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91" r:id="rId3"/>
    <p:sldId id="310" r:id="rId4"/>
    <p:sldId id="343" r:id="rId5"/>
    <p:sldId id="346" r:id="rId6"/>
    <p:sldId id="384" r:id="rId7"/>
    <p:sldId id="385" r:id="rId8"/>
    <p:sldId id="352" r:id="rId9"/>
    <p:sldId id="350" r:id="rId10"/>
    <p:sldId id="347" r:id="rId11"/>
    <p:sldId id="295" r:id="rId12"/>
    <p:sldId id="296" r:id="rId13"/>
    <p:sldId id="297" r:id="rId14"/>
    <p:sldId id="298" r:id="rId15"/>
    <p:sldId id="319" r:id="rId16"/>
    <p:sldId id="320" r:id="rId17"/>
    <p:sldId id="300" r:id="rId18"/>
    <p:sldId id="318" r:id="rId19"/>
    <p:sldId id="303" r:id="rId20"/>
    <p:sldId id="323" r:id="rId21"/>
    <p:sldId id="324" r:id="rId22"/>
    <p:sldId id="344" r:id="rId23"/>
    <p:sldId id="304" r:id="rId24"/>
    <p:sldId id="335" r:id="rId25"/>
    <p:sldId id="305" r:id="rId26"/>
    <p:sldId id="369" r:id="rId27"/>
    <p:sldId id="370" r:id="rId28"/>
    <p:sldId id="373" r:id="rId29"/>
    <p:sldId id="388" r:id="rId30"/>
    <p:sldId id="374" r:id="rId31"/>
    <p:sldId id="364" r:id="rId32"/>
    <p:sldId id="382" r:id="rId33"/>
    <p:sldId id="375" r:id="rId34"/>
    <p:sldId id="376" r:id="rId35"/>
    <p:sldId id="368" r:id="rId36"/>
    <p:sldId id="377" r:id="rId37"/>
    <p:sldId id="378" r:id="rId38"/>
    <p:sldId id="379" r:id="rId39"/>
    <p:sldId id="380" r:id="rId40"/>
    <p:sldId id="363" r:id="rId41"/>
    <p:sldId id="337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FFFF00"/>
    <a:srgbClr val="C39BE1"/>
    <a:srgbClr val="99FF99"/>
    <a:srgbClr val="00B0F0"/>
    <a:srgbClr val="FFB66D"/>
    <a:srgbClr val="918E00"/>
    <a:srgbClr val="CC9900"/>
    <a:srgbClr val="66FF66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072" autoAdjust="0"/>
    <p:restoredTop sz="75986" autoAdjust="0"/>
  </p:normalViewPr>
  <p:slideViewPr>
    <p:cSldViewPr>
      <p:cViewPr>
        <p:scale>
          <a:sx n="50" d="100"/>
          <a:sy n="50" d="100"/>
        </p:scale>
        <p:origin x="-1710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VM/app 1 (max 400)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400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VM/app 2 (max 300)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200</c:v>
                </c:pt>
                <c:pt idx="3">
                  <c:v>100</c:v>
                </c:pt>
                <c:pt idx="4">
                  <c:v>300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VM/app 3 (max 400)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300</c:v>
                </c:pt>
                <c:pt idx="1">
                  <c:v>400</c:v>
                </c:pt>
                <c:pt idx="2">
                  <c:v>200</c:v>
                </c:pt>
                <c:pt idx="3">
                  <c:v>100</c:v>
                </c:pt>
                <c:pt idx="4">
                  <c:v>200</c:v>
                </c:pt>
              </c:numCache>
            </c:numRef>
          </c:val>
        </c:ser>
        <c:axId val="49198592"/>
        <c:axId val="49200128"/>
        <c:axId val="0"/>
      </c:area3DChart>
      <c:dateAx>
        <c:axId val="49198592"/>
        <c:scaling>
          <c:orientation val="minMax"/>
        </c:scaling>
        <c:delete val="1"/>
        <c:axPos val="b"/>
        <c:numFmt formatCode="m/d/yyyy" sourceLinked="1"/>
        <c:tickLblPos val="none"/>
        <c:crossAx val="49200128"/>
        <c:crosses val="autoZero"/>
        <c:auto val="1"/>
        <c:lblOffset val="100"/>
      </c:dateAx>
      <c:valAx>
        <c:axId val="49200128"/>
        <c:scaling>
          <c:orientation val="minMax"/>
        </c:scaling>
        <c:axPos val="l"/>
        <c:majorGridlines/>
        <c:numFmt formatCode="General" sourceLinked="1"/>
        <c:tickLblPos val="nextTo"/>
        <c:crossAx val="49198592"/>
        <c:crosses val="autoZero"/>
        <c:crossBetween val="midCat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barChart>
        <c:barDir val="col"/>
        <c:grouping val="clustered"/>
        <c:ser>
          <c:idx val="1"/>
          <c:order val="0"/>
          <c:tx>
            <c:v>MCF</c:v>
          </c:tx>
          <c:cat>
            <c:numRef>
              <c:f>Sheet1!$G$7:$G$11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17.443606999999989</c:v>
                </c:pt>
                <c:pt idx="1">
                  <c:v>19.633999333333325</c:v>
                </c:pt>
                <c:pt idx="2">
                  <c:v>21.28305966666667</c:v>
                </c:pt>
                <c:pt idx="3">
                  <c:v>23.032308999999991</c:v>
                </c:pt>
                <c:pt idx="4">
                  <c:v>25.016498666666674</c:v>
                </c:pt>
              </c:numCache>
            </c:numRef>
          </c:val>
        </c:ser>
        <c:axId val="50871680"/>
        <c:axId val="50968832"/>
      </c:barChart>
      <c:catAx>
        <c:axId val="50871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Load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</c:title>
        <c:numFmt formatCode="General" sourceLinked="1"/>
        <c:tickLblPos val="nextTo"/>
        <c:crossAx val="50968832"/>
        <c:crosses val="autoZero"/>
        <c:auto val="1"/>
        <c:lblAlgn val="ctr"/>
        <c:lblOffset val="100"/>
      </c:catAx>
      <c:valAx>
        <c:axId val="50968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Run</a:t>
                </a:r>
                <a:r>
                  <a:rPr lang="en-US" sz="1800" baseline="0" dirty="0"/>
                  <a:t> time</a:t>
                </a:r>
                <a:endParaRPr lang="en-US" sz="1800" dirty="0"/>
              </a:p>
            </c:rich>
          </c:tx>
        </c:title>
        <c:numFmt formatCode="General" sourceLinked="1"/>
        <c:tickLblPos val="nextTo"/>
        <c:crossAx val="5087168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barChart>
        <c:barDir val="col"/>
        <c:grouping val="clustered"/>
        <c:ser>
          <c:idx val="0"/>
          <c:order val="0"/>
          <c:tx>
            <c:v>Apache</c:v>
          </c:tx>
          <c:cat>
            <c:numRef>
              <c:f>Sheet1!$G$7:$G$11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Sheet1!$I$7:$I$11</c:f>
              <c:numCache>
                <c:formatCode>General</c:formatCode>
                <c:ptCount val="5"/>
                <c:pt idx="0">
                  <c:v>17.600000000000001</c:v>
                </c:pt>
                <c:pt idx="1">
                  <c:v>20.9</c:v>
                </c:pt>
                <c:pt idx="2">
                  <c:v>21.1</c:v>
                </c:pt>
                <c:pt idx="3">
                  <c:v>21.1</c:v>
                </c:pt>
                <c:pt idx="4">
                  <c:v>21.1</c:v>
                </c:pt>
              </c:numCache>
            </c:numRef>
          </c:val>
        </c:ser>
        <c:axId val="66062592"/>
        <c:axId val="66077056"/>
      </c:barChart>
      <c:catAx>
        <c:axId val="66062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Load</a:t>
                </a:r>
                <a:r>
                  <a:rPr lang="en-US" sz="1800" baseline="0" dirty="0"/>
                  <a:t> (%)</a:t>
                </a:r>
                <a:endParaRPr lang="en-US" sz="1800" dirty="0"/>
              </a:p>
            </c:rich>
          </c:tx>
        </c:title>
        <c:numFmt formatCode="General" sourceLinked="1"/>
        <c:tickLblPos val="nextTo"/>
        <c:crossAx val="66077056"/>
        <c:crosses val="autoZero"/>
        <c:auto val="1"/>
        <c:lblAlgn val="ctr"/>
        <c:lblOffset val="100"/>
      </c:catAx>
      <c:valAx>
        <c:axId val="66077056"/>
        <c:scaling>
          <c:orientation val="minMax"/>
        </c:scaling>
        <c:axPos val="l"/>
        <c:majorGridlines/>
        <c:numFmt formatCode="General" sourceLinked="1"/>
        <c:tickLblPos val="nextTo"/>
        <c:crossAx val="6606259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3E21-8104-42E0-826A-9C844DBF3E70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5D02-866D-4EC5-A69E-49F21DAB3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Hypervisor has to do mappings</a:t>
            </a:r>
            <a:r>
              <a:rPr lang="en-US" baseline="0" dirty="0" smtClean="0"/>
              <a:t> because there is not a 1-1, nor static </a:t>
            </a:r>
            <a:r>
              <a:rPr lang="en-US" baseline="0" smtClean="0"/>
              <a:t>mapping…</a:t>
            </a:r>
            <a:endParaRPr lang="en-US" dirty="0" smtClean="0"/>
          </a:p>
          <a:p>
            <a:r>
              <a:rPr lang="en-US" dirty="0" smtClean="0"/>
              <a:t>Modifications to OS and hypervisor</a:t>
            </a:r>
            <a:r>
              <a:rPr lang="en-US" baseline="0" dirty="0" smtClean="0"/>
              <a:t> to make interrupt vector usage configurable</a:t>
            </a:r>
          </a:p>
          <a:p>
            <a:r>
              <a:rPr lang="en-US" baseline="0" dirty="0" smtClean="0"/>
              <a:t>Modifications to hypervisor to tell actual processor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core from under </a:t>
            </a:r>
            <a:r>
              <a:rPr lang="en-US" baseline="0" dirty="0" err="1" smtClean="0"/>
              <a:t>Xen’s</a:t>
            </a:r>
            <a:r>
              <a:rPr lang="en-US" baseline="0" dirty="0" smtClean="0"/>
              <a:t> control, change VMCS so certain things don’t cause exits, sync up APIC registers.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Mods</a:t>
            </a:r>
            <a:r>
              <a:rPr lang="en-US" dirty="0" smtClean="0"/>
              <a:t> to guest</a:t>
            </a:r>
            <a:r>
              <a:rPr lang="en-US" baseline="0" dirty="0" smtClean="0"/>
              <a:t>, e.g. VGA Console is assumed, but this would cause an exit.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</a:t>
            </a:r>
            <a:r>
              <a:rPr lang="en-US" baseline="0" dirty="0" smtClean="0"/>
              <a:t> open vulnerability in guest, but simple way to write interrupt handler reduces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9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9pPr>
    </p:titleStyle>
    <p:bodyStyle>
      <a:lvl1pPr marL="223838" indent="-223838" algn="l" rtl="0" eaLnBrk="1" fontAlgn="base" hangingPunct="1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1" fontAlgn="base" hangingPunct="1">
        <a:spcBef>
          <a:spcPct val="1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911225" indent="-233363" algn="l" rtl="0" eaLnBrk="1" fontAlgn="base" hangingPunct="1">
        <a:spcBef>
          <a:spcPct val="1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3pPr>
      <a:lvl4pPr marL="1258888" indent="-233363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cs typeface="+mn-cs"/>
        </a:defRPr>
      </a:lvl4pPr>
      <a:lvl5pPr marL="15970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5pPr>
      <a:lvl6pPr marL="20542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6pPr>
      <a:lvl7pPr marL="25114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7pPr>
      <a:lvl8pPr marL="29686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8pPr>
      <a:lvl9pPr marL="34258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ton.edu/~ekeller" TargetMode="External"/><Relationship Id="rId2" Type="http://schemas.openxmlformats.org/officeDocument/2006/relationships/hyperlink" Target="mailto:ekeller@princeto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nceton.edu/~szef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Virtualized Cloud Infrastructure without the Virtualization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924800" cy="685800"/>
          </a:xfrm>
        </p:spPr>
        <p:txBody>
          <a:bodyPr/>
          <a:lstStyle/>
          <a:p>
            <a:r>
              <a:rPr lang="en-US" sz="2400" b="1" dirty="0" smtClean="0"/>
              <a:t>Eric Keller</a:t>
            </a:r>
            <a:r>
              <a:rPr lang="en-US" sz="2400" dirty="0" smtClean="0"/>
              <a:t>, </a:t>
            </a:r>
            <a:r>
              <a:rPr lang="en-US" sz="2400" dirty="0" err="1" smtClean="0"/>
              <a:t>Jakub</a:t>
            </a:r>
            <a:r>
              <a:rPr lang="en-US" sz="2400" dirty="0" smtClean="0"/>
              <a:t> </a:t>
            </a:r>
            <a:r>
              <a:rPr lang="en-US" sz="2400" dirty="0" err="1" smtClean="0"/>
              <a:t>Szefer</a:t>
            </a:r>
            <a:r>
              <a:rPr lang="en-US" sz="2400" dirty="0" smtClean="0"/>
              <a:t>, Jennifer Rexford, Ruby Lee</a:t>
            </a:r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85800" y="56388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(ISCA 2010 + follow up soon to be “in submission”)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029200"/>
            <a:ext cx="414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44196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Princeton University</a:t>
            </a:r>
            <a:endParaRPr lang="en-US" sz="2400" dirty="0"/>
          </a:p>
        </p:txBody>
      </p:sp>
    </p:spTree>
  </p:cSld>
  <p:clrMapOvr>
    <a:masterClrMapping/>
  </p:clrMapOvr>
  <p:transition advTm="109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Hypervisor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Isolating/Emulating resources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CPU:</a:t>
            </a:r>
            <a:r>
              <a:rPr lang="en-US" dirty="0" smtClean="0"/>
              <a:t> Scheduling virtual machines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Memory:</a:t>
            </a:r>
            <a:r>
              <a:rPr lang="en-US" dirty="0" smtClean="0"/>
              <a:t> Managing memory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I/O:</a:t>
            </a:r>
            <a:r>
              <a:rPr lang="en-US" dirty="0" smtClean="0"/>
              <a:t> Emulating I/O devices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Managing virtual machines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5715000" y="1219200"/>
            <a:ext cx="990600" cy="15240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715000" y="3048000"/>
            <a:ext cx="1066800" cy="4572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5715000" y="3733800"/>
            <a:ext cx="990600" cy="4572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403" y="1748135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Push to HW /</a:t>
            </a:r>
          </a:p>
          <a:p>
            <a:r>
              <a:rPr lang="en-US" sz="2400" dirty="0" smtClean="0"/>
              <a:t>Pre-allocation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66603" y="296733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60159" y="380553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Push to side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62000" y="4953000"/>
            <a:ext cx="7924800" cy="990600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NoHype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has a double meaning… “no hype”</a:t>
            </a:r>
          </a:p>
        </p:txBody>
      </p:sp>
    </p:spTree>
    <p:custDataLst>
      <p:tags r:id="rId1"/>
    </p:custDataLst>
  </p:cSld>
  <p:clrMapOvr>
    <a:masterClrMapping/>
  </p:clrMapOvr>
  <p:transition advTm="107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Scheduler called each time hypervisor runs</a:t>
            </a:r>
            <a:br>
              <a:rPr lang="en-US" dirty="0" smtClean="0"/>
            </a:br>
            <a:r>
              <a:rPr lang="en-US" dirty="0" smtClean="0"/>
              <a:t>(periodically, I/O events, etc.)</a:t>
            </a:r>
          </a:p>
          <a:p>
            <a:pPr lvl="1"/>
            <a:r>
              <a:rPr lang="en-US" dirty="0" smtClean="0"/>
              <a:t>Chooses what to run next on given core</a:t>
            </a:r>
          </a:p>
          <a:p>
            <a:pPr lvl="1"/>
            <a:r>
              <a:rPr lang="en-US" dirty="0" smtClean="0"/>
              <a:t>Balances load across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990600" y="5955268"/>
            <a:ext cx="7772400" cy="645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820194" y="5117068"/>
            <a:ext cx="6096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02920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hypervisor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429794" y="3669268"/>
            <a:ext cx="1600200" cy="45720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72994" y="3669268"/>
            <a:ext cx="990600" cy="45720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941" y="4130774"/>
            <a:ext cx="461665" cy="6052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2438400" y="4659868"/>
            <a:ext cx="762794" cy="79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1753394" y="3669268"/>
            <a:ext cx="1066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3048794" y="4659868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05994" y="4126468"/>
            <a:ext cx="461665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794" y="4202668"/>
            <a:ext cx="461665" cy="4001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648994" y="4659868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106194" y="5117068"/>
            <a:ext cx="9906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5715000" y="4659074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58929" y="4231134"/>
            <a:ext cx="461665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06394" y="4206974"/>
            <a:ext cx="461665" cy="6052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6782594" y="4659868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7772400" y="3668474"/>
            <a:ext cx="1066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63594" y="5117068"/>
            <a:ext cx="6096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7430294" y="4621768"/>
            <a:ext cx="8382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849394" y="4154934"/>
            <a:ext cx="461665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365760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VMs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848600" y="61076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414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Dedicate a core to a single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Ride the multi-core trend</a:t>
            </a:r>
          </a:p>
          <a:p>
            <a:pPr lvl="1"/>
            <a:r>
              <a:rPr lang="en-US" dirty="0" smtClean="0"/>
              <a:t>1 core on 128-core device is ~0.8% of the processor</a:t>
            </a:r>
          </a:p>
          <a:p>
            <a:r>
              <a:rPr lang="en-US" dirty="0" smtClean="0"/>
              <a:t>Cloud computing is pay-per-use</a:t>
            </a:r>
          </a:p>
          <a:p>
            <a:pPr lvl="1"/>
            <a:r>
              <a:rPr lang="en-US" dirty="0" smtClean="0"/>
              <a:t>During high demand, spawn more VMs</a:t>
            </a:r>
          </a:p>
          <a:p>
            <a:pPr lvl="1"/>
            <a:r>
              <a:rPr lang="en-US" dirty="0" smtClean="0"/>
              <a:t>During low demand, kill some VMs</a:t>
            </a:r>
          </a:p>
          <a:p>
            <a:pPr lvl="1"/>
            <a:r>
              <a:rPr lang="en-US" dirty="0" smtClean="0"/>
              <a:t>Customer maximizing each VMs work, </a:t>
            </a:r>
            <a:br>
              <a:rPr lang="en-US" dirty="0" smtClean="0"/>
            </a:br>
            <a:r>
              <a:rPr lang="en-US" dirty="0" smtClean="0"/>
              <a:t>which minimizes opportunity for over-subscription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5776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system-wide optimal usage</a:t>
            </a:r>
          </a:p>
          <a:p>
            <a:pPr lvl="1"/>
            <a:r>
              <a:rPr lang="en-US" dirty="0" smtClean="0"/>
              <a:t>i.e., maximize server consolidation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Hypervisor controls allocation of physical memory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828800"/>
          <a:ext cx="70104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625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Pre-allocate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cloud computing: charged per unit	</a:t>
            </a:r>
          </a:p>
          <a:p>
            <a:pPr lvl="1"/>
            <a:r>
              <a:rPr lang="en-US" dirty="0" smtClean="0"/>
              <a:t>e.g., VM with 2GB memory</a:t>
            </a:r>
          </a:p>
          <a:p>
            <a:r>
              <a:rPr lang="en-US" dirty="0" smtClean="0"/>
              <a:t>Pre-allocate a fixed amount of memory</a:t>
            </a:r>
          </a:p>
          <a:p>
            <a:pPr lvl="1"/>
            <a:r>
              <a:rPr lang="en-US" dirty="0" smtClean="0"/>
              <a:t>Memory is fixed and guaranteed</a:t>
            </a:r>
          </a:p>
          <a:p>
            <a:pPr lvl="1"/>
            <a:r>
              <a:rPr lang="en-US" dirty="0" smtClean="0"/>
              <a:t>Guest VM manages its own physical memory</a:t>
            </a:r>
            <a:br>
              <a:rPr lang="en-US" dirty="0" smtClean="0"/>
            </a:br>
            <a:r>
              <a:rPr lang="en-US" dirty="0" smtClean="0"/>
              <a:t>(deciding what pages to swap to disk)</a:t>
            </a:r>
          </a:p>
          <a:p>
            <a:r>
              <a:rPr lang="en-US" dirty="0" smtClean="0"/>
              <a:t>Processor support for enforcing:</a:t>
            </a:r>
          </a:p>
          <a:p>
            <a:pPr lvl="1"/>
            <a:r>
              <a:rPr lang="en-US" dirty="0" smtClean="0"/>
              <a:t>allocation and bus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6383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14400" y="3048000"/>
            <a:ext cx="6781800" cy="35814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1905000" y="3429000"/>
            <a:ext cx="1371600" cy="2362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Emulate I/O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sees virtual devices</a:t>
            </a:r>
          </a:p>
          <a:p>
            <a:pPr lvl="1"/>
            <a:r>
              <a:rPr lang="en-US" dirty="0" smtClean="0"/>
              <a:t>Access to a device’s memory range traps to hypervisor</a:t>
            </a:r>
          </a:p>
          <a:p>
            <a:pPr lvl="1"/>
            <a:r>
              <a:rPr lang="en-US" dirty="0" smtClean="0"/>
              <a:t>Hypervisor handles interrupts</a:t>
            </a:r>
          </a:p>
          <a:p>
            <a:pPr lvl="1"/>
            <a:r>
              <a:rPr lang="en-US" dirty="0" smtClean="0"/>
              <a:t>Privileged VM emulates devices and performs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6038061"/>
            <a:ext cx="4800600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05000" y="5371878"/>
            <a:ext cx="48006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51289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751289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10725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83902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83902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343338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270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0598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44" name="Rounded Rectangle 43"/>
          <p:cNvSpPr/>
          <p:nvPr/>
        </p:nvSpPr>
        <p:spPr bwMode="auto">
          <a:xfrm>
            <a:off x="4181007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13620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5293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81400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349254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1981200" y="4191000"/>
            <a:ext cx="1235439" cy="610409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Real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Drivers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8919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48685" y="30179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grpSp>
        <p:nvGrpSpPr>
          <p:cNvPr id="31" name="Group 79"/>
          <p:cNvGrpSpPr/>
          <p:nvPr/>
        </p:nvGrpSpPr>
        <p:grpSpPr>
          <a:xfrm rot="19598494">
            <a:off x="5666429" y="4619622"/>
            <a:ext cx="279150" cy="353593"/>
            <a:chOff x="2286000" y="5638800"/>
            <a:chExt cx="457200" cy="6096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2" name="Group 79"/>
          <p:cNvGrpSpPr/>
          <p:nvPr/>
        </p:nvGrpSpPr>
        <p:grpSpPr>
          <a:xfrm rot="19598494">
            <a:off x="3913829" y="4619622"/>
            <a:ext cx="279150" cy="353593"/>
            <a:chOff x="2286000" y="5638800"/>
            <a:chExt cx="457200" cy="6096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1983698" y="3429001"/>
            <a:ext cx="1235439" cy="76200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Device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Emulation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5" name="Straight Connector 74"/>
          <p:cNvCxnSpPr>
            <a:stCxn id="11" idx="2"/>
          </p:cNvCxnSpPr>
          <p:nvPr/>
        </p:nvCxnSpPr>
        <p:spPr bwMode="auto">
          <a:xfrm rot="5400000">
            <a:off x="5820983" y="5053360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4068383" y="5075618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091443" y="48723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338843" y="48768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cxnSp>
        <p:nvCxnSpPr>
          <p:cNvPr id="79" name="Straight Connector 78"/>
          <p:cNvCxnSpPr>
            <a:stCxn id="52" idx="2"/>
          </p:cNvCxnSpPr>
          <p:nvPr/>
        </p:nvCxnSpPr>
        <p:spPr bwMode="auto">
          <a:xfrm rot="5400000">
            <a:off x="2329813" y="5064894"/>
            <a:ext cx="532593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1066800" y="4876801"/>
            <a:ext cx="1371600" cy="380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 smtClean="0"/>
              <a:t>hypercall</a:t>
            </a:r>
            <a:endParaRPr lang="en-US" sz="1600" b="1" dirty="0"/>
          </a:p>
        </p:txBody>
      </p:sp>
      <p:sp>
        <p:nvSpPr>
          <p:cNvPr id="82" name="Oval 81"/>
          <p:cNvSpPr/>
          <p:nvPr/>
        </p:nvSpPr>
        <p:spPr bwMode="auto">
          <a:xfrm>
            <a:off x="2667000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4" name="Straight Connector 83"/>
          <p:cNvCxnSpPr>
            <a:stCxn id="88" idx="2"/>
            <a:endCxn id="82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67000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6" name="Straight Connector 85"/>
          <p:cNvCxnSpPr>
            <a:stCxn id="88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2667000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667000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89" name="Group 79"/>
          <p:cNvGrpSpPr/>
          <p:nvPr/>
        </p:nvGrpSpPr>
        <p:grpSpPr>
          <a:xfrm rot="19598494">
            <a:off x="5103421" y="6456785"/>
            <a:ext cx="279150" cy="353593"/>
            <a:chOff x="2286000" y="5638800"/>
            <a:chExt cx="457200" cy="6096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96" name="Picture 3" descr="C:\Users\Eric\AppData\Local\Microsoft\Windows\Temporary Internet Files\Content.IE5\AX5VW4RH\MC90043156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04070"/>
            <a:ext cx="649599" cy="653930"/>
          </a:xfrm>
          <a:prstGeom prst="rect">
            <a:avLst/>
          </a:prstGeom>
          <a:noFill/>
        </p:spPr>
      </p:pic>
      <p:pic>
        <p:nvPicPr>
          <p:cNvPr id="97" name="Picture 4" descr="C:\Users\Eric\AppData\Local\Microsoft\Windows\Temporary Internet Files\Content.IE5\S3C8IRI7\MC9003605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486144"/>
            <a:ext cx="761925" cy="371856"/>
          </a:xfrm>
          <a:prstGeom prst="rect">
            <a:avLst/>
          </a:prstGeom>
          <a:noFill/>
        </p:spPr>
      </p:pic>
      <p:pic>
        <p:nvPicPr>
          <p:cNvPr id="98" name="Picture 7" descr="C:\Users\Eric\AppData\Local\Microsoft\Windows\Temporary Internet Files\Content.IE5\RGK68R1W\MC9003531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324600"/>
            <a:ext cx="685070" cy="533400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809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sees virtual devices</a:t>
            </a:r>
          </a:p>
          <a:p>
            <a:pPr lvl="1"/>
            <a:r>
              <a:rPr lang="en-US" dirty="0" smtClean="0"/>
              <a:t>Access to a device’s memory range traps to hypervisor</a:t>
            </a:r>
          </a:p>
          <a:p>
            <a:pPr lvl="1"/>
            <a:r>
              <a:rPr lang="en-US" dirty="0" smtClean="0"/>
              <a:t>Hypervisor handles interrupts</a:t>
            </a:r>
          </a:p>
          <a:p>
            <a:pPr lvl="1"/>
            <a:r>
              <a:rPr lang="en-US" dirty="0" smtClean="0"/>
              <a:t>Privileged VM emulates devices and performs I/O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048000"/>
            <a:ext cx="6781800" cy="35814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1905000" y="3429000"/>
            <a:ext cx="1371600" cy="2362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Emulate I/O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6038061"/>
            <a:ext cx="4800600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05000" y="5371878"/>
            <a:ext cx="48006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51289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751289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10725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83902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83902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343338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270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0598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2667000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7" name="Straight Connector 16"/>
          <p:cNvCxnSpPr>
            <a:stCxn id="21" idx="2"/>
            <a:endCxn id="16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2667000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667000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67000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30" name="Group 79"/>
          <p:cNvGrpSpPr/>
          <p:nvPr/>
        </p:nvGrpSpPr>
        <p:grpSpPr>
          <a:xfrm rot="19598494">
            <a:off x="5103421" y="6456785"/>
            <a:ext cx="279150" cy="353593"/>
            <a:chOff x="2286000" y="5638800"/>
            <a:chExt cx="4572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4181007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13620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5293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81400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349254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1981200" y="4191000"/>
            <a:ext cx="1235439" cy="610409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Real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Drivers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8919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48685" y="30179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grpSp>
        <p:nvGrpSpPr>
          <p:cNvPr id="31" name="Group 79"/>
          <p:cNvGrpSpPr/>
          <p:nvPr/>
        </p:nvGrpSpPr>
        <p:grpSpPr>
          <a:xfrm rot="19598494">
            <a:off x="5666429" y="4619622"/>
            <a:ext cx="279150" cy="353593"/>
            <a:chOff x="2286000" y="5638800"/>
            <a:chExt cx="457200" cy="6096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2" name="Group 79"/>
          <p:cNvGrpSpPr/>
          <p:nvPr/>
        </p:nvGrpSpPr>
        <p:grpSpPr>
          <a:xfrm rot="19598494">
            <a:off x="3913829" y="4619622"/>
            <a:ext cx="279150" cy="353593"/>
            <a:chOff x="2286000" y="5638800"/>
            <a:chExt cx="457200" cy="6096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1983698" y="3429001"/>
            <a:ext cx="1235439" cy="76200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Device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Emulation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5" name="Straight Connector 74"/>
          <p:cNvCxnSpPr>
            <a:stCxn id="11" idx="2"/>
          </p:cNvCxnSpPr>
          <p:nvPr/>
        </p:nvCxnSpPr>
        <p:spPr bwMode="auto">
          <a:xfrm rot="5400000">
            <a:off x="5820983" y="5053360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4068383" y="5075618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52" idx="2"/>
          </p:cNvCxnSpPr>
          <p:nvPr/>
        </p:nvCxnSpPr>
        <p:spPr bwMode="auto">
          <a:xfrm rot="16200000" flipH="1">
            <a:off x="2337932" y="5062396"/>
            <a:ext cx="532593" cy="106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Freeform 82"/>
          <p:cNvSpPr/>
          <p:nvPr/>
        </p:nvSpPr>
        <p:spPr bwMode="auto">
          <a:xfrm>
            <a:off x="2286000" y="3724270"/>
            <a:ext cx="1962150" cy="2590800"/>
          </a:xfrm>
          <a:custGeom>
            <a:avLst/>
            <a:gdLst>
              <a:gd name="connsiteX0" fmla="*/ 1962150 w 1962150"/>
              <a:gd name="connsiteY0" fmla="*/ 1028700 h 2590800"/>
              <a:gd name="connsiteX1" fmla="*/ 1524000 w 1962150"/>
              <a:gd name="connsiteY1" fmla="*/ 1847850 h 2590800"/>
              <a:gd name="connsiteX2" fmla="*/ 533400 w 1962150"/>
              <a:gd name="connsiteY2" fmla="*/ 1809750 h 2590800"/>
              <a:gd name="connsiteX3" fmla="*/ 361950 w 1962150"/>
              <a:gd name="connsiteY3" fmla="*/ 304800 h 2590800"/>
              <a:gd name="connsiteX4" fmla="*/ 114300 w 1962150"/>
              <a:gd name="connsiteY4" fmla="*/ 381000 h 2590800"/>
              <a:gd name="connsiteX5" fmla="*/ 0 w 1962150"/>
              <a:gd name="connsiteY5" fmla="*/ 2590800 h 2590800"/>
              <a:gd name="connsiteX6" fmla="*/ 0 w 1962150"/>
              <a:gd name="connsiteY6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150" h="2590800">
                <a:moveTo>
                  <a:pt x="1962150" y="1028700"/>
                </a:moveTo>
                <a:cubicBezTo>
                  <a:pt x="1862137" y="1373187"/>
                  <a:pt x="1762125" y="1717675"/>
                  <a:pt x="1524000" y="1847850"/>
                </a:cubicBezTo>
                <a:cubicBezTo>
                  <a:pt x="1285875" y="1978025"/>
                  <a:pt x="727075" y="2066925"/>
                  <a:pt x="533400" y="1809750"/>
                </a:cubicBezTo>
                <a:cubicBezTo>
                  <a:pt x="339725" y="1552575"/>
                  <a:pt x="431800" y="542925"/>
                  <a:pt x="361950" y="304800"/>
                </a:cubicBezTo>
                <a:cubicBezTo>
                  <a:pt x="292100" y="66675"/>
                  <a:pt x="174625" y="0"/>
                  <a:pt x="114300" y="381000"/>
                </a:cubicBezTo>
                <a:cubicBezTo>
                  <a:pt x="53975" y="762000"/>
                  <a:pt x="0" y="2590800"/>
                  <a:pt x="0" y="2590800"/>
                </a:cubicBezTo>
                <a:lnTo>
                  <a:pt x="0" y="259080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27" name="Picture 3" descr="C:\Users\Eric\AppData\Local\Microsoft\Windows\Temporary Internet Files\Content.IE5\AX5VW4RH\MC90043156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04070"/>
            <a:ext cx="649599" cy="653930"/>
          </a:xfrm>
          <a:prstGeom prst="rect">
            <a:avLst/>
          </a:prstGeom>
          <a:noFill/>
        </p:spPr>
      </p:pic>
      <p:pic>
        <p:nvPicPr>
          <p:cNvPr id="1028" name="Picture 4" descr="C:\Users\Eric\AppData\Local\Microsoft\Windows\Temporary Internet Files\Content.IE5\S3C8IRI7\MC9003605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486144"/>
            <a:ext cx="761925" cy="371856"/>
          </a:xfrm>
          <a:prstGeom prst="rect">
            <a:avLst/>
          </a:prstGeom>
          <a:noFill/>
        </p:spPr>
      </p:pic>
      <p:pic>
        <p:nvPicPr>
          <p:cNvPr id="1031" name="Picture 7" descr="C:\Users\Eric\AppData\Local\Microsoft\Windows\Temporary Internet Files\Content.IE5\RGK68R1W\MC9003531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324600"/>
            <a:ext cx="685070" cy="53340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6091443" y="48723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338843" y="48768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066800" y="4876801"/>
            <a:ext cx="1371600" cy="380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 smtClean="0"/>
              <a:t>hypercall</a:t>
            </a:r>
            <a:endParaRPr lang="en-US" sz="1600" b="1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1368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 Devices to a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cloud computing, only networking and storage</a:t>
            </a:r>
          </a:p>
          <a:p>
            <a:r>
              <a:rPr lang="en-US" dirty="0" smtClean="0"/>
              <a:t>Static memory partitioning for enforcing access</a:t>
            </a:r>
          </a:p>
          <a:p>
            <a:pPr lvl="1"/>
            <a:r>
              <a:rPr lang="en-US" dirty="0" smtClean="0"/>
              <a:t>Processor (for to device), IOMMU (for from device)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9" name="Rounded Rectangle 68"/>
          <p:cNvSpPr/>
          <p:nvPr/>
        </p:nvSpPr>
        <p:spPr bwMode="auto">
          <a:xfrm>
            <a:off x="914400" y="3048000"/>
            <a:ext cx="6781800" cy="35814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905000" y="6038061"/>
            <a:ext cx="4800600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3751289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3751289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4610725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5483902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5483902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343338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84270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370598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80" name="Oval 79"/>
          <p:cNvSpPr/>
          <p:nvPr/>
        </p:nvSpPr>
        <p:spPr bwMode="auto">
          <a:xfrm>
            <a:off x="5697511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>
            <a:stCxn id="85" idx="2"/>
            <a:endCxn id="80" idx="2"/>
          </p:cNvCxnSpPr>
          <p:nvPr/>
        </p:nvCxnSpPr>
        <p:spPr bwMode="auto">
          <a:xfrm rot="10800000" flipV="1">
            <a:off x="56975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5697511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3" name="Straight Connector 82"/>
          <p:cNvCxnSpPr>
            <a:stCxn id="85" idx="2"/>
          </p:cNvCxnSpPr>
          <p:nvPr/>
        </p:nvCxnSpPr>
        <p:spPr bwMode="auto">
          <a:xfrm rot="10800000" flipV="1">
            <a:off x="56975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5697511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5697511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3944911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7" name="Straight Connector 86"/>
          <p:cNvCxnSpPr>
            <a:stCxn id="91" idx="2"/>
            <a:endCxn id="86" idx="2"/>
          </p:cNvCxnSpPr>
          <p:nvPr/>
        </p:nvCxnSpPr>
        <p:spPr bwMode="auto">
          <a:xfrm rot="10800000" flipV="1">
            <a:off x="39449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944911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9" name="Straight Connector 88"/>
          <p:cNvCxnSpPr>
            <a:stCxn id="91" idx="2"/>
          </p:cNvCxnSpPr>
          <p:nvPr/>
        </p:nvCxnSpPr>
        <p:spPr bwMode="auto">
          <a:xfrm rot="10800000" flipV="1">
            <a:off x="39449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3944911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944911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6019798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267199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Rounded Rectangle 100"/>
          <p:cNvSpPr/>
          <p:nvPr/>
        </p:nvSpPr>
        <p:spPr bwMode="auto">
          <a:xfrm>
            <a:off x="4181007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5913620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86200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675293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581400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349254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grpSp>
        <p:nvGrpSpPr>
          <p:cNvPr id="117" name="Group 79"/>
          <p:cNvGrpSpPr/>
          <p:nvPr/>
        </p:nvGrpSpPr>
        <p:grpSpPr>
          <a:xfrm rot="19598494">
            <a:off x="4447229" y="6380585"/>
            <a:ext cx="279150" cy="353593"/>
            <a:chOff x="2286000" y="5638800"/>
            <a:chExt cx="457200" cy="609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125" name="Straight Connector 124"/>
          <p:cNvCxnSpPr>
            <a:stCxn id="75" idx="2"/>
          </p:cNvCxnSpPr>
          <p:nvPr/>
        </p:nvCxnSpPr>
        <p:spPr bwMode="auto">
          <a:xfrm rot="5400000">
            <a:off x="5287582" y="5586761"/>
            <a:ext cx="1622459" cy="562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>
            <a:off x="3546111" y="5597890"/>
            <a:ext cx="1600202" cy="562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Group 79"/>
          <p:cNvGrpSpPr/>
          <p:nvPr/>
        </p:nvGrpSpPr>
        <p:grpSpPr>
          <a:xfrm rot="19598494">
            <a:off x="6170221" y="6380585"/>
            <a:ext cx="279150" cy="353593"/>
            <a:chOff x="2286000" y="5638800"/>
            <a:chExt cx="457200" cy="6096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408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Virtualize</a:t>
            </a:r>
            <a:r>
              <a:rPr lang="en-US" dirty="0" smtClean="0"/>
              <a:t> the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Per-VM physical device doesn’t scale</a:t>
            </a:r>
          </a:p>
          <a:p>
            <a:r>
              <a:rPr lang="en-US" dirty="0" smtClean="0"/>
              <a:t>Multiple queues on device</a:t>
            </a:r>
          </a:p>
          <a:p>
            <a:pPr lvl="1"/>
            <a:r>
              <a:rPr lang="en-US" dirty="0" smtClean="0"/>
              <a:t>Multiple memory ranges mapping to different queues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733800"/>
            <a:ext cx="3429000" cy="2590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0" y="4648200"/>
            <a:ext cx="1371600" cy="7620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Processor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133600" y="4648200"/>
            <a:ext cx="990600" cy="7620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Chipset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81200" y="6096000"/>
            <a:ext cx="1295400" cy="457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Memory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46863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8387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9911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51435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76800" y="4419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876800" y="3886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8387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49911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1435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2959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76800" y="4800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76800" y="4267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46863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8387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49911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35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876800" y="57150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876800" y="5181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8387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49911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51435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2959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876800" y="60960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76800" y="5562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324600" y="3810000"/>
            <a:ext cx="533400" cy="1066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Classify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324600" y="5029200"/>
            <a:ext cx="533400" cy="1066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MUX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rot="10800000">
            <a:off x="5486400" y="4114800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0800000">
            <a:off x="5486400" y="5334000"/>
            <a:ext cx="304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 flipH="1" flipV="1">
            <a:off x="5486400" y="5029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10800000">
            <a:off x="5791200" y="4724400"/>
            <a:ext cx="533400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0800000">
            <a:off x="5486401" y="5867399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0800000">
            <a:off x="5486400" y="4572000"/>
            <a:ext cx="457202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5600700" y="4914900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0800000">
            <a:off x="5943600" y="5257800"/>
            <a:ext cx="381000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0800000" flipV="1">
            <a:off x="7772400" y="4571998"/>
            <a:ext cx="685800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7239000" y="4267200"/>
            <a:ext cx="533400" cy="1295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MAC/PHY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 rot="10800000" flipV="1">
            <a:off x="7772401" y="5181598"/>
            <a:ext cx="685801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0800000">
            <a:off x="6858000" y="44958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0800000">
            <a:off x="6858002" y="5257800"/>
            <a:ext cx="380999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3" name="Elbow Connector 82"/>
          <p:cNvCxnSpPr>
            <a:stCxn id="14" idx="3"/>
            <a:endCxn id="12" idx="1"/>
          </p:cNvCxnSpPr>
          <p:nvPr/>
        </p:nvCxnSpPr>
        <p:spPr bwMode="auto">
          <a:xfrm>
            <a:off x="3124200" y="5029200"/>
            <a:ext cx="1524000" cy="158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Elbow Connector 84"/>
          <p:cNvCxnSpPr>
            <a:stCxn id="14" idx="2"/>
            <a:endCxn id="16" idx="0"/>
          </p:cNvCxnSpPr>
          <p:nvPr/>
        </p:nvCxnSpPr>
        <p:spPr bwMode="auto">
          <a:xfrm rot="5400000">
            <a:off x="2286000" y="5753100"/>
            <a:ext cx="685800" cy="158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13" idx="3"/>
            <a:endCxn id="14" idx="1"/>
          </p:cNvCxnSpPr>
          <p:nvPr/>
        </p:nvCxnSpPr>
        <p:spPr bwMode="auto">
          <a:xfrm>
            <a:off x="1752600" y="50292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5257800" y="32004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Network Card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3276600" y="4687669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Peripheral</a:t>
            </a:r>
          </a:p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667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switches connect servers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64" name="Picture 63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0" y="2432256"/>
            <a:ext cx="1611702" cy="1377744"/>
          </a:xfrm>
          <a:prstGeom prst="rect">
            <a:avLst/>
          </a:prstGeom>
        </p:spPr>
      </p:pic>
      <p:pic>
        <p:nvPicPr>
          <p:cNvPr id="65" name="Picture 64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50" y="2438400"/>
            <a:ext cx="1611702" cy="1377744"/>
          </a:xfrm>
          <a:prstGeom prst="rect">
            <a:avLst/>
          </a:prstGeom>
        </p:spPr>
      </p:pic>
      <p:cxnSp>
        <p:nvCxnSpPr>
          <p:cNvPr id="72" name="Straight Connector 71"/>
          <p:cNvCxnSpPr>
            <a:stCxn id="65" idx="2"/>
          </p:cNvCxnSpPr>
          <p:nvPr/>
        </p:nvCxnSpPr>
        <p:spPr bwMode="auto">
          <a:xfrm rot="16200000" flipH="1">
            <a:off x="4501746" y="4177898"/>
            <a:ext cx="755858" cy="323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</p:cNvCxnSpPr>
          <p:nvPr/>
        </p:nvCxnSpPr>
        <p:spPr bwMode="auto">
          <a:xfrm rot="5400000">
            <a:off x="6403676" y="3978575"/>
            <a:ext cx="762000" cy="4248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438650" y="2145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72250" y="2133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Connector 95"/>
          <p:cNvCxnSpPr/>
          <p:nvPr/>
        </p:nvCxnSpPr>
        <p:spPr bwMode="auto">
          <a:xfrm rot="10800000" flipV="1">
            <a:off x="3886200" y="5181600"/>
            <a:ext cx="123825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4572000"/>
            <a:ext cx="3943350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189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Cloud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virtual machines on a hosted infrastructure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Benefits…</a:t>
            </a:r>
          </a:p>
          <a:p>
            <a:pPr lvl="1"/>
            <a:r>
              <a:rPr lang="en-US" dirty="0" smtClean="0"/>
              <a:t>Economies of scale</a:t>
            </a:r>
          </a:p>
          <a:p>
            <a:pPr lvl="1"/>
            <a:r>
              <a:rPr lang="en-US" dirty="0" smtClean="0"/>
              <a:t>Dynamically scale (pay for what you use)</a:t>
            </a:r>
            <a:endParaRPr lang="en-US" dirty="0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71700"/>
            <a:ext cx="1562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962275"/>
            <a:ext cx="123533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733675"/>
            <a:ext cx="1066800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895475"/>
            <a:ext cx="2319337" cy="5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895475"/>
            <a:ext cx="16459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2581275"/>
            <a:ext cx="2514599" cy="46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27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429000" y="1981200"/>
            <a:ext cx="4876800" cy="3733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Ethernet switches connect VMs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(in virtualized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64" name="Picture 63" descr="serve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1250" y="2432256"/>
            <a:ext cx="1611702" cy="1377744"/>
          </a:xfrm>
          <a:prstGeom prst="rect">
            <a:avLst/>
          </a:prstGeom>
        </p:spPr>
      </p:pic>
      <p:pic>
        <p:nvPicPr>
          <p:cNvPr id="65" name="Picture 64" descr="serve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7650" y="2438400"/>
            <a:ext cx="1611702" cy="1377744"/>
          </a:xfrm>
          <a:prstGeom prst="rect">
            <a:avLst/>
          </a:prstGeom>
        </p:spPr>
      </p:pic>
      <p:cxnSp>
        <p:nvCxnSpPr>
          <p:cNvPr id="72" name="Straight Connector 71"/>
          <p:cNvCxnSpPr>
            <a:stCxn id="65" idx="2"/>
          </p:cNvCxnSpPr>
          <p:nvPr/>
        </p:nvCxnSpPr>
        <p:spPr bwMode="auto">
          <a:xfrm rot="16200000" flipH="1">
            <a:off x="4501746" y="4177898"/>
            <a:ext cx="755858" cy="323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</p:cNvCxnSpPr>
          <p:nvPr/>
        </p:nvCxnSpPr>
        <p:spPr bwMode="auto">
          <a:xfrm rot="5400000">
            <a:off x="6403676" y="3978575"/>
            <a:ext cx="762000" cy="4248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114800" y="2145268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server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48400" y="21336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server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 bwMode="auto">
          <a:xfrm rot="10800000" flipV="1">
            <a:off x="3886200" y="5181600"/>
            <a:ext cx="123825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4572000"/>
            <a:ext cx="3943350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19200" y="40386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3"/>
            <a:endCxn id="21" idx="1"/>
          </p:cNvCxnSpPr>
          <p:nvPr/>
        </p:nvCxnSpPr>
        <p:spPr bwMode="auto">
          <a:xfrm>
            <a:off x="2618942" y="4269433"/>
            <a:ext cx="1286308" cy="593213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13355" y="41910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switch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2223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429000" y="1981200"/>
            <a:ext cx="4876800" cy="3886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Software Ethernet switches connect VMs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(in virtualized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cxnSp>
        <p:nvCxnSpPr>
          <p:cNvPr id="72" name="Straight Connector 71"/>
          <p:cNvCxnSpPr/>
          <p:nvPr/>
        </p:nvCxnSpPr>
        <p:spPr bwMode="auto">
          <a:xfrm rot="16200000" flipH="1">
            <a:off x="4501746" y="4177898"/>
            <a:ext cx="755858" cy="323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6403676" y="3978575"/>
            <a:ext cx="762000" cy="4248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 bwMode="auto">
          <a:xfrm>
            <a:off x="4299943" y="3394103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299943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59379" y="2490832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2924" y="2065763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729661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4854" y="2698429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1989563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3810000" y="4419600"/>
            <a:ext cx="4267200" cy="10668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grpSp>
        <p:nvGrpSpPr>
          <p:cNvPr id="39" name="Group 79"/>
          <p:cNvGrpSpPr/>
          <p:nvPr/>
        </p:nvGrpSpPr>
        <p:grpSpPr>
          <a:xfrm rot="19598494">
            <a:off x="4462483" y="3713585"/>
            <a:ext cx="279150" cy="353593"/>
            <a:chOff x="2286000" y="5638800"/>
            <a:chExt cx="457200" cy="609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6372597" y="3385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372597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232033" y="2482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5578" y="2057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6802315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7508" y="2690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263654" y="19812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grpSp>
        <p:nvGrpSpPr>
          <p:cNvPr id="54" name="Group 79"/>
          <p:cNvGrpSpPr/>
          <p:nvPr/>
        </p:nvGrpSpPr>
        <p:grpSpPr>
          <a:xfrm rot="19598494">
            <a:off x="6535137" y="3705222"/>
            <a:ext cx="279150" cy="353593"/>
            <a:chOff x="2286000" y="5638800"/>
            <a:chExt cx="457200" cy="6096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24600" y="5100935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hypervisor</a:t>
            </a:r>
            <a:endParaRPr lang="en-US" sz="2400" b="1" dirty="0"/>
          </a:p>
        </p:txBody>
      </p:sp>
      <p:sp>
        <p:nvSpPr>
          <p:cNvPr id="66" name="Rounded Rectangle 65"/>
          <p:cNvSpPr/>
          <p:nvPr/>
        </p:nvSpPr>
        <p:spPr bwMode="auto">
          <a:xfrm>
            <a:off x="3886200" y="5562600"/>
            <a:ext cx="4191000" cy="152400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rot="10800000" flipV="1">
            <a:off x="3886200" y="5181600"/>
            <a:ext cx="123825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8" name="Group 79"/>
          <p:cNvGrpSpPr/>
          <p:nvPr/>
        </p:nvGrpSpPr>
        <p:grpSpPr>
          <a:xfrm rot="19598494">
            <a:off x="4112821" y="5618585"/>
            <a:ext cx="279150" cy="353593"/>
            <a:chOff x="2286000" y="5638800"/>
            <a:chExt cx="457200" cy="6096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4572000"/>
            <a:ext cx="3943350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1633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362200" y="1981200"/>
            <a:ext cx="5943600" cy="3886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667000" y="2514600"/>
            <a:ext cx="1371600" cy="2362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Ethernet switches connect VMs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(in virtualized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 bwMode="auto">
          <a:xfrm>
            <a:off x="4299943" y="3394103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299943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59379" y="2490832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2924" y="2065763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729661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4854" y="2698429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1989563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2667000" y="4419600"/>
            <a:ext cx="5410200" cy="10668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grpSp>
        <p:nvGrpSpPr>
          <p:cNvPr id="5" name="Group 79"/>
          <p:cNvGrpSpPr/>
          <p:nvPr/>
        </p:nvGrpSpPr>
        <p:grpSpPr>
          <a:xfrm rot="19598494">
            <a:off x="4462483" y="3713585"/>
            <a:ext cx="279150" cy="353593"/>
            <a:chOff x="2286000" y="5638800"/>
            <a:chExt cx="457200" cy="609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6372597" y="3385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372597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232033" y="2482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5578" y="2057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6802315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7508" y="2690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263654" y="19812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grpSp>
        <p:nvGrpSpPr>
          <p:cNvPr id="6" name="Group 79"/>
          <p:cNvGrpSpPr/>
          <p:nvPr/>
        </p:nvGrpSpPr>
        <p:grpSpPr>
          <a:xfrm rot="19598494">
            <a:off x="6535137" y="3705222"/>
            <a:ext cx="279150" cy="353593"/>
            <a:chOff x="2286000" y="5638800"/>
            <a:chExt cx="457200" cy="6096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2743200" y="5562601"/>
            <a:ext cx="5334000" cy="152399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rot="16200000" flipH="1">
            <a:off x="2514600" y="4648200"/>
            <a:ext cx="190500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79"/>
          <p:cNvGrpSpPr/>
          <p:nvPr/>
        </p:nvGrpSpPr>
        <p:grpSpPr>
          <a:xfrm rot="19598494">
            <a:off x="3808021" y="5618585"/>
            <a:ext cx="279150" cy="353593"/>
            <a:chOff x="2286000" y="5638800"/>
            <a:chExt cx="457200" cy="6096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3" name="Rounded Rectangle 62"/>
          <p:cNvSpPr/>
          <p:nvPr/>
        </p:nvSpPr>
        <p:spPr bwMode="auto">
          <a:xfrm>
            <a:off x="2743200" y="2819400"/>
            <a:ext cx="1235439" cy="129540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Software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Switch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733800" y="3867150"/>
            <a:ext cx="1196975" cy="1025525"/>
          </a:xfrm>
          <a:custGeom>
            <a:avLst/>
            <a:gdLst>
              <a:gd name="connsiteX0" fmla="*/ 1143000 w 1196975"/>
              <a:gd name="connsiteY0" fmla="*/ 0 h 1025525"/>
              <a:gd name="connsiteX1" fmla="*/ 1143000 w 1196975"/>
              <a:gd name="connsiteY1" fmla="*/ 171450 h 1025525"/>
              <a:gd name="connsiteX2" fmla="*/ 819150 w 1196975"/>
              <a:gd name="connsiteY2" fmla="*/ 914400 h 1025525"/>
              <a:gd name="connsiteX3" fmla="*/ 228600 w 1196975"/>
              <a:gd name="connsiteY3" fmla="*/ 838200 h 1025525"/>
              <a:gd name="connsiteX4" fmla="*/ 0 w 1196975"/>
              <a:gd name="connsiteY4" fmla="*/ 228600 h 10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975" h="1025525">
                <a:moveTo>
                  <a:pt x="1143000" y="0"/>
                </a:moveTo>
                <a:cubicBezTo>
                  <a:pt x="1169987" y="9525"/>
                  <a:pt x="1196975" y="19050"/>
                  <a:pt x="1143000" y="171450"/>
                </a:cubicBezTo>
                <a:cubicBezTo>
                  <a:pt x="1089025" y="323850"/>
                  <a:pt x="971550" y="803275"/>
                  <a:pt x="819150" y="914400"/>
                </a:cubicBezTo>
                <a:cubicBezTo>
                  <a:pt x="666750" y="1025525"/>
                  <a:pt x="365125" y="952500"/>
                  <a:pt x="228600" y="838200"/>
                </a:cubicBezTo>
                <a:cubicBezTo>
                  <a:pt x="92075" y="723900"/>
                  <a:pt x="46037" y="476250"/>
                  <a:pt x="0" y="22860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3409950" y="3886200"/>
            <a:ext cx="3543300" cy="1311275"/>
          </a:xfrm>
          <a:custGeom>
            <a:avLst/>
            <a:gdLst>
              <a:gd name="connsiteX0" fmla="*/ 3543300 w 3543300"/>
              <a:gd name="connsiteY0" fmla="*/ 0 h 1431925"/>
              <a:gd name="connsiteX1" fmla="*/ 3352800 w 3543300"/>
              <a:gd name="connsiteY1" fmla="*/ 895350 h 1431925"/>
              <a:gd name="connsiteX2" fmla="*/ 2609850 w 3543300"/>
              <a:gd name="connsiteY2" fmla="*/ 1257300 h 1431925"/>
              <a:gd name="connsiteX3" fmla="*/ 457200 w 3543300"/>
              <a:gd name="connsiteY3" fmla="*/ 1257300 h 1431925"/>
              <a:gd name="connsiteX4" fmla="*/ 0 w 3543300"/>
              <a:gd name="connsiteY4" fmla="*/ 209550 h 1431925"/>
              <a:gd name="connsiteX0" fmla="*/ 3543300 w 3543300"/>
              <a:gd name="connsiteY0" fmla="*/ 0 h 1317625"/>
              <a:gd name="connsiteX1" fmla="*/ 3352800 w 3543300"/>
              <a:gd name="connsiteY1" fmla="*/ 895350 h 1317625"/>
              <a:gd name="connsiteX2" fmla="*/ 2609850 w 3543300"/>
              <a:gd name="connsiteY2" fmla="*/ 1257300 h 1317625"/>
              <a:gd name="connsiteX3" fmla="*/ 457200 w 3543300"/>
              <a:gd name="connsiteY3" fmla="*/ 1257300 h 1317625"/>
              <a:gd name="connsiteX4" fmla="*/ 171450 w 3543300"/>
              <a:gd name="connsiteY4" fmla="*/ 990600 h 1317625"/>
              <a:gd name="connsiteX5" fmla="*/ 0 w 3543300"/>
              <a:gd name="connsiteY5" fmla="*/ 209550 h 1317625"/>
              <a:gd name="connsiteX0" fmla="*/ 3543300 w 3543300"/>
              <a:gd name="connsiteY0" fmla="*/ 0 h 1311275"/>
              <a:gd name="connsiteX1" fmla="*/ 3352800 w 3543300"/>
              <a:gd name="connsiteY1" fmla="*/ 895350 h 1311275"/>
              <a:gd name="connsiteX2" fmla="*/ 2609850 w 3543300"/>
              <a:gd name="connsiteY2" fmla="*/ 1257300 h 1311275"/>
              <a:gd name="connsiteX3" fmla="*/ 628650 w 3543300"/>
              <a:gd name="connsiteY3" fmla="*/ 1219200 h 1311275"/>
              <a:gd name="connsiteX4" fmla="*/ 171450 w 3543300"/>
              <a:gd name="connsiteY4" fmla="*/ 990600 h 1311275"/>
              <a:gd name="connsiteX5" fmla="*/ 0 w 3543300"/>
              <a:gd name="connsiteY5" fmla="*/ 209550 h 1311275"/>
              <a:gd name="connsiteX0" fmla="*/ 3543300 w 3543300"/>
              <a:gd name="connsiteY0" fmla="*/ 0 h 1311275"/>
              <a:gd name="connsiteX1" fmla="*/ 3352800 w 3543300"/>
              <a:gd name="connsiteY1" fmla="*/ 895350 h 1311275"/>
              <a:gd name="connsiteX2" fmla="*/ 2609850 w 3543300"/>
              <a:gd name="connsiteY2" fmla="*/ 1257300 h 1311275"/>
              <a:gd name="connsiteX3" fmla="*/ 628650 w 3543300"/>
              <a:gd name="connsiteY3" fmla="*/ 1219200 h 1311275"/>
              <a:gd name="connsiteX4" fmla="*/ 171450 w 3543300"/>
              <a:gd name="connsiteY4" fmla="*/ 762000 h 1311275"/>
              <a:gd name="connsiteX5" fmla="*/ 0 w 3543300"/>
              <a:gd name="connsiteY5" fmla="*/ 209550 h 13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300" h="1311275">
                <a:moveTo>
                  <a:pt x="3543300" y="0"/>
                </a:moveTo>
                <a:cubicBezTo>
                  <a:pt x="3525837" y="342900"/>
                  <a:pt x="3508375" y="685800"/>
                  <a:pt x="3352800" y="895350"/>
                </a:cubicBezTo>
                <a:cubicBezTo>
                  <a:pt x="3197225" y="1104900"/>
                  <a:pt x="3063875" y="1203325"/>
                  <a:pt x="2609850" y="1257300"/>
                </a:cubicBezTo>
                <a:cubicBezTo>
                  <a:pt x="2155825" y="1311275"/>
                  <a:pt x="1035050" y="1301750"/>
                  <a:pt x="628650" y="1219200"/>
                </a:cubicBezTo>
                <a:cubicBezTo>
                  <a:pt x="222250" y="1136650"/>
                  <a:pt x="276225" y="930275"/>
                  <a:pt x="171450" y="762000"/>
                </a:cubicBezTo>
                <a:cubicBezTo>
                  <a:pt x="66675" y="593725"/>
                  <a:pt x="22225" y="333375"/>
                  <a:pt x="0" y="20955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269" y="3776302"/>
            <a:ext cx="1130131" cy="1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2786885" y="2038290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33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Networking in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Co-located VMs communicate through software</a:t>
            </a:r>
          </a:p>
          <a:p>
            <a:pPr lvl="1"/>
            <a:r>
              <a:rPr lang="en-US" dirty="0" smtClean="0"/>
              <a:t>Performance penalty for not co-located VMs</a:t>
            </a:r>
          </a:p>
          <a:p>
            <a:pPr lvl="1"/>
            <a:r>
              <a:rPr lang="en-US" dirty="0" smtClean="0"/>
              <a:t>Special case in cloud computing</a:t>
            </a:r>
          </a:p>
          <a:p>
            <a:pPr lvl="1"/>
            <a:r>
              <a:rPr lang="en-US" dirty="0" smtClean="0"/>
              <a:t>Artifact of going through hypervisor anyway</a:t>
            </a:r>
          </a:p>
          <a:p>
            <a:r>
              <a:rPr lang="en-US" dirty="0" smtClean="0"/>
              <a:t>Instead: utilize hardware switches in the network</a:t>
            </a:r>
          </a:p>
          <a:p>
            <a:pPr lvl="1"/>
            <a:r>
              <a:rPr lang="en-US" dirty="0" smtClean="0"/>
              <a:t>Modification to support hairpin turnaround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5953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the Hypervisor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virtual machines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One VM per core</a:t>
            </a:r>
          </a:p>
          <a:p>
            <a:r>
              <a:rPr lang="en-US" dirty="0" smtClean="0"/>
              <a:t>Managing memory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Pre-allocate memory with processor support</a:t>
            </a:r>
          </a:p>
          <a:p>
            <a:r>
              <a:rPr lang="en-US" dirty="0" smtClean="0"/>
              <a:t>Emulating I/O devices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 access to virtualized devices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Utilize hardware Ethernet switches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Managing virtual machines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Decouple the management from operation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Tm="2500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 Double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Means </a:t>
            </a:r>
            <a:r>
              <a:rPr lang="en-US" dirty="0" smtClean="0">
                <a:solidFill>
                  <a:srgbClr val="FF0000"/>
                </a:solidFill>
              </a:rPr>
              <a:t>no hypervisor</a:t>
            </a:r>
            <a:r>
              <a:rPr lang="en-US" dirty="0" smtClean="0"/>
              <a:t>, also means “</a:t>
            </a:r>
            <a:r>
              <a:rPr lang="en-US" dirty="0" smtClean="0">
                <a:solidFill>
                  <a:srgbClr val="FF0000"/>
                </a:solidFill>
              </a:rPr>
              <a:t>no hype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Multi-core processors</a:t>
            </a:r>
          </a:p>
          <a:p>
            <a:r>
              <a:rPr lang="en-US" dirty="0" smtClean="0"/>
              <a:t>Extended Page Tables</a:t>
            </a:r>
          </a:p>
          <a:p>
            <a:r>
              <a:rPr lang="en-US" dirty="0" smtClean="0"/>
              <a:t>SR-IOV and Directed I/O (VT-d)</a:t>
            </a:r>
          </a:p>
          <a:p>
            <a:r>
              <a:rPr lang="en-US" dirty="0" smtClean="0"/>
              <a:t>Virtual Ethernet Port Aggregator (VEPA)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Tm="7455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 on Commodity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Goal: semantics of today’s virtualization</a:t>
            </a:r>
          </a:p>
          <a:p>
            <a:pPr lvl="1"/>
            <a:r>
              <a:rPr lang="en-US" dirty="0" err="1" smtClean="0"/>
              <a:t>xm</a:t>
            </a:r>
            <a:r>
              <a:rPr lang="en-US" dirty="0" smtClean="0"/>
              <a:t> create guest_01.cfg</a:t>
            </a:r>
          </a:p>
          <a:p>
            <a:pPr lvl="1"/>
            <a:r>
              <a:rPr lang="en-US" dirty="0" err="1" smtClean="0"/>
              <a:t>xm</a:t>
            </a:r>
            <a:r>
              <a:rPr lang="en-US" dirty="0" smtClean="0"/>
              <a:t> shutdown guest_01</a:t>
            </a:r>
          </a:p>
          <a:p>
            <a:endParaRPr lang="en-US" dirty="0" smtClean="0"/>
          </a:p>
          <a:p>
            <a:r>
              <a:rPr lang="en-US" dirty="0" smtClean="0"/>
              <a:t>Pre-allocate resources</a:t>
            </a:r>
          </a:p>
          <a:p>
            <a:r>
              <a:rPr lang="en-US" dirty="0" smtClean="0"/>
              <a:t>Use only Virtualized I/O</a:t>
            </a:r>
          </a:p>
          <a:p>
            <a:r>
              <a:rPr lang="en-US" dirty="0" smtClean="0"/>
              <a:t>Short circuit the discovery process</a:t>
            </a:r>
          </a:p>
          <a:p>
            <a:r>
              <a:rPr lang="en-US" dirty="0" smtClean="0"/>
              <a:t>Unwind indirection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Pre-allocate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 a hypervisor doesn’t need to manage dynamically</a:t>
            </a:r>
          </a:p>
          <a:p>
            <a:endParaRPr lang="en-US" dirty="0" smtClean="0"/>
          </a:p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Pin a VM to a core</a:t>
            </a:r>
          </a:p>
          <a:p>
            <a:pPr lvl="1"/>
            <a:r>
              <a:rPr lang="en-US" dirty="0" smtClean="0"/>
              <a:t>Give complete control over that core </a:t>
            </a:r>
            <a:br>
              <a:rPr lang="en-US" dirty="0" smtClean="0"/>
            </a:br>
            <a:r>
              <a:rPr lang="en-US" dirty="0" smtClean="0"/>
              <a:t>(including per core timer and interrupt controller)</a:t>
            </a:r>
          </a:p>
          <a:p>
            <a:endParaRPr lang="en-US" dirty="0" smtClean="0"/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Utilize processor mechanism to partition memory</a:t>
            </a:r>
          </a:p>
          <a:p>
            <a:pPr lvl="1"/>
            <a:r>
              <a:rPr lang="en-US" dirty="0" smtClean="0"/>
              <a:t>In Intel, EPT can be used for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Only Virtualized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 a hypervisor doesn’t have to emulate</a:t>
            </a:r>
          </a:p>
          <a:p>
            <a:r>
              <a:rPr lang="en-US" dirty="0" smtClean="0"/>
              <a:t>Network card: supports virtualization today</a:t>
            </a:r>
          </a:p>
          <a:p>
            <a:r>
              <a:rPr lang="en-US" dirty="0" smtClean="0"/>
              <a:t>Disk: use network boot, </a:t>
            </a:r>
            <a:r>
              <a:rPr lang="en-US" dirty="0" err="1" smtClean="0"/>
              <a:t>iSCSI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3657600"/>
            <a:ext cx="3657600" cy="31242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40386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5562600"/>
            <a:ext cx="30480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9870" y="3581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6044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4798" y="36044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4285" y="36275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069298" y="4114800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 bwMode="auto">
          <a:xfrm rot="5400000">
            <a:off x="1300709" y="5176292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990600" y="61511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7000" y="61722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26961" y="4114800"/>
            <a:ext cx="1311639" cy="6858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743200" y="4724400"/>
            <a:ext cx="1295400" cy="381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Loader/OS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867400" y="3733800"/>
            <a:ext cx="1905000" cy="1219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DHCP/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gPXE</a:t>
            </a:r>
            <a:r>
              <a:rPr lang="en-US" sz="2000" b="1" dirty="0" smtClean="0">
                <a:latin typeface="Helvetic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servers</a:t>
            </a:r>
          </a:p>
        </p:txBody>
      </p:sp>
      <p:grpSp>
        <p:nvGrpSpPr>
          <p:cNvPr id="19" name="Group 79"/>
          <p:cNvGrpSpPr/>
          <p:nvPr/>
        </p:nvGrpSpPr>
        <p:grpSpPr>
          <a:xfrm rot="19598494">
            <a:off x="2999429" y="5076822"/>
            <a:ext cx="279150" cy="353593"/>
            <a:chOff x="2286000" y="5638800"/>
            <a:chExt cx="457200" cy="609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26" name="Straight Connector 25"/>
          <p:cNvCxnSpPr>
            <a:endCxn id="18" idx="1"/>
          </p:cNvCxnSpPr>
          <p:nvPr/>
        </p:nvCxnSpPr>
        <p:spPr bwMode="auto">
          <a:xfrm flipV="1">
            <a:off x="3352800" y="4343400"/>
            <a:ext cx="2514600" cy="914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5867400" y="5334000"/>
            <a:ext cx="1905000" cy="1295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iSCSI</a:t>
            </a:r>
            <a:endParaRPr lang="en-US" sz="20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servers</a:t>
            </a:r>
          </a:p>
        </p:txBody>
      </p:sp>
      <p:cxnSp>
        <p:nvCxnSpPr>
          <p:cNvPr id="29" name="Straight Connector 28"/>
          <p:cNvCxnSpPr>
            <a:endCxn id="27" idx="1"/>
          </p:cNvCxnSpPr>
          <p:nvPr/>
        </p:nvCxnSpPr>
        <p:spPr bwMode="auto">
          <a:xfrm>
            <a:off x="3276600" y="5257800"/>
            <a:ext cx="2590800" cy="7239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 System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 a hypervisor doesn’t have to respond to queries (at run time)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Allow guest VM to do queries during boot up</a:t>
            </a:r>
          </a:p>
          <a:p>
            <a:pPr lvl="1"/>
            <a:r>
              <a:rPr lang="en-US" dirty="0" smtClean="0"/>
              <a:t>Requires a temporary hypervisor</a:t>
            </a:r>
          </a:p>
          <a:p>
            <a:pPr lvl="1"/>
            <a:r>
              <a:rPr lang="en-US" dirty="0" smtClean="0"/>
              <a:t>Modify guest OS to read this during initialization</a:t>
            </a:r>
            <a:br>
              <a:rPr lang="en-US" dirty="0" smtClean="0"/>
            </a:br>
            <a:r>
              <a:rPr lang="en-US" dirty="0" smtClean="0"/>
              <a:t>(save results for later)</a:t>
            </a:r>
          </a:p>
          <a:p>
            <a:r>
              <a:rPr lang="en-US" dirty="0" smtClean="0"/>
              <a:t>Cloud provider supplies the kernel</a:t>
            </a:r>
          </a:p>
          <a:p>
            <a:pPr lvl="1"/>
            <a:r>
              <a:rPr lang="en-US" dirty="0" smtClean="0"/>
              <a:t>For security purposes and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886200" y="1828800"/>
            <a:ext cx="2819400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200" y="3297603"/>
            <a:ext cx="28194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45940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devices are there?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4226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processor’s features?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245940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clock freq.?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used to share servers</a:t>
            </a:r>
          </a:p>
          <a:p>
            <a:pPr lvl="1"/>
            <a:r>
              <a:rPr lang="en-US" dirty="0" smtClean="0"/>
              <a:t>Software layer running under each virtual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5038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9" name="Oval 58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0" name="Straight Connector 59"/>
          <p:cNvCxnSpPr>
            <a:stCxn id="64" idx="2"/>
            <a:endCxn id="59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2" name="Straight Connector 61"/>
          <p:cNvCxnSpPr>
            <a:stCxn id="64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6" name="Straight Connector 65"/>
          <p:cNvCxnSpPr>
            <a:stCxn id="70" idx="2"/>
            <a:endCxn id="65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8" name="Straight Connector 67"/>
          <p:cNvCxnSpPr>
            <a:stCxn id="70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pic>
        <p:nvPicPr>
          <p:cNvPr id="93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657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5" name="Straight Connector 94"/>
          <p:cNvCxnSpPr/>
          <p:nvPr/>
        </p:nvCxnSpPr>
        <p:spPr bwMode="auto">
          <a:xfrm rot="5400000" flipH="1" flipV="1">
            <a:off x="4305300" y="3543300"/>
            <a:ext cx="11430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16200000" flipH="1">
            <a:off x="3848100" y="5219700"/>
            <a:ext cx="20574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97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267200"/>
            <a:ext cx="457200" cy="390832"/>
          </a:xfrm>
          <a:prstGeom prst="rect">
            <a:avLst/>
          </a:prstGeom>
        </p:spPr>
      </p:pic>
      <p:pic>
        <p:nvPicPr>
          <p:cNvPr id="101" name="Picture 100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267200"/>
            <a:ext cx="457200" cy="390832"/>
          </a:xfrm>
          <a:prstGeom prst="rect">
            <a:avLst/>
          </a:prstGeom>
        </p:spPr>
      </p:pic>
      <p:pic>
        <p:nvPicPr>
          <p:cNvPr id="100" name="Picture 99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876800"/>
            <a:ext cx="457200" cy="390832"/>
          </a:xfrm>
          <a:prstGeom prst="rect">
            <a:avLst/>
          </a:prstGeom>
        </p:spPr>
      </p:pic>
      <p:pic>
        <p:nvPicPr>
          <p:cNvPr id="103" name="Picture 102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876800"/>
            <a:ext cx="457200" cy="390832"/>
          </a:xfrm>
          <a:prstGeom prst="rect">
            <a:avLst/>
          </a:prstGeom>
        </p:spPr>
      </p:pic>
      <p:pic>
        <p:nvPicPr>
          <p:cNvPr id="104" name="Picture 103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257368"/>
            <a:ext cx="457200" cy="390832"/>
          </a:xfrm>
          <a:prstGeom prst="rect">
            <a:avLst/>
          </a:prstGeom>
        </p:spPr>
      </p:pic>
      <p:pic>
        <p:nvPicPr>
          <p:cNvPr id="105" name="Picture 104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866968"/>
            <a:ext cx="457200" cy="39083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895600" y="549658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servers</a:t>
            </a:r>
            <a:endParaRPr lang="en-US" sz="2800" dirty="0"/>
          </a:p>
        </p:txBody>
      </p:sp>
    </p:spTree>
  </p:cSld>
  <p:clrMapOvr>
    <a:masterClrMapping/>
  </p:clrMapOvr>
  <p:transition advTm="2252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Unwind Indirection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2209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 a hypervisor doesn’t have to do mappings</a:t>
            </a:r>
          </a:p>
          <a:p>
            <a:pPr lvl="1"/>
            <a:r>
              <a:rPr lang="en-US" dirty="0" smtClean="0"/>
              <a:t>Send IPI from core 0 to core 1 </a:t>
            </a:r>
            <a:br>
              <a:rPr lang="en-US" dirty="0" smtClean="0"/>
            </a:br>
            <a:r>
              <a:rPr lang="en-US" dirty="0" smtClean="0"/>
              <a:t>(actually core 2 to 3)</a:t>
            </a:r>
          </a:p>
          <a:p>
            <a:pPr lvl="1"/>
            <a:r>
              <a:rPr lang="en-US" dirty="0" smtClean="0"/>
              <a:t>Interrupt vector 64 arrives at core 2</a:t>
            </a:r>
            <a:br>
              <a:rPr lang="en-US" dirty="0" smtClean="0"/>
            </a:br>
            <a:r>
              <a:rPr lang="en-US" dirty="0" smtClean="0"/>
              <a:t>(actually vector 77 of Guest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036102" y="4909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036102" y="4006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95538" y="4006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3041" y="3581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465820" y="4006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7493" y="4214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01454" y="360446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2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4038600" y="5486400"/>
            <a:ext cx="1235439" cy="478203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VCPU1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62400" y="6172200"/>
            <a:ext cx="2819400" cy="478203"/>
          </a:xfrm>
          <a:prstGeom prst="roundRect">
            <a:avLst/>
          </a:prstGeom>
          <a:solidFill>
            <a:srgbClr val="C39BE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 3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09600" y="6172200"/>
            <a:ext cx="2819400" cy="478203"/>
          </a:xfrm>
          <a:prstGeom prst="roundRect">
            <a:avLst/>
          </a:prstGeom>
          <a:solidFill>
            <a:srgbClr val="C39BE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 2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44491" y="4909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644491" y="4006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503927" y="4006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1187" y="3581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1074209" y="4006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5882" y="4214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43" y="360446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0</a:t>
            </a:r>
            <a:endParaRPr lang="en-US" sz="2000" b="1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46989" y="5486400"/>
            <a:ext cx="1235439" cy="478203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VCPU0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076052" y="4909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2076052" y="4006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935488" y="4006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2748" y="3581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2505770" y="4006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67443" y="4214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41404" y="360446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2</a:t>
            </a:r>
            <a:endParaRPr lang="en-US" sz="2000" b="1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2078550" y="5486400"/>
            <a:ext cx="1235439" cy="478203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VCPU0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2200" y="3949005"/>
            <a:ext cx="27029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VMs can move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VMs can share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together: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371600"/>
            <a:ext cx="3657600" cy="32766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17526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276600"/>
            <a:ext cx="30480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870" y="1295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13184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74798" y="13184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4285" y="13415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1069298" y="1828799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 rot="5400000">
            <a:off x="1300709" y="2890291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990600" y="38651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667000" y="38862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2133600"/>
            <a:ext cx="3603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e.g., Pre-set EPT,</a:t>
            </a:r>
          </a:p>
          <a:p>
            <a:r>
              <a:rPr lang="en-US" sz="2800" dirty="0" smtClean="0"/>
              <a:t>assign virtual devices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 bwMode="auto">
          <a:xfrm rot="10800000">
            <a:off x="457202" y="5943598"/>
            <a:ext cx="7543798" cy="1"/>
          </a:xfrm>
          <a:prstGeom prst="line">
            <a:avLst/>
          </a:prstGeom>
          <a:noFill/>
          <a:ln w="38100" cap="flat" cmpd="sng" algn="ctr">
            <a:solidFill>
              <a:srgbClr val="99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1371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860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860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276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2766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105400" y="5257800"/>
            <a:ext cx="36576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487680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</a:p>
          <a:p>
            <a:r>
              <a:rPr lang="en-US" dirty="0" smtClean="0"/>
              <a:t>VM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" y="6096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VMX </a:t>
            </a:r>
          </a:p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1295400" y="4800600"/>
            <a:ext cx="685800" cy="20574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3434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5933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loader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124200" y="487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108803" y="4876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code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together: Network Boot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371600"/>
            <a:ext cx="3657600" cy="32766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17526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276600"/>
            <a:ext cx="30480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870" y="1295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13184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74798" y="13184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4285" y="13415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grpSp>
        <p:nvGrpSpPr>
          <p:cNvPr id="3" name="Group 79"/>
          <p:cNvGrpSpPr/>
          <p:nvPr/>
        </p:nvGrpSpPr>
        <p:grpSpPr>
          <a:xfrm rot="19598494">
            <a:off x="2999429" y="2714622"/>
            <a:ext cx="279150" cy="353593"/>
            <a:chOff x="2286000" y="5638800"/>
            <a:chExt cx="457200" cy="6096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53" name="Rounded Rectangle 52"/>
          <p:cNvSpPr/>
          <p:nvPr/>
        </p:nvSpPr>
        <p:spPr bwMode="auto">
          <a:xfrm>
            <a:off x="1069298" y="1828799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 rot="5400000">
            <a:off x="1300709" y="2890291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990600" y="38651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667000" y="38862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67400" y="1447800"/>
            <a:ext cx="1905000" cy="1600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DHCP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gPXE</a:t>
            </a:r>
            <a:r>
              <a:rPr lang="en-US" sz="2000" b="1" dirty="0" smtClean="0">
                <a:latin typeface="Helvetic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servers</a:t>
            </a:r>
          </a:p>
        </p:txBody>
      </p:sp>
      <p:cxnSp>
        <p:nvCxnSpPr>
          <p:cNvPr id="26" name="Straight Connector 25"/>
          <p:cNvCxnSpPr>
            <a:endCxn id="25" idx="1"/>
          </p:cNvCxnSpPr>
          <p:nvPr/>
        </p:nvCxnSpPr>
        <p:spPr bwMode="auto">
          <a:xfrm flipV="1">
            <a:off x="3352800" y="2247900"/>
            <a:ext cx="2514600" cy="7239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 flipV="1">
            <a:off x="4648200" y="2057400"/>
            <a:ext cx="9906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0800000">
            <a:off x="457202" y="5943598"/>
            <a:ext cx="7543798" cy="1"/>
          </a:xfrm>
          <a:prstGeom prst="line">
            <a:avLst/>
          </a:prstGeom>
          <a:noFill/>
          <a:ln w="38100" cap="flat" cmpd="sng" algn="ctr">
            <a:solidFill>
              <a:srgbClr val="99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1371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2860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860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2766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105400" y="5257800"/>
            <a:ext cx="36576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" y="487680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</a:p>
          <a:p>
            <a:r>
              <a:rPr lang="en-US" dirty="0" smtClean="0"/>
              <a:t>VM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" y="6096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VMX </a:t>
            </a:r>
          </a:p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2209800" y="4800600"/>
            <a:ext cx="685800" cy="20574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3434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45933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loader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24200" y="487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108803" y="4876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code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together: OS Boot-up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371600"/>
            <a:ext cx="3657600" cy="32766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17526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276600"/>
            <a:ext cx="30480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870" y="1295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13184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74798" y="13184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4285" y="13415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1069298" y="1828799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 rot="5400000">
            <a:off x="1300709" y="2890291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990600" y="38651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667000" y="38862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726961" y="1828800"/>
            <a:ext cx="1311639" cy="6858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743200" y="2438400"/>
            <a:ext cx="1295400" cy="381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kernel</a:t>
            </a:r>
          </a:p>
        </p:txBody>
      </p:sp>
      <p:grpSp>
        <p:nvGrpSpPr>
          <p:cNvPr id="3" name="Group 79"/>
          <p:cNvGrpSpPr/>
          <p:nvPr/>
        </p:nvGrpSpPr>
        <p:grpSpPr>
          <a:xfrm rot="19598494">
            <a:off x="2999429" y="2714622"/>
            <a:ext cx="279150" cy="353593"/>
            <a:chOff x="2286000" y="5638800"/>
            <a:chExt cx="457200" cy="6096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86400" y="213360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System Discovery</a:t>
            </a:r>
            <a:endParaRPr lang="en-US" sz="28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 rot="10800000">
            <a:off x="457202" y="5943598"/>
            <a:ext cx="7543798" cy="1"/>
          </a:xfrm>
          <a:prstGeom prst="line">
            <a:avLst/>
          </a:prstGeom>
          <a:noFill/>
          <a:ln w="38100" cap="flat" cmpd="sng" algn="ctr">
            <a:solidFill>
              <a:srgbClr val="99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1371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860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860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276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766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105400" y="5257800"/>
            <a:ext cx="36576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000" y="487680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</a:p>
          <a:p>
            <a:r>
              <a:rPr lang="en-US" dirty="0" smtClean="0"/>
              <a:t>VM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6096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VMX </a:t>
            </a:r>
          </a:p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 bwMode="auto">
          <a:xfrm>
            <a:off x="3200400" y="4800600"/>
            <a:ext cx="685800" cy="20574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434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5933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124200" y="487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08803" y="4876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code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219200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together: Switchover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371600"/>
            <a:ext cx="3657600" cy="32766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17526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276600"/>
            <a:ext cx="30480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870" y="1295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13184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74798" y="13184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4285" y="13415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1069298" y="1828799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 rot="5400000">
            <a:off x="1300709" y="2890291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990600" y="38651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667000" y="38862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726961" y="1828800"/>
            <a:ext cx="1311639" cy="6858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743200" y="2438400"/>
            <a:ext cx="1295400" cy="381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kernel</a:t>
            </a:r>
          </a:p>
        </p:txBody>
      </p:sp>
      <p:grpSp>
        <p:nvGrpSpPr>
          <p:cNvPr id="3" name="Group 79"/>
          <p:cNvGrpSpPr/>
          <p:nvPr/>
        </p:nvGrpSpPr>
        <p:grpSpPr>
          <a:xfrm rot="19598494">
            <a:off x="2999429" y="2714622"/>
            <a:ext cx="279150" cy="353593"/>
            <a:chOff x="2286000" y="5638800"/>
            <a:chExt cx="457200" cy="6096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2209800"/>
            <a:ext cx="39244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Hypercall</a:t>
            </a:r>
            <a:r>
              <a:rPr lang="en-US" sz="2800" dirty="0" smtClean="0"/>
              <a:t> from kernel</a:t>
            </a:r>
          </a:p>
          <a:p>
            <a:endParaRPr lang="en-US" sz="2800" dirty="0" smtClean="0"/>
          </a:p>
          <a:p>
            <a:r>
              <a:rPr lang="en-US" sz="2800" dirty="0" smtClean="0"/>
              <a:t>Before any user code</a:t>
            </a:r>
          </a:p>
          <a:p>
            <a:r>
              <a:rPr lang="en-US" sz="2800" dirty="0" smtClean="0"/>
              <a:t>(last command in </a:t>
            </a:r>
            <a:r>
              <a:rPr lang="en-US" sz="2800" dirty="0" err="1" smtClean="0"/>
              <a:t>initrd</a:t>
            </a:r>
            <a:r>
              <a:rPr lang="en-US" sz="2800" dirty="0" smtClean="0"/>
              <a:t>)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3429000" y="3124200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457202" y="5943598"/>
            <a:ext cx="7543798" cy="1"/>
          </a:xfrm>
          <a:prstGeom prst="line">
            <a:avLst/>
          </a:prstGeom>
          <a:noFill/>
          <a:ln w="38100" cap="flat" cmpd="sng" algn="ctr">
            <a:solidFill>
              <a:srgbClr val="99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1371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860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2860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276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766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105400" y="5257800"/>
            <a:ext cx="36576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487680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</a:p>
          <a:p>
            <a:r>
              <a:rPr lang="en-US" dirty="0" smtClean="0"/>
              <a:t>VM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1000" y="6096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VMX </a:t>
            </a:r>
          </a:p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4267200" y="4800600"/>
            <a:ext cx="685800" cy="20574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434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5933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124200" y="487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08803" y="4876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code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19200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69263" cy="838200"/>
          </a:xfrm>
        </p:spPr>
        <p:txBody>
          <a:bodyPr/>
          <a:lstStyle/>
          <a:p>
            <a:r>
              <a:rPr lang="en-US" dirty="0" smtClean="0"/>
              <a:t>Block All Hypervisor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371600"/>
            <a:ext cx="3657600" cy="32766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17526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276600"/>
            <a:ext cx="13716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870" y="1295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13184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74798" y="13184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4285" y="13415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1069298" y="1828799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 rot="5400000">
            <a:off x="1300709" y="2890291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990600" y="38651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667000" y="38862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726961" y="1828800"/>
            <a:ext cx="1311639" cy="6858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43200" y="2438400"/>
            <a:ext cx="1295400" cy="381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kernel</a:t>
            </a:r>
          </a:p>
        </p:txBody>
      </p:sp>
      <p:grpSp>
        <p:nvGrpSpPr>
          <p:cNvPr id="7" name="Group 79"/>
          <p:cNvGrpSpPr/>
          <p:nvPr/>
        </p:nvGrpSpPr>
        <p:grpSpPr>
          <a:xfrm rot="19598494">
            <a:off x="2999429" y="2714622"/>
            <a:ext cx="279150" cy="353593"/>
            <a:chOff x="2286000" y="5638800"/>
            <a:chExt cx="457200" cy="6096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30" name="Straight Connector 29"/>
          <p:cNvCxnSpPr>
            <a:stCxn id="51" idx="3"/>
            <a:endCxn id="31" idx="1"/>
          </p:cNvCxnSpPr>
          <p:nvPr/>
        </p:nvCxnSpPr>
        <p:spPr bwMode="auto">
          <a:xfrm flipV="1">
            <a:off x="3204572" y="2171700"/>
            <a:ext cx="3424828" cy="650094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2667000" y="3276600"/>
            <a:ext cx="1371600" cy="47820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Kill VM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1600200"/>
            <a:ext cx="1905000" cy="1143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iSCSI</a:t>
            </a:r>
            <a:endParaRPr lang="en-US" sz="20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servers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rot="10800000">
            <a:off x="457202" y="5943598"/>
            <a:ext cx="7543798" cy="1"/>
          </a:xfrm>
          <a:prstGeom prst="line">
            <a:avLst/>
          </a:prstGeom>
          <a:noFill/>
          <a:ln w="38100" cap="flat" cmpd="sng" algn="ctr">
            <a:solidFill>
              <a:srgbClr val="99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1371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860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2766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276600" y="52578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105400" y="5257800"/>
            <a:ext cx="36576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87680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</a:p>
          <a:p>
            <a:r>
              <a:rPr lang="en-US" dirty="0" smtClean="0"/>
              <a:t>VM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" y="6096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VMX </a:t>
            </a:r>
          </a:p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5029200" y="4800600"/>
            <a:ext cx="3810000" cy="20574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343400" y="6172200"/>
            <a:ext cx="5334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5933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24200" y="487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08803" y="4876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code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9200" y="4876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37285" y="3110805"/>
            <a:ext cx="4054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VM Exit kills the VM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performance</a:t>
            </a:r>
          </a:p>
          <a:p>
            <a:endParaRPr lang="en-US" dirty="0" smtClean="0"/>
          </a:p>
          <a:p>
            <a:r>
              <a:rPr lang="en-US" dirty="0" smtClean="0"/>
              <a:t>Assess main limitations on today’s hardware:</a:t>
            </a:r>
          </a:p>
          <a:p>
            <a:pPr lvl="1"/>
            <a:r>
              <a:rPr lang="en-US" dirty="0" smtClean="0"/>
              <a:t>Ability to send IPIs</a:t>
            </a:r>
          </a:p>
          <a:p>
            <a:pPr lvl="1"/>
            <a:r>
              <a:rPr lang="en-US" dirty="0" smtClean="0"/>
              <a:t>Resource sharing (side channels)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Performance</a:t>
            </a:r>
            <a:endParaRPr lang="en-US" dirty="0"/>
          </a:p>
        </p:txBody>
      </p:sp>
      <p:pic>
        <p:nvPicPr>
          <p:cNvPr id="5" name="Content Placeholder 4" descr="rawperformanc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8458200" cy="4554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4831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About 1%performance improvement over </a:t>
            </a:r>
            <a:r>
              <a:rPr lang="en-US" sz="28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Xen</a:t>
            </a:r>
            <a:endParaRPr lang="en-US" sz="2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VTd</a:t>
            </a:r>
            <a:r>
              <a: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and EPT alleviate main bottlenecks)</a:t>
            </a:r>
            <a:endParaRPr lang="en-US" sz="24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IPI </a:t>
            </a:r>
            <a:r>
              <a:rPr lang="en-US" dirty="0" err="1" smtClean="0"/>
              <a:t>DoS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Victim: SPEC (</a:t>
            </a:r>
            <a:r>
              <a:rPr lang="en-US" dirty="0" err="1" smtClean="0"/>
              <a:t>libquantum</a:t>
            </a:r>
            <a:r>
              <a:rPr lang="en-US" dirty="0" smtClean="0"/>
              <a:t>), Apache</a:t>
            </a:r>
          </a:p>
          <a:p>
            <a:pPr lvl="1"/>
            <a:r>
              <a:rPr lang="en-US" dirty="0" smtClean="0"/>
              <a:t>Less than 1% performance degradation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886200" y="4800599"/>
            <a:ext cx="1447800" cy="969597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Victim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VM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2493597"/>
            <a:ext cx="7467600" cy="10668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Attacker VM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86200" y="59225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62600" y="37127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086600" y="37127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90600" y="37127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37127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37127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 bwMode="auto">
          <a:xfrm rot="16200000" flipH="1">
            <a:off x="2019300" y="3848100"/>
            <a:ext cx="1752602" cy="243840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2"/>
          </p:cNvCxnSpPr>
          <p:nvPr/>
        </p:nvCxnSpPr>
        <p:spPr bwMode="auto">
          <a:xfrm rot="16200000" flipH="1">
            <a:off x="2933700" y="4457700"/>
            <a:ext cx="1676402" cy="114300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2"/>
          </p:cNvCxnSpPr>
          <p:nvPr/>
        </p:nvCxnSpPr>
        <p:spPr bwMode="auto">
          <a:xfrm rot="5400000">
            <a:off x="4724399" y="4419601"/>
            <a:ext cx="1752602" cy="1295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2"/>
          </p:cNvCxnSpPr>
          <p:nvPr/>
        </p:nvCxnSpPr>
        <p:spPr bwMode="auto">
          <a:xfrm rot="5400000">
            <a:off x="5573102" y="3799498"/>
            <a:ext cx="1807797" cy="2590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Side Channel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attacker tell how loaded victim is?</a:t>
            </a:r>
            <a:br>
              <a:rPr lang="en-US" dirty="0" smtClean="0"/>
            </a:br>
            <a:r>
              <a:rPr lang="en-US" dirty="0" smtClean="0"/>
              <a:t>0%, 25%, 50%, 75%, 100%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5" name="Chart 24"/>
          <p:cNvGraphicFramePr/>
          <p:nvPr/>
        </p:nvGraphicFramePr>
        <p:xfrm>
          <a:off x="533400" y="2667000"/>
          <a:ext cx="4038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4876800" y="2667000"/>
          <a:ext cx="426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used to share servers</a:t>
            </a:r>
          </a:p>
          <a:p>
            <a:pPr lvl="1"/>
            <a:r>
              <a:rPr lang="en-US" dirty="0" smtClean="0"/>
              <a:t>Software layer running under each virtual machine</a:t>
            </a:r>
          </a:p>
          <a:p>
            <a:r>
              <a:rPr lang="en-US" dirty="0" smtClean="0"/>
              <a:t>Malicious software can run on the same server</a:t>
            </a:r>
          </a:p>
          <a:p>
            <a:pPr lvl="1"/>
            <a:r>
              <a:rPr lang="en-US" dirty="0" smtClean="0"/>
              <a:t>Attack hypervisor</a:t>
            </a:r>
          </a:p>
          <a:p>
            <a:pPr lvl="1"/>
            <a:r>
              <a:rPr lang="en-US" dirty="0" smtClean="0"/>
              <a:t>Access/Obstruct other VMs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5038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9" name="Oval 58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0" name="Straight Connector 59"/>
          <p:cNvCxnSpPr>
            <a:stCxn id="64" idx="2"/>
            <a:endCxn id="59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2" name="Straight Connector 61"/>
          <p:cNvCxnSpPr>
            <a:stCxn id="64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6" name="Straight Connector 65"/>
          <p:cNvCxnSpPr>
            <a:stCxn id="70" idx="2"/>
            <a:endCxn id="65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8" name="Straight Connector 67"/>
          <p:cNvCxnSpPr>
            <a:stCxn id="70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pic>
        <p:nvPicPr>
          <p:cNvPr id="93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657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5" name="Straight Connector 94"/>
          <p:cNvCxnSpPr/>
          <p:nvPr/>
        </p:nvCxnSpPr>
        <p:spPr bwMode="auto">
          <a:xfrm rot="5400000" flipH="1" flipV="1">
            <a:off x="4305300" y="3543300"/>
            <a:ext cx="11430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16200000" flipH="1">
            <a:off x="3848100" y="5219700"/>
            <a:ext cx="20574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97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267200"/>
            <a:ext cx="457200" cy="390832"/>
          </a:xfrm>
          <a:prstGeom prst="rect">
            <a:avLst/>
          </a:prstGeom>
        </p:spPr>
      </p:pic>
      <p:pic>
        <p:nvPicPr>
          <p:cNvPr id="101" name="Picture 100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267200"/>
            <a:ext cx="457200" cy="390832"/>
          </a:xfrm>
          <a:prstGeom prst="rect">
            <a:avLst/>
          </a:prstGeom>
        </p:spPr>
      </p:pic>
      <p:pic>
        <p:nvPicPr>
          <p:cNvPr id="100" name="Picture 99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876800"/>
            <a:ext cx="457200" cy="390832"/>
          </a:xfrm>
          <a:prstGeom prst="rect">
            <a:avLst/>
          </a:prstGeom>
        </p:spPr>
      </p:pic>
      <p:pic>
        <p:nvPicPr>
          <p:cNvPr id="103" name="Picture 102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876800"/>
            <a:ext cx="457200" cy="390832"/>
          </a:xfrm>
          <a:prstGeom prst="rect">
            <a:avLst/>
          </a:prstGeom>
        </p:spPr>
      </p:pic>
      <p:pic>
        <p:nvPicPr>
          <p:cNvPr id="104" name="Picture 103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257368"/>
            <a:ext cx="457200" cy="390832"/>
          </a:xfrm>
          <a:prstGeom prst="rect">
            <a:avLst/>
          </a:prstGeom>
        </p:spPr>
      </p:pic>
      <p:pic>
        <p:nvPicPr>
          <p:cNvPr id="105" name="Picture 104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866968"/>
            <a:ext cx="457200" cy="390832"/>
          </a:xfrm>
          <a:prstGeom prst="rect">
            <a:avLst/>
          </a:prstGeom>
        </p:spPr>
      </p:pic>
      <p:pic>
        <p:nvPicPr>
          <p:cNvPr id="4098" name="Picture 2" descr="C:\Users\Eric\AppData\Local\Microsoft\Windows\Temporary Internet Files\Content.IE5\CYD2U0ZP\MC9004359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781420"/>
            <a:ext cx="1524000" cy="1205513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 bwMode="auto">
          <a:xfrm rot="5400000">
            <a:off x="6896100" y="4991100"/>
            <a:ext cx="5334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0800000">
            <a:off x="6172200" y="4876800"/>
            <a:ext cx="685800" cy="5334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895600" y="549658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servers</a:t>
            </a:r>
            <a:endParaRPr lang="en-US" sz="2800" dirty="0"/>
          </a:p>
        </p:txBody>
      </p:sp>
    </p:spTree>
  </p:cSld>
  <p:clrMapOvr>
    <a:masterClrMapping/>
  </p:clrMapOvr>
  <p:transition advTm="5001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needs for future processors</a:t>
            </a:r>
          </a:p>
          <a:p>
            <a:pPr lvl="1"/>
            <a:r>
              <a:rPr lang="en-US" dirty="0" smtClean="0"/>
              <a:t>e.g., receiver should know source of IPI (and can mask)</a:t>
            </a:r>
          </a:p>
          <a:p>
            <a:r>
              <a:rPr lang="en-US" dirty="0" smtClean="0"/>
              <a:t>Assess OS modifications</a:t>
            </a:r>
          </a:p>
          <a:p>
            <a:pPr lvl="1"/>
            <a:r>
              <a:rPr lang="en-US" dirty="0" smtClean="0"/>
              <a:t>e.g., push configuration instead of discovery</a:t>
            </a:r>
          </a:p>
          <a:p>
            <a:r>
              <a:rPr lang="en-US" dirty="0" smtClean="0"/>
              <a:t>Asses vulnerabilities from outside</a:t>
            </a:r>
          </a:p>
          <a:p>
            <a:pPr lvl="1"/>
            <a:r>
              <a:rPr lang="en-US" dirty="0" smtClean="0"/>
              <a:t>e.g., management channel from customer to start VM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towards hosted and shared infrastructures</a:t>
            </a:r>
          </a:p>
          <a:p>
            <a:r>
              <a:rPr lang="en-US" dirty="0" smtClean="0"/>
              <a:t>Significant security issue threatens adoption</a:t>
            </a:r>
          </a:p>
          <a:p>
            <a:r>
              <a:rPr lang="en-US" dirty="0" err="1" smtClean="0"/>
              <a:t>NoHype</a:t>
            </a:r>
            <a:r>
              <a:rPr lang="en-US" dirty="0" smtClean="0"/>
              <a:t> solves this by removing the hypervisor</a:t>
            </a:r>
          </a:p>
          <a:p>
            <a:r>
              <a:rPr lang="en-US" dirty="0" smtClean="0"/>
              <a:t>Performance improvement is a side benefit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47019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Contact info:</a:t>
            </a:r>
            <a:endParaRPr lang="en-US" dirty="0" smtClean="0">
              <a:solidFill>
                <a:schemeClr val="tx1"/>
              </a:solidFill>
              <a:hlinkClick r:id="rId2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/>
              <a:t>ekeller@princeton.edu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>
                <a:hlinkClick r:id="rId3"/>
              </a:rPr>
              <a:t>http://www.princeton.edu/~ekeller</a:t>
            </a:r>
            <a:endParaRPr lang="en-US" sz="28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/>
              <a:t>szefer@princeton.edu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>
                <a:hlinkClick r:id="rId4"/>
              </a:rPr>
              <a:t>http://www.princeton.edu/~szefer</a:t>
            </a:r>
            <a:endParaRPr lang="en-US" sz="2800" dirty="0" smtClean="0"/>
          </a:p>
          <a:p>
            <a:pPr lvl="1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170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vulnerabilities imagined?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headlines… doesn’t mean it’s not real</a:t>
            </a:r>
          </a:p>
          <a:p>
            <a:pPr lvl="1"/>
            <a:r>
              <a:rPr lang="en-US" dirty="0" smtClean="0"/>
              <a:t>Not enticing enough to hackers yet?</a:t>
            </a:r>
            <a:br>
              <a:rPr lang="en-US" dirty="0" smtClean="0"/>
            </a:br>
            <a:r>
              <a:rPr lang="en-US" dirty="0" smtClean="0"/>
              <a:t>(small market size, lack of confidential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505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vulnerabilities imagined?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headlines… doesn’t mean it’s not real</a:t>
            </a:r>
          </a:p>
          <a:p>
            <a:pPr lvl="1"/>
            <a:r>
              <a:rPr lang="en-US" dirty="0" smtClean="0"/>
              <a:t>Not enticing enough to hackers yet?</a:t>
            </a:r>
            <a:br>
              <a:rPr lang="en-US" dirty="0" smtClean="0"/>
            </a:br>
            <a:r>
              <a:rPr lang="en-US" dirty="0" smtClean="0"/>
              <a:t>(small market size, lack of confidential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2590800"/>
            <a:ext cx="3276600" cy="39570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94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794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79489" y="3919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79489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38925" y="3015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83502" y="3919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3502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142938" y="3015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70" y="2590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70198" y="2590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7" name="Oval 16"/>
          <p:cNvSpPr/>
          <p:nvPr/>
        </p:nvSpPr>
        <p:spPr bwMode="auto">
          <a:xfrm>
            <a:off x="28743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8" name="Straight Connector 17"/>
          <p:cNvCxnSpPr>
            <a:stCxn id="22" idx="2"/>
            <a:endCxn id="17" idx="2"/>
          </p:cNvCxnSpPr>
          <p:nvPr/>
        </p:nvCxnSpPr>
        <p:spPr bwMode="auto">
          <a:xfrm rot="10800000" flipV="1">
            <a:off x="28743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8743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V="1">
            <a:off x="28743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8743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8743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503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4" name="Straight Connector 23"/>
          <p:cNvCxnSpPr>
            <a:stCxn id="28" idx="2"/>
            <a:endCxn id="23" idx="2"/>
          </p:cNvCxnSpPr>
          <p:nvPr/>
        </p:nvCxnSpPr>
        <p:spPr bwMode="auto">
          <a:xfrm rot="10800000" flipV="1">
            <a:off x="32503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2503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6" name="Straight Connector 25"/>
          <p:cNvCxnSpPr>
            <a:stCxn id="28" idx="2"/>
          </p:cNvCxnSpPr>
          <p:nvPr/>
        </p:nvCxnSpPr>
        <p:spPr bwMode="auto">
          <a:xfrm rot="10800000" flipV="1">
            <a:off x="32503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2503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2503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1966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5726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72"/>
          <p:cNvGrpSpPr/>
          <p:nvPr/>
        </p:nvGrpSpPr>
        <p:grpSpPr>
          <a:xfrm rot="19598494">
            <a:off x="1177064" y="6246135"/>
            <a:ext cx="279150" cy="353593"/>
            <a:chOff x="2286000" y="5638800"/>
            <a:chExt cx="457200" cy="6096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8" name="Group 79"/>
          <p:cNvGrpSpPr/>
          <p:nvPr/>
        </p:nvGrpSpPr>
        <p:grpSpPr>
          <a:xfrm rot="19598494">
            <a:off x="801060" y="6275805"/>
            <a:ext cx="279150" cy="353593"/>
            <a:chOff x="2286000" y="5638800"/>
            <a:chExt cx="457200" cy="6096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1209207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2713220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3223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474893" y="3223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9600" y="2613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148854" y="2613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>
            <a:off x="2134394" y="4800600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>
            <a:off x="3047205" y="4799806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>
            <a:off x="2439194" y="4799806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2742406" y="4799806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114800" y="2553831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Large Attack Surface</a:t>
            </a:r>
          </a:p>
          <a:p>
            <a:r>
              <a:rPr lang="en-US" sz="2400" dirty="0" smtClean="0"/>
              <a:t>* 56 different exit reasons</a:t>
            </a:r>
          </a:p>
          <a:p>
            <a:r>
              <a:rPr lang="en-US" sz="2400" dirty="0" smtClean="0"/>
              <a:t>* Tremendous interaction</a:t>
            </a:r>
          </a:p>
          <a:p>
            <a:r>
              <a:rPr lang="en-US" sz="2400" dirty="0" smtClean="0"/>
              <a:t>   Modest load =&gt; 20,000 exits/sec </a:t>
            </a:r>
          </a:p>
          <a:p>
            <a:r>
              <a:rPr lang="en-US" sz="2400" dirty="0" smtClean="0"/>
              <a:t>   During boot =&gt; 600,000 exits/sec</a:t>
            </a:r>
          </a:p>
          <a:p>
            <a:r>
              <a:rPr lang="en-US" sz="2000" dirty="0" smtClean="0"/>
              <a:t>    (Only VM, dedicated device, etc.)</a:t>
            </a:r>
            <a:endParaRPr lang="en-US" sz="2000" dirty="0"/>
          </a:p>
        </p:txBody>
      </p:sp>
    </p:spTree>
  </p:cSld>
  <p:clrMapOvr>
    <a:masterClrMapping/>
  </p:clrMapOvr>
  <p:transition advTm="505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vulnerabilities imagined?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headlines… doesn’t mean it’s not real</a:t>
            </a:r>
          </a:p>
          <a:p>
            <a:pPr lvl="1"/>
            <a:r>
              <a:rPr lang="en-US" dirty="0" smtClean="0"/>
              <a:t>Not enticing enough to hackers yet?</a:t>
            </a:r>
            <a:br>
              <a:rPr lang="en-US" dirty="0" smtClean="0"/>
            </a:br>
            <a:r>
              <a:rPr lang="en-US" dirty="0" smtClean="0"/>
              <a:t>(small market size, lack of confidential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114799" y="5105400"/>
            <a:ext cx="5029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Complex Underlying Code</a:t>
            </a:r>
          </a:p>
          <a:p>
            <a:r>
              <a:rPr lang="en-US" sz="2400" dirty="0" smtClean="0"/>
              <a:t>* 100K lines of code in hypervisor</a:t>
            </a:r>
          </a:p>
          <a:p>
            <a:r>
              <a:rPr lang="en-US" sz="2400" dirty="0" smtClean="0"/>
              <a:t>* 600K++ lines of code in dom0</a:t>
            </a:r>
          </a:p>
          <a:p>
            <a:r>
              <a:rPr lang="en-US" sz="2400" dirty="0" smtClean="0"/>
              <a:t>* Derived from existing OS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 bwMode="auto">
          <a:xfrm>
            <a:off x="457200" y="2590800"/>
            <a:ext cx="3276600" cy="39570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794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7794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79489" y="3919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779489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1638925" y="3015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2283502" y="3919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68" name="Rounded Rectangle 67"/>
          <p:cNvSpPr/>
          <p:nvPr/>
        </p:nvSpPr>
        <p:spPr bwMode="auto">
          <a:xfrm>
            <a:off x="2283502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3142938" y="3015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2470" y="2590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170198" y="2590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72" name="Oval 71"/>
          <p:cNvSpPr/>
          <p:nvPr/>
        </p:nvSpPr>
        <p:spPr bwMode="auto">
          <a:xfrm>
            <a:off x="28743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3" name="Straight Connector 72"/>
          <p:cNvCxnSpPr>
            <a:stCxn id="77" idx="2"/>
            <a:endCxn id="72" idx="2"/>
          </p:cNvCxnSpPr>
          <p:nvPr/>
        </p:nvCxnSpPr>
        <p:spPr bwMode="auto">
          <a:xfrm rot="10800000" flipV="1">
            <a:off x="28743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28743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5" name="Straight Connector 74"/>
          <p:cNvCxnSpPr>
            <a:stCxn id="77" idx="2"/>
          </p:cNvCxnSpPr>
          <p:nvPr/>
        </p:nvCxnSpPr>
        <p:spPr bwMode="auto">
          <a:xfrm rot="10800000" flipV="1">
            <a:off x="28743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28743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8743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2503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9" name="Straight Connector 78"/>
          <p:cNvCxnSpPr>
            <a:stCxn id="83" idx="2"/>
            <a:endCxn id="78" idx="2"/>
          </p:cNvCxnSpPr>
          <p:nvPr/>
        </p:nvCxnSpPr>
        <p:spPr bwMode="auto">
          <a:xfrm rot="10800000" flipV="1">
            <a:off x="32503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32503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>
            <a:stCxn id="83" idx="2"/>
          </p:cNvCxnSpPr>
          <p:nvPr/>
        </p:nvCxnSpPr>
        <p:spPr bwMode="auto">
          <a:xfrm rot="10800000" flipV="1">
            <a:off x="32503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32503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32503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31966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35726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6" name="Group 72"/>
          <p:cNvGrpSpPr/>
          <p:nvPr/>
        </p:nvGrpSpPr>
        <p:grpSpPr>
          <a:xfrm rot="19598494">
            <a:off x="1177064" y="6246135"/>
            <a:ext cx="279150" cy="353593"/>
            <a:chOff x="2286000" y="5638800"/>
            <a:chExt cx="457200" cy="6096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93" name="Group 79"/>
          <p:cNvGrpSpPr/>
          <p:nvPr/>
        </p:nvGrpSpPr>
        <p:grpSpPr>
          <a:xfrm rot="19598494">
            <a:off x="801060" y="6275805"/>
            <a:ext cx="279150" cy="353593"/>
            <a:chOff x="2286000" y="5638800"/>
            <a:chExt cx="457200" cy="609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00" name="Rounded Rectangle 99"/>
          <p:cNvSpPr/>
          <p:nvPr/>
        </p:nvSpPr>
        <p:spPr bwMode="auto">
          <a:xfrm>
            <a:off x="1209207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2713220" y="3015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14400" y="3223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2474893" y="3223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09600" y="2613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148854" y="2613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>
            <a:off x="2134394" y="4800600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rot="5400000">
            <a:off x="3047205" y="4799806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rot="5400000">
            <a:off x="2439194" y="4799806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rot="5400000">
            <a:off x="2742406" y="4799806"/>
            <a:ext cx="609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4114801" y="2553831"/>
            <a:ext cx="4952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Large Attack Surface</a:t>
            </a:r>
          </a:p>
          <a:p>
            <a:r>
              <a:rPr lang="en-US" sz="2400" dirty="0" smtClean="0"/>
              <a:t>* 56 different exit reasons</a:t>
            </a:r>
          </a:p>
          <a:p>
            <a:r>
              <a:rPr lang="en-US" sz="2400" dirty="0" smtClean="0"/>
              <a:t>* Tremendous interaction</a:t>
            </a:r>
          </a:p>
          <a:p>
            <a:r>
              <a:rPr lang="en-US" sz="2400" dirty="0" smtClean="0"/>
              <a:t>   Modest load =&gt; 20,000 exits/sec </a:t>
            </a:r>
          </a:p>
          <a:p>
            <a:r>
              <a:rPr lang="en-US" sz="2400" dirty="0" smtClean="0"/>
              <a:t>   During boot =&gt; 600,000 exits/sec</a:t>
            </a:r>
          </a:p>
          <a:p>
            <a:r>
              <a:rPr lang="en-US" sz="2000" dirty="0" smtClean="0"/>
              <a:t>    (Only VM, dedicated device, etc.)</a:t>
            </a:r>
            <a:endParaRPr lang="en-US" sz="2000" dirty="0"/>
          </a:p>
        </p:txBody>
      </p:sp>
    </p:spTree>
  </p:cSld>
  <p:clrMapOvr>
    <a:masterClrMapping/>
  </p:clrMapOvr>
  <p:transition advTm="505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 removes the hypervisor</a:t>
            </a:r>
          </a:p>
          <a:p>
            <a:pPr lvl="1"/>
            <a:r>
              <a:rPr lang="en-US" dirty="0" smtClean="0"/>
              <a:t>There’s nothing to attack</a:t>
            </a:r>
          </a:p>
          <a:p>
            <a:pPr lvl="1"/>
            <a:r>
              <a:rPr lang="en-US" dirty="0" smtClean="0"/>
              <a:t>Complete systems solution</a:t>
            </a:r>
          </a:p>
          <a:p>
            <a:pPr lvl="1"/>
            <a:r>
              <a:rPr lang="en-US" dirty="0" smtClean="0"/>
              <a:t>Still retains the needs of a virtualized cloud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7" name="Straight Connector 16"/>
          <p:cNvCxnSpPr>
            <a:stCxn id="21" idx="2"/>
            <a:endCxn id="16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3" name="Straight Connector 22"/>
          <p:cNvCxnSpPr>
            <a:stCxn id="27" idx="2"/>
            <a:endCxn id="22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5" name="Straight Connector 24"/>
          <p:cNvCxnSpPr>
            <a:stCxn id="27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0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1600" y="518160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 hypervisor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4038600" y="5486400"/>
            <a:ext cx="9906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409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a cloud infrastructure use virtualization?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To support dynamically starting/stopping VMs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To allow servers to be shared (multi-tenancy)</a:t>
            </a:r>
          </a:p>
          <a:p>
            <a:r>
              <a:rPr lang="en-US" dirty="0" smtClean="0"/>
              <a:t>Do not need full power of modern hypervisors</a:t>
            </a:r>
          </a:p>
          <a:p>
            <a:pPr lvl="1"/>
            <a:r>
              <a:rPr lang="en-US" dirty="0" smtClean="0"/>
              <a:t>Emulating diverse (potentially older) hardware</a:t>
            </a:r>
          </a:p>
          <a:p>
            <a:pPr lvl="1"/>
            <a:r>
              <a:rPr lang="en-US" dirty="0" smtClean="0"/>
              <a:t>Maximizing server consolidation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3366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3|1.9|2.1|3.3"/>
</p:tagLst>
</file>

<file path=ppt/theme/theme1.xml><?xml version="1.0" encoding="utf-8"?>
<a:theme xmlns:a="http://schemas.openxmlformats.org/drawingml/2006/main" name="jrex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jrex</Template>
  <TotalTime>31524</TotalTime>
  <Words>1545</Words>
  <Application>Microsoft Office PowerPoint</Application>
  <PresentationFormat>On-screen Show (4:3)</PresentationFormat>
  <Paragraphs>584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jrex</vt:lpstr>
      <vt:lpstr>NoHype:  Virtualized Cloud Infrastructure without the Virtualization</vt:lpstr>
      <vt:lpstr>Virtualized Cloud Infrastructure</vt:lpstr>
      <vt:lpstr>Without the Virtualization</vt:lpstr>
      <vt:lpstr>Without the Virtualization</vt:lpstr>
      <vt:lpstr>Are these vulnerabilities imagined?</vt:lpstr>
      <vt:lpstr>Are these vulnerabilities imagined?</vt:lpstr>
      <vt:lpstr>Are these vulnerabilities imagined?</vt:lpstr>
      <vt:lpstr>NoHype</vt:lpstr>
      <vt:lpstr>Virtualization in the Cloud</vt:lpstr>
      <vt:lpstr>Roles of the Hypervisor</vt:lpstr>
      <vt:lpstr>Scheduling Virtual Machines</vt:lpstr>
      <vt:lpstr>Dedicate a core to a single VM</vt:lpstr>
      <vt:lpstr>Managing Memory</vt:lpstr>
      <vt:lpstr>Pre-allocate Memory</vt:lpstr>
      <vt:lpstr>Emulate I/O Devices</vt:lpstr>
      <vt:lpstr>Emulate I/O Devices</vt:lpstr>
      <vt:lpstr>Dedicate Devices to a VM</vt:lpstr>
      <vt:lpstr>Virtualize the Devices</vt:lpstr>
      <vt:lpstr>Networking</vt:lpstr>
      <vt:lpstr>Networking (in virtualized server)</vt:lpstr>
      <vt:lpstr>Networking (in virtualized server)</vt:lpstr>
      <vt:lpstr>Networking (in virtualized server)</vt:lpstr>
      <vt:lpstr>Do Networking in the Network</vt:lpstr>
      <vt:lpstr>Removing the Hypervisor Summary</vt:lpstr>
      <vt:lpstr>NoHype Double Meaning</vt:lpstr>
      <vt:lpstr>NoHype on Commodity Hardware</vt:lpstr>
      <vt:lpstr>Pre-allocate Resources</vt:lpstr>
      <vt:lpstr>Use Only Virtualized I/O</vt:lpstr>
      <vt:lpstr>Short Circuit System Discovery</vt:lpstr>
      <vt:lpstr>Unwind Indirection</vt:lpstr>
      <vt:lpstr>Bring it together: Setup</vt:lpstr>
      <vt:lpstr>Bring it together: Network Boot</vt:lpstr>
      <vt:lpstr>Bring it together: OS Boot-up</vt:lpstr>
      <vt:lpstr>Bring it together: Switchover</vt:lpstr>
      <vt:lpstr>Block All Hypervisor Access</vt:lpstr>
      <vt:lpstr>Evaluation</vt:lpstr>
      <vt:lpstr>Raw Performance</vt:lpstr>
      <vt:lpstr>IPI DoS Attack</vt:lpstr>
      <vt:lpstr>Memory Side Channel Information</vt:lpstr>
      <vt:lpstr>Next Steps</vt:lpstr>
      <vt:lpstr>Conclusions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NoHype: Virtualized Cloud Infrastructure without the Virtualization</dc:title>
  <dc:creator>Eric Keller</dc:creator>
  <cp:lastModifiedBy>Eric Keller</cp:lastModifiedBy>
  <cp:revision>666</cp:revision>
  <dcterms:created xsi:type="dcterms:W3CDTF">2010-03-30T20:01:39Z</dcterms:created>
  <dcterms:modified xsi:type="dcterms:W3CDTF">2011-08-31T13:38:10Z</dcterms:modified>
</cp:coreProperties>
</file>