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6"/>
  </p:notesMasterIdLst>
  <p:sldIdLst>
    <p:sldId id="256" r:id="rId2"/>
    <p:sldId id="306" r:id="rId3"/>
    <p:sldId id="322" r:id="rId4"/>
    <p:sldId id="368" r:id="rId5"/>
    <p:sldId id="369" r:id="rId6"/>
    <p:sldId id="370" r:id="rId7"/>
    <p:sldId id="383" r:id="rId8"/>
    <p:sldId id="384" r:id="rId9"/>
    <p:sldId id="390" r:id="rId10"/>
    <p:sldId id="353" r:id="rId11"/>
    <p:sldId id="355" r:id="rId12"/>
    <p:sldId id="357" r:id="rId13"/>
    <p:sldId id="358" r:id="rId14"/>
    <p:sldId id="359" r:id="rId15"/>
    <p:sldId id="351" r:id="rId16"/>
    <p:sldId id="391" r:id="rId17"/>
    <p:sldId id="360" r:id="rId18"/>
    <p:sldId id="258" r:id="rId19"/>
    <p:sldId id="259" r:id="rId20"/>
    <p:sldId id="260" r:id="rId21"/>
    <p:sldId id="361" r:id="rId22"/>
    <p:sldId id="278" r:id="rId23"/>
    <p:sldId id="279" r:id="rId24"/>
    <p:sldId id="280" r:id="rId25"/>
    <p:sldId id="283" r:id="rId26"/>
    <p:sldId id="284" r:id="rId27"/>
    <p:sldId id="285" r:id="rId28"/>
    <p:sldId id="286" r:id="rId29"/>
    <p:sldId id="362" r:id="rId30"/>
    <p:sldId id="288" r:id="rId31"/>
    <p:sldId id="289" r:id="rId32"/>
    <p:sldId id="290" r:id="rId33"/>
    <p:sldId id="291" r:id="rId34"/>
    <p:sldId id="292" r:id="rId35"/>
    <p:sldId id="293" r:id="rId36"/>
    <p:sldId id="295" r:id="rId37"/>
    <p:sldId id="296" r:id="rId38"/>
    <p:sldId id="297" r:id="rId39"/>
    <p:sldId id="298" r:id="rId40"/>
    <p:sldId id="300" r:id="rId41"/>
    <p:sldId id="301" r:id="rId42"/>
    <p:sldId id="337" r:id="rId43"/>
    <p:sldId id="325" r:id="rId44"/>
    <p:sldId id="326" r:id="rId45"/>
    <p:sldId id="327" r:id="rId46"/>
    <p:sldId id="329" r:id="rId47"/>
    <p:sldId id="331" r:id="rId48"/>
    <p:sldId id="385" r:id="rId49"/>
    <p:sldId id="371" r:id="rId50"/>
    <p:sldId id="304" r:id="rId51"/>
    <p:sldId id="261" r:id="rId52"/>
    <p:sldId id="333" r:id="rId53"/>
    <p:sldId id="373" r:id="rId54"/>
    <p:sldId id="375" r:id="rId55"/>
    <p:sldId id="376" r:id="rId56"/>
    <p:sldId id="377" r:id="rId57"/>
    <p:sldId id="340" r:id="rId58"/>
    <p:sldId id="378" r:id="rId59"/>
    <p:sldId id="394" r:id="rId60"/>
    <p:sldId id="397" r:id="rId61"/>
    <p:sldId id="392" r:id="rId62"/>
    <p:sldId id="398" r:id="rId63"/>
    <p:sldId id="343" r:id="rId64"/>
    <p:sldId id="344" r:id="rId65"/>
    <p:sldId id="380" r:id="rId66"/>
    <p:sldId id="320" r:id="rId67"/>
    <p:sldId id="347" r:id="rId68"/>
    <p:sldId id="349" r:id="rId69"/>
    <p:sldId id="365" r:id="rId70"/>
    <p:sldId id="348" r:id="rId71"/>
    <p:sldId id="389" r:id="rId72"/>
    <p:sldId id="324" r:id="rId73"/>
    <p:sldId id="393" r:id="rId74"/>
    <p:sldId id="342"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00"/>
    <a:srgbClr val="FF0000"/>
    <a:srgbClr val="F47A00"/>
    <a:srgbClr val="FFFF00"/>
    <a:srgbClr val="D1D1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2" autoAdjust="0"/>
    <p:restoredTop sz="74820" autoAdjust="0"/>
  </p:normalViewPr>
  <p:slideViewPr>
    <p:cSldViewPr>
      <p:cViewPr varScale="1">
        <p:scale>
          <a:sx n="39" d="100"/>
          <a:sy n="39" d="100"/>
        </p:scale>
        <p:origin x="-2268" y="-102"/>
      </p:cViewPr>
      <p:guideLst>
        <p:guide orient="horz" pos="33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D6D4A7-8811-40F0-8D42-E94BAC8B9CA2}" type="datetimeFigureOut">
              <a:rPr lang="en-US" smtClean="0"/>
              <a:pPr/>
              <a:t>8/31/2011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A85A9-ADA5-4C52-8223-E9FCD8322F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AFA2616-11F0-4F4D-A64A-A32680326F0F}" type="slidenum">
              <a:rPr lang="en-US" smtClean="0"/>
              <a:pPr/>
              <a:t>13</a:t>
            </a:fld>
            <a:endParaRPr lang="en-US" smtClean="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AFA2616-11F0-4F4D-A64A-A32680326F0F}" type="slidenum">
              <a:rPr lang="en-US" smtClean="0"/>
              <a:pPr/>
              <a:t>14</a:t>
            </a:fld>
            <a:endParaRPr lang="en-US" smtClean="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DB8D4DB-1FC7-4A51-83E1-2B255ABACC98}" type="slidenum">
              <a:rPr lang="en-US" smtClean="0">
                <a:ea typeface="ＭＳ Ｐゴシック" pitchFamily="32" charset="-128"/>
              </a:rPr>
              <a:pPr/>
              <a:t>18</a:t>
            </a:fld>
            <a:endParaRPr lang="en-US" smtClean="0">
              <a:ea typeface="ＭＳ Ｐゴシック" pitchFamily="32"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smtClean="0">
              <a:ea typeface="ＭＳ Ｐゴシック" pitchFamily="3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1F30D25-D129-4CF5-AB81-6D39B9FBF771}" type="slidenum">
              <a:rPr lang="en-US" smtClean="0">
                <a:ea typeface="ＭＳ Ｐゴシック" pitchFamily="32" charset="-128"/>
              </a:rPr>
              <a:pPr/>
              <a:t>19</a:t>
            </a:fld>
            <a:endParaRPr lang="en-US" smtClean="0">
              <a:ea typeface="ＭＳ Ｐゴシック" pitchFamily="32" charset="-128"/>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dirty="0" smtClean="0">
              <a:ea typeface="ＭＳ Ｐゴシック" pitchFamily="3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441C428-C0FB-4303-8641-5ECAECD33A8B}" type="slidenum">
              <a:rPr lang="en-US" smtClean="0">
                <a:ea typeface="ＭＳ Ｐゴシック" pitchFamily="32" charset="-128"/>
              </a:rPr>
              <a:pPr/>
              <a:t>20</a:t>
            </a:fld>
            <a:endParaRPr lang="en-US" smtClean="0">
              <a:ea typeface="ＭＳ Ｐゴシック" pitchFamily="32"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dirty="0" smtClean="0">
              <a:ea typeface="ＭＳ Ｐゴシック" pitchFamily="3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3E59E63-1A67-4B77-B6C7-C52A8206B342}" type="slidenum">
              <a:rPr lang="en-US" smtClean="0"/>
              <a:pPr/>
              <a:t>22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0BED8D5-3F3E-48CA-9117-089A9771640E}" type="slidenum">
              <a:rPr lang="en-US" smtClean="0"/>
              <a:pPr/>
              <a:t>23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C886D24-013E-4BC2-8693-F46920C7682D}" type="slidenum">
              <a:rPr lang="en-US" smtClean="0"/>
              <a:pPr/>
              <a:t>24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3834DE6-D67F-41B6-9D9C-9A04C5E33CB6}" type="slidenum">
              <a:rPr lang="en-US" smtClean="0"/>
              <a:pPr/>
              <a:t>25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7A67C63-8163-4E6D-9D58-EE063CC5309C}" type="slidenum">
              <a:rPr lang="en-US" smtClean="0"/>
              <a:pPr/>
              <a:t>26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035CCC6-1604-4558-B100-54118819716E}" type="slidenum">
              <a:rPr lang="en-US" smtClean="0"/>
              <a:pPr/>
              <a:t>27</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D64199D-5BCD-49B1-8BD8-04575D4D2499}" type="slidenum">
              <a:rPr lang="en-US" smtClean="0"/>
              <a:pPr/>
              <a:t>28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E61B89E-DE79-4567-8DBD-C8D0BB2BBAE8}" type="slidenum">
              <a:rPr lang="en-US" smtClean="0"/>
              <a:pPr/>
              <a:t>29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8A0ED98-0627-44F3-A952-049D5D846433}" type="slidenum">
              <a:rPr lang="en-US" smtClean="0"/>
              <a:pPr/>
              <a:t>30</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72EFAA4-AAFA-41A0-BCC9-BB9961DFC078}" type="slidenum">
              <a:rPr lang="en-US" smtClean="0"/>
              <a:pPr/>
              <a:t>31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BBD3A63-02F4-47F5-B63D-32A32EA9C9EF}" type="slidenum">
              <a:rPr lang="en-US" smtClean="0"/>
              <a:pPr/>
              <a:t>32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576F107-C45F-401F-AE63-525CDC7E8796}" type="slidenum">
              <a:rPr lang="en-US" smtClean="0"/>
              <a:pPr/>
              <a:t>33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F0959F6-6F7A-4F89-B72E-DA389939D301}" type="slidenum">
              <a:rPr lang="en-US" smtClean="0"/>
              <a:pPr/>
              <a:t>34</a:t>
            </a:fld>
            <a:endParaRPr lang="en-US" smtClean="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17D0181-EEB5-431E-A8E8-0A5118FC9EA9}" type="slidenum">
              <a:rPr lang="en-US" smtClean="0"/>
              <a:pPr/>
              <a:t>35</a:t>
            </a:fld>
            <a:endParaRPr lang="en-US" smtClean="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6F20CA4-DE23-4C93-A02F-34F33B93EE44}" type="slidenum">
              <a:rPr lang="en-US" smtClean="0"/>
              <a:pPr/>
              <a:t>36</a:t>
            </a:fld>
            <a:endParaRPr lang="en-US" smtClean="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34EA9ED-F184-4F22-82D0-BA9EC14DA992}" type="slidenum">
              <a:rPr lang="en-US" smtClean="0"/>
              <a:pPr/>
              <a:t>37</a:t>
            </a:fld>
            <a:endParaRPr lang="en-US" smtClean="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97666D6-5CF0-4E73-8022-95734068C43B}" type="slidenum">
              <a:rPr lang="en-US" smtClean="0"/>
              <a:pPr/>
              <a:t>38</a:t>
            </a:fld>
            <a:endParaRPr lang="en-US" smtClean="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D23002E-39A0-4D47-B332-7CD2739FEEF6}" type="slidenum">
              <a:rPr lang="en-US" smtClean="0"/>
              <a:pPr/>
              <a:t>39</a:t>
            </a:fld>
            <a:endParaRPr lang="en-US" smtClean="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7304242-3EF2-4345-AFDC-F3BCE4C29C53}" type="slidenum">
              <a:rPr lang="en-US" smtClean="0"/>
              <a:pPr/>
              <a:t>40</a:t>
            </a:fld>
            <a:endParaRPr lang="en-US" smtClean="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E4BFD99-23F5-406C-BCFA-5519BF6E174F}" type="slidenum">
              <a:rPr lang="en-US" smtClean="0"/>
              <a:pPr/>
              <a:t>41</a:t>
            </a:fld>
            <a:endParaRPr lang="en-US" smtClean="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49BF5DF-4814-4432-A687-C44C6FE1C297}" type="slidenum">
              <a:rPr lang="en-US" sz="1200" b="0"/>
              <a:pPr algn="r"/>
              <a:t>42</a:t>
            </a:fld>
            <a:endParaRPr lang="en-US" sz="1200" b="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AutoNum type="arabicPeriod"/>
            </a:pPr>
            <a:endParaRPr lang="en-US" dirty="0" smtClean="0">
              <a:ea typeface="ＭＳ Ｐゴシック" pitchFamily="32"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91B2721-6DC0-42C7-8549-4203BCB0295C}" type="slidenum">
              <a:rPr lang="en-US" smtClean="0">
                <a:ea typeface="ＭＳ Ｐゴシック" pitchFamily="32" charset="-128"/>
              </a:rPr>
              <a:pPr/>
              <a:t>43</a:t>
            </a:fld>
            <a:endParaRPr lang="en-US" smtClean="0">
              <a:ea typeface="ＭＳ Ｐゴシック" pitchFamily="32" charset="-128"/>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7B40345-3388-44BD-85CD-D85B06BCAF60}" type="slidenum">
              <a:rPr lang="en-US" smtClean="0">
                <a:ea typeface="ＭＳ Ｐゴシック" pitchFamily="32" charset="-128"/>
              </a:rPr>
              <a:pPr/>
              <a:t>44</a:t>
            </a:fld>
            <a:endParaRPr lang="en-US" smtClean="0">
              <a:ea typeface="ＭＳ Ｐゴシック" pitchFamily="32" charset="-128"/>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2"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C2CCC9E-DE15-4DEB-8FB5-65DBAB42CCA3}" type="slidenum">
              <a:rPr lang="en-US" smtClean="0">
                <a:ea typeface="ＭＳ Ｐゴシック" pitchFamily="32" charset="-128"/>
              </a:rPr>
              <a:pPr/>
              <a:t>45</a:t>
            </a:fld>
            <a:endParaRPr lang="en-US" smtClean="0">
              <a:ea typeface="ＭＳ Ｐゴシック" pitchFamily="32" charset="-128"/>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2"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0C9BF6E-F0FF-4873-8D0B-32F4A88AED93}" type="slidenum">
              <a:rPr lang="en-US" smtClean="0">
                <a:ea typeface="ＭＳ Ｐゴシック" pitchFamily="32" charset="-128"/>
              </a:rPr>
              <a:pPr/>
              <a:t>46</a:t>
            </a:fld>
            <a:endParaRPr lang="en-US" smtClean="0">
              <a:ea typeface="ＭＳ Ｐゴシック" pitchFamily="32" charset="-128"/>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2"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19F10242-CC8B-4B93-88ED-50C30E418442}" type="slidenum">
              <a:rPr lang="en-US" smtClean="0">
                <a:ea typeface="ＭＳ Ｐゴシック" pitchFamily="32" charset="-128"/>
              </a:rPr>
              <a:pPr/>
              <a:t>47</a:t>
            </a:fld>
            <a:endParaRPr lang="en-US" smtClean="0">
              <a:ea typeface="ＭＳ Ｐゴシック" pitchFamily="32" charset="-128"/>
            </a:endParaRPr>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DB8D4DB-1FC7-4A51-83E1-2B255ABACC98}" type="slidenum">
              <a:rPr lang="en-US" smtClean="0">
                <a:ea typeface="ＭＳ Ｐゴシック" pitchFamily="32" charset="-128"/>
              </a:rPr>
              <a:pPr/>
              <a:t>50</a:t>
            </a:fld>
            <a:endParaRPr lang="en-US" smtClean="0">
              <a:ea typeface="ＭＳ Ｐゴシック" pitchFamily="32"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smtClean="0">
              <a:ea typeface="ＭＳ Ｐゴシック" pitchFamily="32"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52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53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59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Routers</a:t>
            </a:r>
            <a:r>
              <a:rPr lang="en-US" baseline="0" dirty="0" smtClean="0"/>
              <a:t> inside of network need to be told of change (to reach points to the left)</a:t>
            </a:r>
          </a:p>
          <a:p>
            <a:endParaRPr lang="en-US" baseline="0" dirty="0" smtClean="0"/>
          </a:p>
          <a:p>
            <a:r>
              <a:rPr lang="en-US" baseline="0" dirty="0" smtClean="0"/>
              <a:t>Routers outside of the network (on the left) need to be told of the change as the AS path changed</a:t>
            </a:r>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60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7FA85A9-ADA5-4C52-8223-E9FCD8322FD3}" type="slidenum">
              <a:rPr lang="en-US" smtClean="0"/>
              <a:pPr/>
              <a:t>61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69</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73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A85A9-ADA5-4C52-8223-E9FCD8322FD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57410" name="Rectangle 2"/>
          <p:cNvSpPr>
            <a:spLocks noGrp="1" noChangeArrowheads="1"/>
          </p:cNvSpPr>
          <p:nvPr>
            <p:ph type="ctrTitle"/>
          </p:nvPr>
        </p:nvSpPr>
        <p:spPr>
          <a:xfrm>
            <a:off x="685800" y="2130425"/>
            <a:ext cx="7772400" cy="1470025"/>
          </a:xfrm>
        </p:spPr>
        <p:txBody>
          <a:bodyPr/>
          <a:lstStyle>
            <a:lvl1pPr algn="ctr">
              <a:defRPr>
                <a:solidFill>
                  <a:srgbClr val="0000FF"/>
                </a:solidFill>
              </a:defRPr>
            </a:lvl1pPr>
          </a:lstStyle>
          <a:p>
            <a:r>
              <a:rPr lang="en-US" smtClean="0"/>
              <a:t>Click to edit Master title style</a:t>
            </a:r>
            <a:endParaRPr lang="en-US"/>
          </a:p>
        </p:txBody>
      </p:sp>
      <p:sp>
        <p:nvSpPr>
          <p:cNvPr id="657411"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r>
              <a:rPr lang="en-US" smtClean="0"/>
              <a:t>Click to edit Master subtitle style</a:t>
            </a:r>
            <a:endParaRPr lang="en-US"/>
          </a:p>
        </p:txBody>
      </p:sp>
      <p:sp>
        <p:nvSpPr>
          <p:cNvPr id="657412" name="Rectangle 4"/>
          <p:cNvSpPr>
            <a:spLocks noGrp="1" noChangeArrowheads="1"/>
          </p:cNvSpPr>
          <p:nvPr>
            <p:ph type="sldNum" sz="quarter" idx="4"/>
          </p:nvPr>
        </p:nvSpPr>
        <p:spPr>
          <a:xfrm>
            <a:off x="6553200" y="6245225"/>
            <a:ext cx="2133600" cy="476250"/>
          </a:xfrm>
        </p:spPr>
        <p:txBody>
          <a:bodyPr/>
          <a:lstStyle>
            <a:lvl1pPr>
              <a:defRPr/>
            </a:lvl1pPr>
          </a:lstStyle>
          <a:p>
            <a:fld id="{78045D62-CC08-48FA-985A-62E7EF5E9DE8}" type="slidenum">
              <a:rPr lang="en-US" smtClean="0"/>
              <a:pPr/>
              <a:t>‹#›</a:t>
            </a:fld>
            <a:endParaRPr lang="en-US"/>
          </a:p>
        </p:txBody>
      </p:sp>
      <p:sp>
        <p:nvSpPr>
          <p:cNvPr id="657413" name="Line 5"/>
          <p:cNvSpPr>
            <a:spLocks noChangeShapeType="1"/>
          </p:cNvSpPr>
          <p:nvPr/>
        </p:nvSpPr>
        <p:spPr bwMode="auto">
          <a:xfrm>
            <a:off x="152400" y="1143000"/>
            <a:ext cx="8839200" cy="0"/>
          </a:xfrm>
          <a:prstGeom prst="line">
            <a:avLst/>
          </a:prstGeom>
          <a:noFill/>
          <a:ln w="28575">
            <a:solidFill>
              <a:schemeClr val="accent1"/>
            </a:solidFill>
            <a:round/>
            <a:headEnd/>
            <a:tailEnd/>
          </a:ln>
          <a:effectLst/>
        </p:spPr>
        <p:txBody>
          <a:bodyPr wrap="none" anchor="ctr"/>
          <a:lstStyle/>
          <a:p>
            <a:endParaRPr lang="en-US"/>
          </a:p>
        </p:txBody>
      </p:sp>
      <p:sp>
        <p:nvSpPr>
          <p:cNvPr id="657414" name="Line 6"/>
          <p:cNvSpPr>
            <a:spLocks noChangeShapeType="1"/>
          </p:cNvSpPr>
          <p:nvPr/>
        </p:nvSpPr>
        <p:spPr bwMode="auto">
          <a:xfrm>
            <a:off x="381000" y="1143000"/>
            <a:ext cx="0" cy="5562600"/>
          </a:xfrm>
          <a:prstGeom prst="line">
            <a:avLst/>
          </a:prstGeom>
          <a:noFill/>
          <a:ln w="28575">
            <a:solidFill>
              <a:schemeClr val="accent1"/>
            </a:solidFill>
            <a:round/>
            <a:headEnd/>
            <a:tailEnd/>
          </a:ln>
          <a:effectLst/>
        </p:spPr>
        <p:txBody>
          <a:bodyPr wrap="none" anchor="ctr"/>
          <a:lstStyle/>
          <a:p>
            <a:endParaRPr lang="en-US"/>
          </a:p>
        </p:txBody>
      </p:sp>
      <p:pic>
        <p:nvPicPr>
          <p:cNvPr id="657415" name="Picture 7" descr="pulogo"/>
          <p:cNvPicPr>
            <a:picLocks noChangeAspect="1" noChangeArrowheads="1"/>
          </p:cNvPicPr>
          <p:nvPr/>
        </p:nvPicPr>
        <p:blipFill>
          <a:blip r:embed="rId2" cstate="print"/>
          <a:srcRect/>
          <a:stretch>
            <a:fillRect/>
          </a:stretch>
        </p:blipFill>
        <p:spPr bwMode="auto">
          <a:xfrm>
            <a:off x="8297863" y="317500"/>
            <a:ext cx="641350" cy="723900"/>
          </a:xfrm>
          <a:prstGeom prst="rect">
            <a:avLst/>
          </a:prstGeom>
          <a:noFill/>
        </p:spPr>
      </p:pic>
      <p:sp>
        <p:nvSpPr>
          <p:cNvPr id="657416" name="AutoShape 8"/>
          <p:cNvSpPr>
            <a:spLocks noChangeArrowheads="1"/>
          </p:cNvSpPr>
          <p:nvPr/>
        </p:nvSpPr>
        <p:spPr bwMode="auto">
          <a:xfrm>
            <a:off x="152400" y="152400"/>
            <a:ext cx="8839200" cy="6553200"/>
          </a:xfrm>
          <a:prstGeom prst="roundRect">
            <a:avLst>
              <a:gd name="adj" fmla="val 4144"/>
            </a:avLst>
          </a:prstGeom>
          <a:noFill/>
          <a:ln w="28575">
            <a:solidFill>
              <a:schemeClr val="accent1"/>
            </a:solidFill>
            <a:round/>
            <a:headEnd/>
            <a:tailEnd/>
          </a:ln>
          <a:effec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8045D62-CC08-48FA-985A-62E7EF5E9D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81000"/>
            <a:ext cx="21526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3055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8045D62-CC08-48FA-985A-62E7EF5E9DE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069263"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1529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219200"/>
            <a:ext cx="41529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001000" y="6324600"/>
            <a:ext cx="914400" cy="381000"/>
          </a:xfrm>
        </p:spPr>
        <p:txBody>
          <a:bodyPr/>
          <a:lstStyle>
            <a:lvl1pPr>
              <a:defRPr/>
            </a:lvl1pPr>
          </a:lstStyle>
          <a:p>
            <a:fld id="{78045D62-CC08-48FA-985A-62E7EF5E9DE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069263"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1529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219200"/>
            <a:ext cx="41529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0" y="4038600"/>
            <a:ext cx="41529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001000" y="6324600"/>
            <a:ext cx="914400" cy="381000"/>
          </a:xfrm>
        </p:spPr>
        <p:txBody>
          <a:bodyPr/>
          <a:lstStyle>
            <a:lvl1pPr>
              <a:defRPr/>
            </a:lvl1pPr>
          </a:lstStyle>
          <a:p>
            <a:fld id="{78045D62-CC08-48FA-985A-62E7EF5E9D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8045D62-CC08-48FA-985A-62E7EF5E9D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8045D62-CC08-48FA-985A-62E7EF5E9D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2192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8045D62-CC08-48FA-985A-62E7EF5E9D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8045D62-CC08-48FA-985A-62E7EF5E9D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8045D62-CC08-48FA-985A-62E7EF5E9D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8045D62-CC08-48FA-985A-62E7EF5E9D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8045D62-CC08-48FA-985A-62E7EF5E9D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8045D62-CC08-48FA-985A-62E7EF5E9D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04800" y="381000"/>
            <a:ext cx="8069263"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3491" name="Rectangle 3"/>
          <p:cNvSpPr>
            <a:spLocks noGrp="1" noChangeArrowheads="1"/>
          </p:cNvSpPr>
          <p:nvPr>
            <p:ph type="body" idx="1"/>
          </p:nvPr>
        </p:nvSpPr>
        <p:spPr bwMode="auto">
          <a:xfrm>
            <a:off x="457200" y="1219200"/>
            <a:ext cx="84582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2" name="Rectangle 4"/>
          <p:cNvSpPr>
            <a:spLocks noGrp="1" noChangeArrowheads="1"/>
          </p:cNvSpPr>
          <p:nvPr>
            <p:ph type="sldNum" sz="quarter" idx="4"/>
          </p:nvPr>
        </p:nvSpPr>
        <p:spPr bwMode="auto">
          <a:xfrm>
            <a:off x="8001000" y="6324600"/>
            <a:ext cx="914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fld id="{78045D62-CC08-48FA-985A-62E7EF5E9DE8}" type="slidenum">
              <a:rPr lang="en-US" smtClean="0"/>
              <a:pPr/>
              <a:t>‹#›</a:t>
            </a:fld>
            <a:endParaRPr lang="en-US"/>
          </a:p>
        </p:txBody>
      </p:sp>
      <p:sp>
        <p:nvSpPr>
          <p:cNvPr id="63493" name="Line 5"/>
          <p:cNvSpPr>
            <a:spLocks noChangeShapeType="1"/>
          </p:cNvSpPr>
          <p:nvPr/>
        </p:nvSpPr>
        <p:spPr bwMode="auto">
          <a:xfrm>
            <a:off x="152400" y="1143000"/>
            <a:ext cx="8839200" cy="0"/>
          </a:xfrm>
          <a:prstGeom prst="line">
            <a:avLst/>
          </a:prstGeom>
          <a:noFill/>
          <a:ln w="28575">
            <a:solidFill>
              <a:schemeClr val="accent1"/>
            </a:solidFill>
            <a:round/>
            <a:headEnd/>
            <a:tailEnd/>
          </a:ln>
          <a:effectLst/>
        </p:spPr>
        <p:txBody>
          <a:bodyPr wrap="none" anchor="ctr"/>
          <a:lstStyle/>
          <a:p>
            <a:endParaRPr lang="en-US"/>
          </a:p>
        </p:txBody>
      </p:sp>
      <p:sp>
        <p:nvSpPr>
          <p:cNvPr id="63494" name="Line 6"/>
          <p:cNvSpPr>
            <a:spLocks noChangeShapeType="1"/>
          </p:cNvSpPr>
          <p:nvPr/>
        </p:nvSpPr>
        <p:spPr bwMode="auto">
          <a:xfrm>
            <a:off x="381000" y="1143000"/>
            <a:ext cx="0" cy="5562600"/>
          </a:xfrm>
          <a:prstGeom prst="line">
            <a:avLst/>
          </a:prstGeom>
          <a:noFill/>
          <a:ln w="28575">
            <a:solidFill>
              <a:schemeClr val="accent1"/>
            </a:solidFill>
            <a:round/>
            <a:headEnd/>
            <a:tailEnd/>
          </a:ln>
          <a:effectLst/>
        </p:spPr>
        <p:txBody>
          <a:bodyPr wrap="none" anchor="ctr"/>
          <a:lstStyle/>
          <a:p>
            <a:endParaRPr lang="en-US"/>
          </a:p>
        </p:txBody>
      </p:sp>
      <p:pic>
        <p:nvPicPr>
          <p:cNvPr id="63495" name="Picture 7" descr="pulogo"/>
          <p:cNvPicPr>
            <a:picLocks noChangeAspect="1" noChangeArrowheads="1"/>
          </p:cNvPicPr>
          <p:nvPr/>
        </p:nvPicPr>
        <p:blipFill>
          <a:blip r:embed="rId15" cstate="print"/>
          <a:srcRect/>
          <a:stretch>
            <a:fillRect/>
          </a:stretch>
        </p:blipFill>
        <p:spPr bwMode="auto">
          <a:xfrm>
            <a:off x="8297863" y="317500"/>
            <a:ext cx="641350" cy="723900"/>
          </a:xfrm>
          <a:prstGeom prst="rect">
            <a:avLst/>
          </a:prstGeom>
          <a:noFill/>
        </p:spPr>
      </p:pic>
      <p:sp>
        <p:nvSpPr>
          <p:cNvPr id="63496" name="AutoShape 8"/>
          <p:cNvSpPr>
            <a:spLocks noChangeArrowheads="1"/>
          </p:cNvSpPr>
          <p:nvPr/>
        </p:nvSpPr>
        <p:spPr bwMode="auto">
          <a:xfrm>
            <a:off x="152400" y="152400"/>
            <a:ext cx="8839200" cy="6553200"/>
          </a:xfrm>
          <a:prstGeom prst="roundRect">
            <a:avLst>
              <a:gd name="adj" fmla="val 4144"/>
            </a:avLst>
          </a:prstGeom>
          <a:noFill/>
          <a:ln w="28575">
            <a:solidFill>
              <a:schemeClr val="accent1"/>
            </a:solidFill>
            <a:round/>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fontAlgn="base" hangingPunct="1">
        <a:spcBef>
          <a:spcPct val="0"/>
        </a:spcBef>
        <a:spcAft>
          <a:spcPct val="0"/>
        </a:spcAft>
        <a:defRPr sz="3600" b="1">
          <a:solidFill>
            <a:schemeClr val="tx1"/>
          </a:solidFill>
          <a:latin typeface="+mj-lt"/>
          <a:ea typeface="+mj-ea"/>
          <a:cs typeface="+mj-cs"/>
        </a:defRPr>
      </a:lvl1pPr>
      <a:lvl2pPr algn="l" rtl="0" eaLnBrk="1" fontAlgn="base" hangingPunct="1">
        <a:spcBef>
          <a:spcPct val="0"/>
        </a:spcBef>
        <a:spcAft>
          <a:spcPct val="0"/>
        </a:spcAft>
        <a:defRPr sz="3600" b="1">
          <a:solidFill>
            <a:schemeClr val="tx1"/>
          </a:solidFill>
          <a:latin typeface="Helvetica" pitchFamily="34" charset="0"/>
        </a:defRPr>
      </a:lvl2pPr>
      <a:lvl3pPr algn="l" rtl="0" eaLnBrk="1" fontAlgn="base" hangingPunct="1">
        <a:spcBef>
          <a:spcPct val="0"/>
        </a:spcBef>
        <a:spcAft>
          <a:spcPct val="0"/>
        </a:spcAft>
        <a:defRPr sz="3600" b="1">
          <a:solidFill>
            <a:schemeClr val="tx1"/>
          </a:solidFill>
          <a:latin typeface="Helvetica" pitchFamily="34" charset="0"/>
        </a:defRPr>
      </a:lvl3pPr>
      <a:lvl4pPr algn="l" rtl="0" eaLnBrk="1" fontAlgn="base" hangingPunct="1">
        <a:spcBef>
          <a:spcPct val="0"/>
        </a:spcBef>
        <a:spcAft>
          <a:spcPct val="0"/>
        </a:spcAft>
        <a:defRPr sz="3600" b="1">
          <a:solidFill>
            <a:schemeClr val="tx1"/>
          </a:solidFill>
          <a:latin typeface="Helvetica" pitchFamily="34" charset="0"/>
        </a:defRPr>
      </a:lvl4pPr>
      <a:lvl5pPr algn="l" rtl="0" eaLnBrk="1" fontAlgn="base" hangingPunct="1">
        <a:spcBef>
          <a:spcPct val="0"/>
        </a:spcBef>
        <a:spcAft>
          <a:spcPct val="0"/>
        </a:spcAft>
        <a:defRPr sz="3600" b="1">
          <a:solidFill>
            <a:schemeClr val="tx1"/>
          </a:solidFill>
          <a:latin typeface="Helvetica" pitchFamily="34" charset="0"/>
        </a:defRPr>
      </a:lvl5pPr>
      <a:lvl6pPr marL="457200" algn="l" rtl="0" eaLnBrk="1" fontAlgn="base" hangingPunct="1">
        <a:spcBef>
          <a:spcPct val="0"/>
        </a:spcBef>
        <a:spcAft>
          <a:spcPct val="0"/>
        </a:spcAft>
        <a:defRPr sz="3600" b="1">
          <a:solidFill>
            <a:schemeClr val="tx1"/>
          </a:solidFill>
          <a:latin typeface="Helvetica" pitchFamily="34" charset="0"/>
        </a:defRPr>
      </a:lvl6pPr>
      <a:lvl7pPr marL="914400" algn="l" rtl="0" eaLnBrk="1" fontAlgn="base" hangingPunct="1">
        <a:spcBef>
          <a:spcPct val="0"/>
        </a:spcBef>
        <a:spcAft>
          <a:spcPct val="0"/>
        </a:spcAft>
        <a:defRPr sz="3600" b="1">
          <a:solidFill>
            <a:schemeClr val="tx1"/>
          </a:solidFill>
          <a:latin typeface="Helvetica" pitchFamily="34" charset="0"/>
        </a:defRPr>
      </a:lvl7pPr>
      <a:lvl8pPr marL="1371600" algn="l" rtl="0" eaLnBrk="1" fontAlgn="base" hangingPunct="1">
        <a:spcBef>
          <a:spcPct val="0"/>
        </a:spcBef>
        <a:spcAft>
          <a:spcPct val="0"/>
        </a:spcAft>
        <a:defRPr sz="3600" b="1">
          <a:solidFill>
            <a:schemeClr val="tx1"/>
          </a:solidFill>
          <a:latin typeface="Helvetica" pitchFamily="34" charset="0"/>
        </a:defRPr>
      </a:lvl8pPr>
      <a:lvl9pPr marL="1828800" algn="l" rtl="0" eaLnBrk="1" fontAlgn="base" hangingPunct="1">
        <a:spcBef>
          <a:spcPct val="0"/>
        </a:spcBef>
        <a:spcAft>
          <a:spcPct val="0"/>
        </a:spcAft>
        <a:defRPr sz="3600" b="1">
          <a:solidFill>
            <a:schemeClr val="tx1"/>
          </a:solidFill>
          <a:latin typeface="Helvetica" pitchFamily="34" charset="0"/>
        </a:defRPr>
      </a:lvl9pPr>
    </p:titleStyle>
    <p:bodyStyle>
      <a:lvl1pPr marL="223838" indent="-223838" algn="l" rtl="0" eaLnBrk="1" fontAlgn="base" hangingPunct="1">
        <a:spcBef>
          <a:spcPct val="50000"/>
        </a:spcBef>
        <a:spcAft>
          <a:spcPct val="0"/>
        </a:spcAft>
        <a:buChar char="•"/>
        <a:defRPr sz="2800">
          <a:solidFill>
            <a:srgbClr val="0000FF"/>
          </a:solidFill>
          <a:latin typeface="+mn-lt"/>
          <a:ea typeface="+mn-ea"/>
          <a:cs typeface="+mn-cs"/>
        </a:defRPr>
      </a:lvl1pPr>
      <a:lvl2pPr marL="563563" indent="-223838" algn="l" rtl="0" eaLnBrk="1" fontAlgn="base" hangingPunct="1">
        <a:spcBef>
          <a:spcPct val="10000"/>
        </a:spcBef>
        <a:spcAft>
          <a:spcPct val="0"/>
        </a:spcAft>
        <a:buFont typeface="Helvetica" pitchFamily="34" charset="0"/>
        <a:buChar char="–"/>
        <a:defRPr sz="2400">
          <a:solidFill>
            <a:schemeClr val="accent2"/>
          </a:solidFill>
          <a:latin typeface="+mn-lt"/>
          <a:cs typeface="+mn-cs"/>
        </a:defRPr>
      </a:lvl2pPr>
      <a:lvl3pPr marL="911225" indent="-233363" algn="l" rtl="0" eaLnBrk="1" fontAlgn="base" hangingPunct="1">
        <a:spcBef>
          <a:spcPct val="10000"/>
        </a:spcBef>
        <a:spcAft>
          <a:spcPct val="0"/>
        </a:spcAft>
        <a:buFont typeface="Wingdings" pitchFamily="2" charset="2"/>
        <a:buChar char=""/>
        <a:defRPr sz="2000">
          <a:solidFill>
            <a:schemeClr val="tx1"/>
          </a:solidFill>
          <a:latin typeface="+mn-lt"/>
          <a:cs typeface="+mn-cs"/>
        </a:defRPr>
      </a:lvl3pPr>
      <a:lvl4pPr marL="1258888" indent="-233363" algn="l" rtl="0" eaLnBrk="1" fontAlgn="base" hangingPunct="1">
        <a:spcBef>
          <a:spcPct val="10000"/>
        </a:spcBef>
        <a:spcAft>
          <a:spcPct val="0"/>
        </a:spcAft>
        <a:buChar char="•"/>
        <a:defRPr sz="2000">
          <a:solidFill>
            <a:schemeClr val="accent2"/>
          </a:solidFill>
          <a:latin typeface="+mj-lt"/>
          <a:cs typeface="+mn-cs"/>
        </a:defRPr>
      </a:lvl4pPr>
      <a:lvl5pPr marL="1597025" indent="-223838" algn="l" rtl="0" eaLnBrk="1" fontAlgn="base" hangingPunct="1">
        <a:spcBef>
          <a:spcPct val="10000"/>
        </a:spcBef>
        <a:spcAft>
          <a:spcPct val="0"/>
        </a:spcAft>
        <a:buChar char="•"/>
        <a:defRPr sz="2000">
          <a:solidFill>
            <a:schemeClr val="tx1"/>
          </a:solidFill>
          <a:latin typeface="+mj-lt"/>
          <a:cs typeface="+mn-cs"/>
        </a:defRPr>
      </a:lvl5pPr>
      <a:lvl6pPr marL="2054225" indent="-223838" algn="l" rtl="0" eaLnBrk="1" fontAlgn="base" hangingPunct="1">
        <a:spcBef>
          <a:spcPct val="10000"/>
        </a:spcBef>
        <a:spcAft>
          <a:spcPct val="0"/>
        </a:spcAft>
        <a:buChar char="•"/>
        <a:defRPr sz="2000">
          <a:solidFill>
            <a:schemeClr val="tx1"/>
          </a:solidFill>
          <a:latin typeface="+mj-lt"/>
          <a:cs typeface="+mn-cs"/>
        </a:defRPr>
      </a:lvl6pPr>
      <a:lvl7pPr marL="2511425" indent="-223838" algn="l" rtl="0" eaLnBrk="1" fontAlgn="base" hangingPunct="1">
        <a:spcBef>
          <a:spcPct val="10000"/>
        </a:spcBef>
        <a:spcAft>
          <a:spcPct val="0"/>
        </a:spcAft>
        <a:buChar char="•"/>
        <a:defRPr sz="2000">
          <a:solidFill>
            <a:schemeClr val="tx1"/>
          </a:solidFill>
          <a:latin typeface="+mj-lt"/>
          <a:cs typeface="+mn-cs"/>
        </a:defRPr>
      </a:lvl7pPr>
      <a:lvl8pPr marL="2968625" indent="-223838" algn="l" rtl="0" eaLnBrk="1" fontAlgn="base" hangingPunct="1">
        <a:spcBef>
          <a:spcPct val="10000"/>
        </a:spcBef>
        <a:spcAft>
          <a:spcPct val="0"/>
        </a:spcAft>
        <a:buChar char="•"/>
        <a:defRPr sz="2000">
          <a:solidFill>
            <a:schemeClr val="tx1"/>
          </a:solidFill>
          <a:latin typeface="+mj-lt"/>
          <a:cs typeface="+mn-cs"/>
        </a:defRPr>
      </a:lvl8pPr>
      <a:lvl9pPr marL="3425825" indent="-223838" algn="l" rtl="0" eaLnBrk="1" fontAlgn="base" hangingPunct="1">
        <a:spcBef>
          <a:spcPct val="1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wmf"/><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wmf"/><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wmf"/><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5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mailto:ekeller@princeton.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Migrating and Grafting Routers </a:t>
            </a:r>
            <a:br>
              <a:rPr lang="en-US" dirty="0" smtClean="0"/>
            </a:br>
            <a:r>
              <a:rPr lang="en-US" dirty="0" smtClean="0"/>
              <a:t>to Accommodate Change </a:t>
            </a:r>
            <a:endParaRPr lang="en-US" dirty="0"/>
          </a:p>
        </p:txBody>
      </p:sp>
      <p:sp>
        <p:nvSpPr>
          <p:cNvPr id="3" name="Subtitle 2"/>
          <p:cNvSpPr>
            <a:spLocks noGrp="1"/>
          </p:cNvSpPr>
          <p:nvPr>
            <p:ph type="subTitle" idx="1"/>
          </p:nvPr>
        </p:nvSpPr>
        <p:spPr/>
        <p:txBody>
          <a:bodyPr/>
          <a:lstStyle/>
          <a:p>
            <a:r>
              <a:rPr lang="en-US" dirty="0" smtClean="0"/>
              <a:t>Eric Keller</a:t>
            </a:r>
          </a:p>
          <a:p>
            <a:r>
              <a:rPr lang="en-US" dirty="0" smtClean="0"/>
              <a:t>Princeton University</a:t>
            </a:r>
          </a:p>
          <a:p>
            <a:endParaRPr lang="en-US" dirty="0" smtClean="0"/>
          </a:p>
        </p:txBody>
      </p:sp>
      <p:sp>
        <p:nvSpPr>
          <p:cNvPr id="4" name="TextBox 3"/>
          <p:cNvSpPr txBox="1"/>
          <p:nvPr/>
        </p:nvSpPr>
        <p:spPr>
          <a:xfrm>
            <a:off x="381000" y="5715000"/>
            <a:ext cx="8610600" cy="369332"/>
          </a:xfrm>
          <a:prstGeom prst="rect">
            <a:avLst/>
          </a:prstGeom>
          <a:noFill/>
        </p:spPr>
        <p:txBody>
          <a:bodyPr wrap="square" rtlCol="0">
            <a:spAutoFit/>
          </a:bodyPr>
          <a:lstStyle/>
          <a:p>
            <a:pPr algn="ctr"/>
            <a:r>
              <a:rPr lang="en-US" dirty="0" smtClean="0"/>
              <a:t>Jennifer Rexford, </a:t>
            </a:r>
            <a:r>
              <a:rPr lang="en-US" dirty="0" err="1" smtClean="0"/>
              <a:t>Jacobus</a:t>
            </a:r>
            <a:r>
              <a:rPr lang="en-US" dirty="0" smtClean="0"/>
              <a:t> van </a:t>
            </a:r>
            <a:r>
              <a:rPr lang="en-US" dirty="0" err="1" smtClean="0"/>
              <a:t>der</a:t>
            </a:r>
            <a:r>
              <a:rPr lang="en-US" dirty="0" smtClean="0"/>
              <a:t> </a:t>
            </a:r>
            <a:r>
              <a:rPr lang="en-US" dirty="0" err="1" smtClean="0"/>
              <a:t>Merwe</a:t>
            </a:r>
            <a:r>
              <a:rPr lang="en-US" dirty="0" smtClean="0"/>
              <a:t>, Yi Wang, and Brian </a:t>
            </a:r>
            <a:r>
              <a:rPr lang="en-US" dirty="0" err="1" smtClean="0"/>
              <a:t>Biskeborn</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644743" y="2438400"/>
            <a:ext cx="3854513" cy="38481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Planned Maintenance</a:t>
            </a:r>
            <a:endParaRPr lang="en-US" dirty="0"/>
          </a:p>
        </p:txBody>
      </p:sp>
      <p:sp>
        <p:nvSpPr>
          <p:cNvPr id="31" name="TextBox 30"/>
          <p:cNvSpPr txBox="1"/>
          <p:nvPr/>
        </p:nvSpPr>
        <p:spPr>
          <a:xfrm>
            <a:off x="381000" y="1219200"/>
            <a:ext cx="3575018" cy="1200329"/>
          </a:xfrm>
          <a:prstGeom prst="rect">
            <a:avLst/>
          </a:prstGeom>
          <a:noFill/>
        </p:spPr>
        <p:txBody>
          <a:bodyPr wrap="none" rtlCol="0">
            <a:spAutoFit/>
          </a:bodyPr>
          <a:lstStyle/>
          <a:p>
            <a:r>
              <a:rPr lang="en-US" sz="2400" dirty="0" smtClean="0"/>
              <a:t>Shut down router to…</a:t>
            </a:r>
          </a:p>
          <a:p>
            <a:r>
              <a:rPr lang="en-US" sz="2400" dirty="0" smtClean="0"/>
              <a:t>* Replace power supply</a:t>
            </a:r>
          </a:p>
          <a:p>
            <a:r>
              <a:rPr lang="en-US" sz="2400" dirty="0" smtClean="0"/>
              <a:t>* Upgrade to new model </a:t>
            </a:r>
            <a:endParaRPr lang="en-US" sz="2400" dirty="0"/>
          </a:p>
        </p:txBody>
      </p:sp>
      <p:sp>
        <p:nvSpPr>
          <p:cNvPr id="40" name="Slide Number Placeholder 39"/>
          <p:cNvSpPr>
            <a:spLocks noGrp="1"/>
          </p:cNvSpPr>
          <p:nvPr>
            <p:ph type="sldNum" sz="quarter" idx="10"/>
          </p:nvPr>
        </p:nvSpPr>
        <p:spPr/>
        <p:txBody>
          <a:bodyPr/>
          <a:lstStyle/>
          <a:p>
            <a:fld id="{78045D62-CC08-48FA-985A-62E7EF5E9DE8}" type="slidenum">
              <a:rPr lang="en-US" smtClean="0"/>
              <a:pPr/>
              <a:t>10</a:t>
            </a:fld>
            <a:endParaRPr lang="en-US"/>
          </a:p>
        </p:txBody>
      </p:sp>
      <p:sp>
        <p:nvSpPr>
          <p:cNvPr id="46" name="Rectangle 45"/>
          <p:cNvSpPr/>
          <p:nvPr/>
        </p:nvSpPr>
        <p:spPr>
          <a:xfrm>
            <a:off x="609600" y="4762500"/>
            <a:ext cx="8229600"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0000"/>
                </a:solidFill>
              </a:rPr>
              <a:t>Unavoidable: So operators will do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Savings</a:t>
            </a:r>
            <a:endParaRPr lang="en-US" dirty="0"/>
          </a:p>
        </p:txBody>
      </p:sp>
      <p:pic>
        <p:nvPicPr>
          <p:cNvPr id="6" name="Picture 10" descr="MCj02957280000[1]"/>
          <p:cNvPicPr>
            <a:picLocks noGrp="1" noChangeAspect="1" noChangeArrowheads="1"/>
          </p:cNvPicPr>
          <p:nvPr>
            <p:ph sz="quarter" idx="4294967295"/>
          </p:nvPr>
        </p:nvPicPr>
        <p:blipFill>
          <a:blip r:embed="rId3" cstate="print"/>
          <a:srcRect/>
          <a:stretch>
            <a:fillRect/>
          </a:stretch>
        </p:blipFill>
        <p:spPr>
          <a:xfrm>
            <a:off x="304800" y="3429000"/>
            <a:ext cx="1066800" cy="901731"/>
          </a:xfrm>
          <a:noFill/>
          <a:ln/>
        </p:spPr>
      </p:pic>
      <p:cxnSp>
        <p:nvCxnSpPr>
          <p:cNvPr id="8" name="Straight Connector 7"/>
          <p:cNvCxnSpPr>
            <a:stCxn id="6" idx="3"/>
            <a:endCxn id="18" idx="1"/>
          </p:cNvCxnSpPr>
          <p:nvPr/>
        </p:nvCxnSpPr>
        <p:spPr bwMode="auto">
          <a:xfrm flipV="1">
            <a:off x="1371600" y="3619500"/>
            <a:ext cx="990600" cy="260366"/>
          </a:xfrm>
          <a:prstGeom prst="line">
            <a:avLst/>
          </a:prstGeom>
          <a:noFill/>
          <a:ln w="38100" cap="flat" cmpd="sng" algn="ctr">
            <a:solidFill>
              <a:srgbClr val="0000FF"/>
            </a:solidFill>
            <a:prstDash val="solid"/>
            <a:round/>
            <a:headEnd type="none" w="med" len="med"/>
            <a:tailEnd type="none" w="med" len="med"/>
          </a:ln>
          <a:effectLst/>
        </p:spPr>
      </p:cxnSp>
      <p:pic>
        <p:nvPicPr>
          <p:cNvPr id="1026" name="Picture 2" descr="C:\Documents and Settings\Kristen\Local Settings\Temporary Internet Files\Content.IE5\8IFOG7UZ\MCj04041590000[1].wmf"/>
          <p:cNvPicPr>
            <a:picLocks noChangeAspect="1" noChangeArrowheads="1"/>
          </p:cNvPicPr>
          <p:nvPr/>
        </p:nvPicPr>
        <p:blipFill>
          <a:blip r:embed="rId4" cstate="print"/>
          <a:srcRect/>
          <a:stretch>
            <a:fillRect/>
          </a:stretch>
        </p:blipFill>
        <p:spPr bwMode="auto">
          <a:xfrm>
            <a:off x="8077200" y="3276600"/>
            <a:ext cx="869594" cy="873252"/>
          </a:xfrm>
          <a:prstGeom prst="rect">
            <a:avLst/>
          </a:prstGeom>
          <a:noFill/>
        </p:spPr>
      </p:pic>
      <p:cxnSp>
        <p:nvCxnSpPr>
          <p:cNvPr id="12" name="Straight Connector 11"/>
          <p:cNvCxnSpPr>
            <a:stCxn id="20" idx="3"/>
            <a:endCxn id="1026" idx="1"/>
          </p:cNvCxnSpPr>
          <p:nvPr/>
        </p:nvCxnSpPr>
        <p:spPr bwMode="auto">
          <a:xfrm>
            <a:off x="6858000" y="3619500"/>
            <a:ext cx="1219200" cy="93726"/>
          </a:xfrm>
          <a:prstGeom prst="line">
            <a:avLst/>
          </a:prstGeom>
          <a:noFill/>
          <a:ln w="38100" cap="flat" cmpd="sng" algn="ctr">
            <a:solidFill>
              <a:srgbClr val="0000FF"/>
            </a:solidFill>
            <a:prstDash val="solid"/>
            <a:round/>
            <a:headEnd type="none" w="med" len="med"/>
            <a:tailEnd type="none" w="med" len="med"/>
          </a:ln>
          <a:effectLst/>
        </p:spPr>
      </p:cxnSp>
      <p:sp>
        <p:nvSpPr>
          <p:cNvPr id="13" name="Cloud 12"/>
          <p:cNvSpPr/>
          <p:nvPr/>
        </p:nvSpPr>
        <p:spPr bwMode="auto">
          <a:xfrm>
            <a:off x="2133600" y="3276600"/>
            <a:ext cx="1066800" cy="762000"/>
          </a:xfrm>
          <a:prstGeom prst="cloud">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15" name="Cloud 14"/>
          <p:cNvSpPr/>
          <p:nvPr/>
        </p:nvSpPr>
        <p:spPr bwMode="auto">
          <a:xfrm>
            <a:off x="3352800" y="2362200"/>
            <a:ext cx="2362200" cy="1981200"/>
          </a:xfrm>
          <a:prstGeom prst="cloud">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16" name="Cloud 15"/>
          <p:cNvSpPr/>
          <p:nvPr/>
        </p:nvSpPr>
        <p:spPr bwMode="auto">
          <a:xfrm>
            <a:off x="2819400" y="4495800"/>
            <a:ext cx="1219200" cy="838200"/>
          </a:xfrm>
          <a:prstGeom prst="cloud">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17" name="Cloud 16"/>
          <p:cNvSpPr/>
          <p:nvPr/>
        </p:nvSpPr>
        <p:spPr bwMode="auto">
          <a:xfrm>
            <a:off x="6019800" y="3200400"/>
            <a:ext cx="990600" cy="838200"/>
          </a:xfrm>
          <a:prstGeom prst="cloud">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cxnSp>
        <p:nvCxnSpPr>
          <p:cNvPr id="21" name="Straight Connector 20"/>
          <p:cNvCxnSpPr>
            <a:stCxn id="18" idx="3"/>
            <a:endCxn id="19" idx="1"/>
          </p:cNvCxnSpPr>
          <p:nvPr/>
        </p:nvCxnSpPr>
        <p:spPr bwMode="auto">
          <a:xfrm flipV="1">
            <a:off x="2971800" y="3390900"/>
            <a:ext cx="609600" cy="228600"/>
          </a:xfrm>
          <a:prstGeom prst="line">
            <a:avLst/>
          </a:prstGeom>
          <a:noFill/>
          <a:ln w="38100" cap="flat" cmpd="sng" algn="ctr">
            <a:solidFill>
              <a:srgbClr val="0000FF"/>
            </a:solidFill>
            <a:prstDash val="solid"/>
            <a:round/>
            <a:headEnd type="none" w="med" len="med"/>
            <a:tailEnd type="none" w="med" len="med"/>
          </a:ln>
          <a:effectLst/>
        </p:spPr>
      </p:cxnSp>
      <p:cxnSp>
        <p:nvCxnSpPr>
          <p:cNvPr id="23" name="Straight Connector 22"/>
          <p:cNvCxnSpPr>
            <a:stCxn id="28" idx="3"/>
            <a:endCxn id="20" idx="1"/>
          </p:cNvCxnSpPr>
          <p:nvPr/>
        </p:nvCxnSpPr>
        <p:spPr bwMode="auto">
          <a:xfrm>
            <a:off x="5562600" y="3162300"/>
            <a:ext cx="609600" cy="457200"/>
          </a:xfrm>
          <a:prstGeom prst="line">
            <a:avLst/>
          </a:prstGeom>
          <a:noFill/>
          <a:ln w="38100" cap="flat" cmpd="sng" algn="ctr">
            <a:solidFill>
              <a:srgbClr val="0000FF"/>
            </a:solidFill>
            <a:prstDash val="solid"/>
            <a:round/>
            <a:headEnd type="none" w="med" len="med"/>
            <a:tailEnd type="none" w="med" len="med"/>
          </a:ln>
          <a:effectLst/>
        </p:spPr>
      </p:cxnSp>
      <p:cxnSp>
        <p:nvCxnSpPr>
          <p:cNvPr id="34" name="Straight Connector 33"/>
          <p:cNvCxnSpPr>
            <a:stCxn id="55" idx="3"/>
          </p:cNvCxnSpPr>
          <p:nvPr/>
        </p:nvCxnSpPr>
        <p:spPr bwMode="auto">
          <a:xfrm flipV="1">
            <a:off x="3810000" y="3810000"/>
            <a:ext cx="2514600" cy="1028700"/>
          </a:xfrm>
          <a:prstGeom prst="line">
            <a:avLst/>
          </a:prstGeom>
          <a:noFill/>
          <a:ln w="38100" cap="flat" cmpd="sng" algn="ctr">
            <a:solidFill>
              <a:srgbClr val="0000FF"/>
            </a:solidFill>
            <a:prstDash val="solid"/>
            <a:round/>
            <a:headEnd type="none" w="med" len="med"/>
            <a:tailEnd type="none" w="med" len="med"/>
          </a:ln>
          <a:effectLst/>
        </p:spPr>
      </p:cxnSp>
      <p:pic>
        <p:nvPicPr>
          <p:cNvPr id="18" name="Picture 37"/>
          <p:cNvPicPr>
            <a:picLocks noChangeArrowheads="1"/>
          </p:cNvPicPr>
          <p:nvPr/>
        </p:nvPicPr>
        <p:blipFill>
          <a:blip r:embed="rId5" cstate="print"/>
          <a:srcRect/>
          <a:stretch>
            <a:fillRect/>
          </a:stretch>
        </p:blipFill>
        <p:spPr bwMode="auto">
          <a:xfrm>
            <a:off x="2362200" y="3429000"/>
            <a:ext cx="609600" cy="381000"/>
          </a:xfrm>
          <a:prstGeom prst="rect">
            <a:avLst/>
          </a:prstGeom>
          <a:noFill/>
          <a:ln w="9525">
            <a:noFill/>
            <a:miter lim="800000"/>
            <a:headEnd/>
            <a:tailEnd/>
          </a:ln>
        </p:spPr>
      </p:pic>
      <p:pic>
        <p:nvPicPr>
          <p:cNvPr id="19" name="Picture 37"/>
          <p:cNvPicPr>
            <a:picLocks noChangeArrowheads="1"/>
          </p:cNvPicPr>
          <p:nvPr/>
        </p:nvPicPr>
        <p:blipFill>
          <a:blip r:embed="rId5" cstate="print"/>
          <a:srcRect/>
          <a:stretch>
            <a:fillRect/>
          </a:stretch>
        </p:blipFill>
        <p:spPr bwMode="auto">
          <a:xfrm>
            <a:off x="3581400" y="3200400"/>
            <a:ext cx="381000" cy="381000"/>
          </a:xfrm>
          <a:prstGeom prst="rect">
            <a:avLst/>
          </a:prstGeom>
          <a:noFill/>
          <a:ln w="9525">
            <a:noFill/>
            <a:miter lim="800000"/>
            <a:headEnd/>
            <a:tailEnd/>
          </a:ln>
        </p:spPr>
      </p:pic>
      <p:pic>
        <p:nvPicPr>
          <p:cNvPr id="20" name="Picture 37"/>
          <p:cNvPicPr>
            <a:picLocks noChangeArrowheads="1"/>
          </p:cNvPicPr>
          <p:nvPr/>
        </p:nvPicPr>
        <p:blipFill>
          <a:blip r:embed="rId5" cstate="print"/>
          <a:srcRect/>
          <a:stretch>
            <a:fillRect/>
          </a:stretch>
        </p:blipFill>
        <p:spPr bwMode="auto">
          <a:xfrm>
            <a:off x="6172200" y="3429000"/>
            <a:ext cx="685800" cy="381000"/>
          </a:xfrm>
          <a:prstGeom prst="rect">
            <a:avLst/>
          </a:prstGeom>
          <a:noFill/>
          <a:ln w="9525">
            <a:noFill/>
            <a:miter lim="800000"/>
            <a:headEnd/>
            <a:tailEnd/>
          </a:ln>
        </p:spPr>
      </p:pic>
      <p:pic>
        <p:nvPicPr>
          <p:cNvPr id="27" name="Picture 37"/>
          <p:cNvPicPr>
            <a:picLocks noChangeArrowheads="1"/>
          </p:cNvPicPr>
          <p:nvPr/>
        </p:nvPicPr>
        <p:blipFill>
          <a:blip r:embed="rId5" cstate="print"/>
          <a:srcRect/>
          <a:stretch>
            <a:fillRect/>
          </a:stretch>
        </p:blipFill>
        <p:spPr bwMode="auto">
          <a:xfrm>
            <a:off x="4343400" y="3886200"/>
            <a:ext cx="381000" cy="381000"/>
          </a:xfrm>
          <a:prstGeom prst="rect">
            <a:avLst/>
          </a:prstGeom>
          <a:noFill/>
          <a:ln w="9525">
            <a:noFill/>
            <a:miter lim="800000"/>
            <a:headEnd/>
            <a:tailEnd/>
          </a:ln>
        </p:spPr>
      </p:pic>
      <p:pic>
        <p:nvPicPr>
          <p:cNvPr id="28" name="Picture 37"/>
          <p:cNvPicPr>
            <a:picLocks noChangeArrowheads="1"/>
          </p:cNvPicPr>
          <p:nvPr/>
        </p:nvPicPr>
        <p:blipFill>
          <a:blip r:embed="rId5" cstate="print"/>
          <a:srcRect/>
          <a:stretch>
            <a:fillRect/>
          </a:stretch>
        </p:blipFill>
        <p:spPr bwMode="auto">
          <a:xfrm>
            <a:off x="5181600" y="2971800"/>
            <a:ext cx="381000" cy="381000"/>
          </a:xfrm>
          <a:prstGeom prst="rect">
            <a:avLst/>
          </a:prstGeom>
          <a:noFill/>
          <a:ln w="9525">
            <a:noFill/>
            <a:miter lim="800000"/>
            <a:headEnd/>
            <a:tailEnd/>
          </a:ln>
        </p:spPr>
      </p:pic>
      <p:cxnSp>
        <p:nvCxnSpPr>
          <p:cNvPr id="37" name="Straight Connector 36"/>
          <p:cNvCxnSpPr>
            <a:stCxn id="19" idx="3"/>
            <a:endCxn id="28" idx="1"/>
          </p:cNvCxnSpPr>
          <p:nvPr/>
        </p:nvCxnSpPr>
        <p:spPr bwMode="auto">
          <a:xfrm flipV="1">
            <a:off x="3962400" y="3162300"/>
            <a:ext cx="1219200" cy="228600"/>
          </a:xfrm>
          <a:prstGeom prst="line">
            <a:avLst/>
          </a:prstGeom>
          <a:noFill/>
          <a:ln w="38100" cap="flat" cmpd="sng" algn="ctr">
            <a:solidFill>
              <a:srgbClr val="0000FF"/>
            </a:solidFill>
            <a:prstDash val="solid"/>
            <a:round/>
            <a:headEnd type="none" w="med" len="med"/>
            <a:tailEnd type="none" w="med" len="med"/>
          </a:ln>
          <a:effectLst/>
        </p:spPr>
      </p:cxnSp>
      <p:cxnSp>
        <p:nvCxnSpPr>
          <p:cNvPr id="43" name="Straight Connector 42"/>
          <p:cNvCxnSpPr>
            <a:stCxn id="19" idx="3"/>
          </p:cNvCxnSpPr>
          <p:nvPr/>
        </p:nvCxnSpPr>
        <p:spPr bwMode="auto">
          <a:xfrm>
            <a:off x="3962400" y="3390900"/>
            <a:ext cx="457200" cy="495300"/>
          </a:xfrm>
          <a:prstGeom prst="line">
            <a:avLst/>
          </a:prstGeom>
          <a:noFill/>
          <a:ln w="38100" cap="flat" cmpd="sng" algn="ctr">
            <a:solidFill>
              <a:srgbClr val="0000FF"/>
            </a:solidFill>
            <a:prstDash val="solid"/>
            <a:round/>
            <a:headEnd type="none" w="med" len="med"/>
            <a:tailEnd type="none" w="med" len="med"/>
          </a:ln>
          <a:effectLst/>
        </p:spPr>
      </p:cxnSp>
      <p:cxnSp>
        <p:nvCxnSpPr>
          <p:cNvPr id="47" name="Straight Connector 46"/>
          <p:cNvCxnSpPr>
            <a:endCxn id="28" idx="1"/>
          </p:cNvCxnSpPr>
          <p:nvPr/>
        </p:nvCxnSpPr>
        <p:spPr bwMode="auto">
          <a:xfrm rot="5400000" flipH="1" flipV="1">
            <a:off x="4514850" y="3219450"/>
            <a:ext cx="723900" cy="609600"/>
          </a:xfrm>
          <a:prstGeom prst="line">
            <a:avLst/>
          </a:prstGeom>
          <a:noFill/>
          <a:ln w="38100" cap="flat" cmpd="sng" algn="ctr">
            <a:solidFill>
              <a:srgbClr val="0000FF"/>
            </a:solidFill>
            <a:prstDash val="solid"/>
            <a:round/>
            <a:headEnd type="none" w="med" len="med"/>
            <a:tailEnd type="none" w="med" len="med"/>
          </a:ln>
          <a:effectLst/>
        </p:spPr>
      </p:cxnSp>
      <p:sp>
        <p:nvSpPr>
          <p:cNvPr id="31" name="TextBox 30"/>
          <p:cNvSpPr txBox="1"/>
          <p:nvPr/>
        </p:nvSpPr>
        <p:spPr>
          <a:xfrm>
            <a:off x="381000" y="1219200"/>
            <a:ext cx="5997989" cy="830997"/>
          </a:xfrm>
          <a:prstGeom prst="rect">
            <a:avLst/>
          </a:prstGeom>
          <a:noFill/>
        </p:spPr>
        <p:txBody>
          <a:bodyPr wrap="none" rtlCol="0">
            <a:spAutoFit/>
          </a:bodyPr>
          <a:lstStyle/>
          <a:p>
            <a:r>
              <a:rPr lang="en-US" sz="2400" dirty="0" smtClean="0"/>
              <a:t>Shut down router to…</a:t>
            </a:r>
          </a:p>
          <a:p>
            <a:r>
              <a:rPr lang="en-US" sz="2400" dirty="0" smtClean="0"/>
              <a:t>* Save power during times of lower traffic</a:t>
            </a:r>
            <a:endParaRPr lang="en-US" sz="2400" dirty="0"/>
          </a:p>
        </p:txBody>
      </p:sp>
      <p:sp>
        <p:nvSpPr>
          <p:cNvPr id="40" name="Slide Number Placeholder 39"/>
          <p:cNvSpPr>
            <a:spLocks noGrp="1"/>
          </p:cNvSpPr>
          <p:nvPr>
            <p:ph type="sldNum" sz="quarter" idx="10"/>
          </p:nvPr>
        </p:nvSpPr>
        <p:spPr/>
        <p:txBody>
          <a:bodyPr/>
          <a:lstStyle/>
          <a:p>
            <a:fld id="{78045D62-CC08-48FA-985A-62E7EF5E9DE8}" type="slidenum">
              <a:rPr lang="en-US" smtClean="0"/>
              <a:pPr/>
              <a:t>11</a:t>
            </a:fld>
            <a:endParaRPr lang="en-US"/>
          </a:p>
        </p:txBody>
      </p:sp>
      <p:cxnSp>
        <p:nvCxnSpPr>
          <p:cNvPr id="50" name="Straight Arrow Connector 49"/>
          <p:cNvCxnSpPr/>
          <p:nvPr/>
        </p:nvCxnSpPr>
        <p:spPr bwMode="auto">
          <a:xfrm rot="16200000" flipH="1">
            <a:off x="2705100" y="2324100"/>
            <a:ext cx="1066800" cy="685800"/>
          </a:xfrm>
          <a:prstGeom prst="straightConnector1">
            <a:avLst/>
          </a:prstGeom>
          <a:noFill/>
          <a:ln w="76200" cap="flat" cmpd="sng" algn="ctr">
            <a:solidFill>
              <a:srgbClr val="FF0000"/>
            </a:solidFill>
            <a:prstDash val="solid"/>
            <a:round/>
            <a:headEnd type="none" w="med" len="med"/>
            <a:tailEnd type="arrow"/>
          </a:ln>
          <a:effectLst/>
        </p:spPr>
      </p:cxnSp>
      <p:cxnSp>
        <p:nvCxnSpPr>
          <p:cNvPr id="52" name="Straight Connector 51"/>
          <p:cNvCxnSpPr/>
          <p:nvPr/>
        </p:nvCxnSpPr>
        <p:spPr bwMode="auto">
          <a:xfrm rot="16200000" flipH="1">
            <a:off x="2590802" y="4038601"/>
            <a:ext cx="990601" cy="380999"/>
          </a:xfrm>
          <a:prstGeom prst="line">
            <a:avLst/>
          </a:prstGeom>
          <a:noFill/>
          <a:ln w="38100" cap="flat" cmpd="sng" algn="ctr">
            <a:solidFill>
              <a:srgbClr val="0000FF"/>
            </a:solidFill>
            <a:prstDash val="solid"/>
            <a:round/>
            <a:headEnd type="none" w="med" len="med"/>
            <a:tailEnd type="none" w="med" len="med"/>
          </a:ln>
          <a:effectLst/>
        </p:spPr>
      </p:cxnSp>
      <p:pic>
        <p:nvPicPr>
          <p:cNvPr id="55" name="Picture 37"/>
          <p:cNvPicPr>
            <a:picLocks noChangeArrowheads="1"/>
          </p:cNvPicPr>
          <p:nvPr/>
        </p:nvPicPr>
        <p:blipFill>
          <a:blip r:embed="rId5" cstate="print"/>
          <a:srcRect/>
          <a:stretch>
            <a:fillRect/>
          </a:stretch>
        </p:blipFill>
        <p:spPr bwMode="auto">
          <a:xfrm>
            <a:off x="3124200" y="4648200"/>
            <a:ext cx="685800" cy="381000"/>
          </a:xfrm>
          <a:prstGeom prst="rect">
            <a:avLst/>
          </a:prstGeom>
          <a:noFill/>
          <a:ln w="9525">
            <a:noFill/>
            <a:miter lim="800000"/>
            <a:headEnd/>
            <a:tailEnd/>
          </a:ln>
        </p:spPr>
      </p:pic>
      <p:sp>
        <p:nvSpPr>
          <p:cNvPr id="51" name="Rectangle 50"/>
          <p:cNvSpPr/>
          <p:nvPr/>
        </p:nvSpPr>
        <p:spPr>
          <a:xfrm>
            <a:off x="609600" y="4953000"/>
            <a:ext cx="8229600" cy="1143000"/>
          </a:xfrm>
          <a:prstGeom prst="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0000"/>
                </a:solidFill>
              </a:rPr>
              <a:t>Not done today because of the disruption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069263" cy="685800"/>
          </a:xfrm>
        </p:spPr>
        <p:txBody>
          <a:bodyPr/>
          <a:lstStyle/>
          <a:p>
            <a:r>
              <a:rPr lang="en-US" dirty="0" smtClean="0"/>
              <a:t>Customer Requests a Feature</a:t>
            </a:r>
            <a:endParaRPr lang="en-US" dirty="0"/>
          </a:p>
        </p:txBody>
      </p:sp>
      <p:pic>
        <p:nvPicPr>
          <p:cNvPr id="4" name="Picture 12"/>
          <p:cNvPicPr>
            <a:picLocks noChangeArrowheads="1"/>
          </p:cNvPicPr>
          <p:nvPr/>
        </p:nvPicPr>
        <p:blipFill>
          <a:blip r:embed="rId3" cstate="print"/>
          <a:srcRect/>
          <a:stretch>
            <a:fillRect/>
          </a:stretch>
        </p:blipFill>
        <p:spPr bwMode="auto">
          <a:xfrm>
            <a:off x="1371600" y="2984500"/>
            <a:ext cx="6324600" cy="3492500"/>
          </a:xfrm>
          <a:prstGeom prst="rect">
            <a:avLst/>
          </a:prstGeom>
          <a:noFill/>
          <a:ln w="9525">
            <a:noFill/>
            <a:miter lim="800000"/>
            <a:headEnd/>
            <a:tailEnd/>
          </a:ln>
        </p:spPr>
      </p:pic>
      <p:pic>
        <p:nvPicPr>
          <p:cNvPr id="5" name="Picture 9"/>
          <p:cNvPicPr>
            <a:picLocks noChangeAspect="1" noChangeArrowheads="1"/>
          </p:cNvPicPr>
          <p:nvPr/>
        </p:nvPicPr>
        <p:blipFill>
          <a:blip r:embed="rId4" cstate="print"/>
          <a:srcRect/>
          <a:stretch>
            <a:fillRect/>
          </a:stretch>
        </p:blipFill>
        <p:spPr bwMode="auto">
          <a:xfrm>
            <a:off x="5867400" y="4051300"/>
            <a:ext cx="400050" cy="533400"/>
          </a:xfrm>
          <a:prstGeom prst="rect">
            <a:avLst/>
          </a:prstGeom>
          <a:noFill/>
          <a:ln w="57150">
            <a:solidFill>
              <a:srgbClr val="7030A0"/>
            </a:solidFill>
            <a:miter lim="800000"/>
            <a:headEnd/>
            <a:tailEnd/>
          </a:ln>
        </p:spPr>
      </p:pic>
      <p:pic>
        <p:nvPicPr>
          <p:cNvPr id="6" name="Picture 12"/>
          <p:cNvPicPr>
            <a:picLocks noChangeAspect="1" noChangeArrowheads="1"/>
          </p:cNvPicPr>
          <p:nvPr/>
        </p:nvPicPr>
        <p:blipFill>
          <a:blip r:embed="rId4" cstate="print"/>
          <a:srcRect/>
          <a:stretch>
            <a:fillRect/>
          </a:stretch>
        </p:blipFill>
        <p:spPr bwMode="auto">
          <a:xfrm>
            <a:off x="6477000" y="5346700"/>
            <a:ext cx="400050" cy="533400"/>
          </a:xfrm>
          <a:prstGeom prst="rect">
            <a:avLst/>
          </a:prstGeom>
          <a:noFill/>
          <a:ln w="9525">
            <a:noFill/>
            <a:miter lim="800000"/>
            <a:headEnd/>
            <a:tailEnd/>
          </a:ln>
        </p:spPr>
      </p:pic>
      <p:sp>
        <p:nvSpPr>
          <p:cNvPr id="10" name="Line 60"/>
          <p:cNvSpPr>
            <a:spLocks noChangeShapeType="1"/>
          </p:cNvSpPr>
          <p:nvPr/>
        </p:nvSpPr>
        <p:spPr bwMode="auto">
          <a:xfrm flipH="1" flipV="1">
            <a:off x="2667000" y="4432300"/>
            <a:ext cx="1295400" cy="914400"/>
          </a:xfrm>
          <a:prstGeom prst="line">
            <a:avLst/>
          </a:prstGeom>
          <a:noFill/>
          <a:ln w="31750">
            <a:solidFill>
              <a:srgbClr val="0000FF"/>
            </a:solidFill>
            <a:round/>
            <a:headEnd/>
            <a:tailEnd/>
          </a:ln>
        </p:spPr>
        <p:txBody>
          <a:bodyPr wrap="none" anchor="ctr"/>
          <a:lstStyle/>
          <a:p>
            <a:endParaRPr lang="en-US"/>
          </a:p>
        </p:txBody>
      </p:sp>
      <p:sp>
        <p:nvSpPr>
          <p:cNvPr id="11" name="Line 62"/>
          <p:cNvSpPr>
            <a:spLocks noChangeShapeType="1"/>
          </p:cNvSpPr>
          <p:nvPr/>
        </p:nvSpPr>
        <p:spPr bwMode="auto">
          <a:xfrm flipH="1" flipV="1">
            <a:off x="6019800" y="4051300"/>
            <a:ext cx="685800" cy="1143000"/>
          </a:xfrm>
          <a:prstGeom prst="line">
            <a:avLst/>
          </a:prstGeom>
          <a:noFill/>
          <a:ln w="31750">
            <a:solidFill>
              <a:srgbClr val="0000FF"/>
            </a:solidFill>
            <a:round/>
            <a:headEnd/>
            <a:tailEnd/>
          </a:ln>
        </p:spPr>
        <p:txBody>
          <a:bodyPr wrap="none" anchor="ctr"/>
          <a:lstStyle/>
          <a:p>
            <a:endParaRPr lang="en-US"/>
          </a:p>
        </p:txBody>
      </p:sp>
      <p:pic>
        <p:nvPicPr>
          <p:cNvPr id="13" name="Picture 66"/>
          <p:cNvPicPr>
            <a:picLocks noChangeAspect="1" noChangeArrowheads="1"/>
          </p:cNvPicPr>
          <p:nvPr/>
        </p:nvPicPr>
        <p:blipFill>
          <a:blip r:embed="rId4" cstate="print"/>
          <a:srcRect/>
          <a:stretch>
            <a:fillRect/>
          </a:stretch>
        </p:blipFill>
        <p:spPr bwMode="auto">
          <a:xfrm>
            <a:off x="2438400" y="4432300"/>
            <a:ext cx="400050" cy="533400"/>
          </a:xfrm>
          <a:prstGeom prst="rect">
            <a:avLst/>
          </a:prstGeom>
          <a:noFill/>
          <a:ln w="9525">
            <a:noFill/>
            <a:miter lim="800000"/>
            <a:headEnd/>
            <a:tailEnd/>
          </a:ln>
        </p:spPr>
      </p:pic>
      <p:pic>
        <p:nvPicPr>
          <p:cNvPr id="16" name="Picture 37"/>
          <p:cNvPicPr>
            <a:picLocks noChangeArrowheads="1"/>
          </p:cNvPicPr>
          <p:nvPr/>
        </p:nvPicPr>
        <p:blipFill>
          <a:blip r:embed="rId5" cstate="print"/>
          <a:srcRect/>
          <a:stretch>
            <a:fillRect/>
          </a:stretch>
        </p:blipFill>
        <p:spPr bwMode="auto">
          <a:xfrm>
            <a:off x="2438400" y="4279900"/>
            <a:ext cx="384175" cy="200025"/>
          </a:xfrm>
          <a:prstGeom prst="rect">
            <a:avLst/>
          </a:prstGeom>
          <a:noFill/>
          <a:ln w="9525">
            <a:noFill/>
            <a:miter lim="800000"/>
            <a:headEnd/>
            <a:tailEnd/>
          </a:ln>
        </p:spPr>
      </p:pic>
      <p:pic>
        <p:nvPicPr>
          <p:cNvPr id="17" name="Picture 37"/>
          <p:cNvPicPr>
            <a:picLocks noChangeArrowheads="1"/>
          </p:cNvPicPr>
          <p:nvPr/>
        </p:nvPicPr>
        <p:blipFill>
          <a:blip r:embed="rId5" cstate="print"/>
          <a:srcRect/>
          <a:stretch>
            <a:fillRect/>
          </a:stretch>
        </p:blipFill>
        <p:spPr bwMode="auto">
          <a:xfrm>
            <a:off x="5867400" y="3898900"/>
            <a:ext cx="384175" cy="200025"/>
          </a:xfrm>
          <a:prstGeom prst="rect">
            <a:avLst/>
          </a:prstGeom>
          <a:noFill/>
          <a:ln w="9525">
            <a:noFill/>
            <a:miter lim="800000"/>
            <a:headEnd/>
            <a:tailEnd/>
          </a:ln>
        </p:spPr>
      </p:pic>
      <p:pic>
        <p:nvPicPr>
          <p:cNvPr id="18" name="Picture 37"/>
          <p:cNvPicPr>
            <a:picLocks noChangeArrowheads="1"/>
          </p:cNvPicPr>
          <p:nvPr/>
        </p:nvPicPr>
        <p:blipFill>
          <a:blip r:embed="rId5" cstate="print"/>
          <a:srcRect/>
          <a:stretch>
            <a:fillRect/>
          </a:stretch>
        </p:blipFill>
        <p:spPr bwMode="auto">
          <a:xfrm>
            <a:off x="6477000" y="5194300"/>
            <a:ext cx="384175" cy="200025"/>
          </a:xfrm>
          <a:prstGeom prst="rect">
            <a:avLst/>
          </a:prstGeom>
          <a:noFill/>
          <a:ln w="9525">
            <a:noFill/>
            <a:miter lim="800000"/>
            <a:headEnd/>
            <a:tailEnd/>
          </a:ln>
        </p:spPr>
      </p:pic>
      <p:sp>
        <p:nvSpPr>
          <p:cNvPr id="19" name="Line 64"/>
          <p:cNvSpPr>
            <a:spLocks noChangeShapeType="1"/>
          </p:cNvSpPr>
          <p:nvPr/>
        </p:nvSpPr>
        <p:spPr bwMode="auto">
          <a:xfrm flipH="1">
            <a:off x="4114800" y="5270500"/>
            <a:ext cx="2362200" cy="152400"/>
          </a:xfrm>
          <a:prstGeom prst="line">
            <a:avLst/>
          </a:prstGeom>
          <a:noFill/>
          <a:ln w="31750">
            <a:solidFill>
              <a:srgbClr val="0000FF"/>
            </a:solidFill>
            <a:round/>
            <a:headEnd/>
            <a:tailEnd/>
          </a:ln>
        </p:spPr>
        <p:txBody>
          <a:bodyPr wrap="none" anchor="ctr"/>
          <a:lstStyle/>
          <a:p>
            <a:endParaRPr lang="en-US"/>
          </a:p>
        </p:txBody>
      </p:sp>
      <p:sp>
        <p:nvSpPr>
          <p:cNvPr id="21" name="Line 60"/>
          <p:cNvSpPr>
            <a:spLocks noChangeShapeType="1"/>
          </p:cNvSpPr>
          <p:nvPr/>
        </p:nvSpPr>
        <p:spPr bwMode="auto">
          <a:xfrm flipH="1" flipV="1">
            <a:off x="1143000" y="3429000"/>
            <a:ext cx="1295400" cy="914400"/>
          </a:xfrm>
          <a:prstGeom prst="line">
            <a:avLst/>
          </a:prstGeom>
          <a:noFill/>
          <a:ln w="31750">
            <a:solidFill>
              <a:srgbClr val="0000FF"/>
            </a:solidFill>
            <a:round/>
            <a:headEnd/>
            <a:tailEnd/>
          </a:ln>
        </p:spPr>
        <p:txBody>
          <a:bodyPr wrap="none" anchor="ctr"/>
          <a:lstStyle/>
          <a:p>
            <a:endParaRPr lang="en-US"/>
          </a:p>
        </p:txBody>
      </p:sp>
      <p:sp>
        <p:nvSpPr>
          <p:cNvPr id="22" name="Line 60"/>
          <p:cNvSpPr>
            <a:spLocks noChangeShapeType="1"/>
          </p:cNvSpPr>
          <p:nvPr/>
        </p:nvSpPr>
        <p:spPr bwMode="auto">
          <a:xfrm flipH="1" flipV="1">
            <a:off x="1371600" y="3200400"/>
            <a:ext cx="1143000" cy="1066800"/>
          </a:xfrm>
          <a:prstGeom prst="line">
            <a:avLst/>
          </a:prstGeom>
          <a:noFill/>
          <a:ln w="31750">
            <a:solidFill>
              <a:srgbClr val="0000FF"/>
            </a:solidFill>
            <a:round/>
            <a:headEnd/>
            <a:tailEnd/>
          </a:ln>
        </p:spPr>
        <p:txBody>
          <a:bodyPr wrap="none" anchor="ctr"/>
          <a:lstStyle/>
          <a:p>
            <a:endParaRPr lang="en-US"/>
          </a:p>
        </p:txBody>
      </p:sp>
      <p:sp>
        <p:nvSpPr>
          <p:cNvPr id="23" name="Line 60"/>
          <p:cNvSpPr>
            <a:spLocks noChangeShapeType="1"/>
          </p:cNvSpPr>
          <p:nvPr/>
        </p:nvSpPr>
        <p:spPr bwMode="auto">
          <a:xfrm flipH="1" flipV="1">
            <a:off x="3429000" y="2743200"/>
            <a:ext cx="685800" cy="685800"/>
          </a:xfrm>
          <a:prstGeom prst="line">
            <a:avLst/>
          </a:prstGeom>
          <a:noFill/>
          <a:ln w="31750">
            <a:solidFill>
              <a:srgbClr val="0000FF"/>
            </a:solidFill>
            <a:round/>
            <a:headEnd/>
            <a:tailEnd/>
          </a:ln>
        </p:spPr>
        <p:txBody>
          <a:bodyPr wrap="none" anchor="ctr"/>
          <a:lstStyle/>
          <a:p>
            <a:endParaRPr lang="en-US"/>
          </a:p>
        </p:txBody>
      </p:sp>
      <p:sp>
        <p:nvSpPr>
          <p:cNvPr id="24" name="Line 60"/>
          <p:cNvSpPr>
            <a:spLocks noChangeShapeType="1"/>
          </p:cNvSpPr>
          <p:nvPr/>
        </p:nvSpPr>
        <p:spPr bwMode="auto">
          <a:xfrm flipV="1">
            <a:off x="6096000" y="2514600"/>
            <a:ext cx="457200" cy="1371600"/>
          </a:xfrm>
          <a:prstGeom prst="line">
            <a:avLst/>
          </a:prstGeom>
          <a:noFill/>
          <a:ln w="31750">
            <a:solidFill>
              <a:srgbClr val="0000FF"/>
            </a:solidFill>
            <a:round/>
            <a:headEnd/>
            <a:tailEnd/>
          </a:ln>
        </p:spPr>
        <p:txBody>
          <a:bodyPr wrap="none" anchor="ctr"/>
          <a:lstStyle/>
          <a:p>
            <a:endParaRPr lang="en-US"/>
          </a:p>
        </p:txBody>
      </p:sp>
      <p:pic>
        <p:nvPicPr>
          <p:cNvPr id="2050" name="Picture 2"/>
          <p:cNvPicPr>
            <a:picLocks noChangeAspect="1" noChangeArrowheads="1"/>
          </p:cNvPicPr>
          <p:nvPr/>
        </p:nvPicPr>
        <p:blipFill>
          <a:blip r:embed="rId6" cstate="print"/>
          <a:srcRect/>
          <a:stretch>
            <a:fillRect/>
          </a:stretch>
        </p:blipFill>
        <p:spPr bwMode="auto">
          <a:xfrm>
            <a:off x="3886200" y="3581400"/>
            <a:ext cx="609600" cy="546202"/>
          </a:xfrm>
          <a:prstGeom prst="rect">
            <a:avLst/>
          </a:prstGeom>
          <a:noFill/>
          <a:ln w="57150">
            <a:solidFill>
              <a:srgbClr val="00B050"/>
            </a:solidFill>
            <a:miter lim="800000"/>
            <a:headEnd/>
            <a:tailEnd/>
          </a:ln>
        </p:spPr>
      </p:pic>
      <p:sp>
        <p:nvSpPr>
          <p:cNvPr id="25" name="Line 60"/>
          <p:cNvSpPr>
            <a:spLocks noChangeShapeType="1"/>
          </p:cNvSpPr>
          <p:nvPr/>
        </p:nvSpPr>
        <p:spPr bwMode="auto">
          <a:xfrm flipH="1" flipV="1">
            <a:off x="6858000" y="5257800"/>
            <a:ext cx="1219200" cy="609600"/>
          </a:xfrm>
          <a:prstGeom prst="line">
            <a:avLst/>
          </a:prstGeom>
          <a:noFill/>
          <a:ln w="31750">
            <a:solidFill>
              <a:srgbClr val="0000FF"/>
            </a:solidFill>
            <a:round/>
            <a:headEnd/>
            <a:tailEnd/>
          </a:ln>
        </p:spPr>
        <p:txBody>
          <a:bodyPr wrap="none" anchor="ctr"/>
          <a:lstStyle/>
          <a:p>
            <a:endParaRPr lang="en-US"/>
          </a:p>
        </p:txBody>
      </p:sp>
      <p:sp>
        <p:nvSpPr>
          <p:cNvPr id="26" name="Line 60"/>
          <p:cNvSpPr>
            <a:spLocks noChangeShapeType="1"/>
          </p:cNvSpPr>
          <p:nvPr/>
        </p:nvSpPr>
        <p:spPr bwMode="auto">
          <a:xfrm flipH="1" flipV="1">
            <a:off x="3810000" y="2667000"/>
            <a:ext cx="381000" cy="762000"/>
          </a:xfrm>
          <a:prstGeom prst="line">
            <a:avLst/>
          </a:prstGeom>
          <a:noFill/>
          <a:ln w="31750">
            <a:solidFill>
              <a:srgbClr val="0000FF"/>
            </a:solidFill>
            <a:round/>
            <a:headEnd/>
            <a:tailEnd/>
          </a:ln>
        </p:spPr>
        <p:txBody>
          <a:bodyPr wrap="none" anchor="ctr"/>
          <a:lstStyle/>
          <a:p>
            <a:endParaRPr lang="en-US"/>
          </a:p>
        </p:txBody>
      </p:sp>
      <p:sp>
        <p:nvSpPr>
          <p:cNvPr id="27" name="Line 60"/>
          <p:cNvSpPr>
            <a:spLocks noChangeShapeType="1"/>
          </p:cNvSpPr>
          <p:nvPr/>
        </p:nvSpPr>
        <p:spPr bwMode="auto">
          <a:xfrm flipH="1">
            <a:off x="6172200" y="3733800"/>
            <a:ext cx="2057400" cy="228600"/>
          </a:xfrm>
          <a:prstGeom prst="line">
            <a:avLst/>
          </a:prstGeom>
          <a:noFill/>
          <a:ln w="31750">
            <a:solidFill>
              <a:srgbClr val="0000FF"/>
            </a:solidFill>
            <a:round/>
            <a:headEnd/>
            <a:tailEnd/>
          </a:ln>
        </p:spPr>
        <p:txBody>
          <a:bodyPr wrap="none" anchor="ctr"/>
          <a:lstStyle/>
          <a:p>
            <a:endParaRPr lang="en-US"/>
          </a:p>
        </p:txBody>
      </p:sp>
      <p:pic>
        <p:nvPicPr>
          <p:cNvPr id="28" name="Picture 37"/>
          <p:cNvPicPr>
            <a:picLocks noChangeArrowheads="1"/>
          </p:cNvPicPr>
          <p:nvPr/>
        </p:nvPicPr>
        <p:blipFill>
          <a:blip r:embed="rId5" cstate="print"/>
          <a:srcRect/>
          <a:stretch>
            <a:fillRect/>
          </a:stretch>
        </p:blipFill>
        <p:spPr bwMode="auto">
          <a:xfrm>
            <a:off x="6553200" y="2286000"/>
            <a:ext cx="457200" cy="352425"/>
          </a:xfrm>
          <a:prstGeom prst="rect">
            <a:avLst/>
          </a:prstGeom>
          <a:noFill/>
          <a:ln w="9525">
            <a:noFill/>
            <a:miter lim="800000"/>
            <a:headEnd/>
            <a:tailEnd/>
          </a:ln>
        </p:spPr>
      </p:pic>
      <p:sp>
        <p:nvSpPr>
          <p:cNvPr id="9" name="Line 59"/>
          <p:cNvSpPr>
            <a:spLocks noChangeShapeType="1"/>
          </p:cNvSpPr>
          <p:nvPr/>
        </p:nvSpPr>
        <p:spPr bwMode="auto">
          <a:xfrm flipH="1" flipV="1">
            <a:off x="4343400" y="3594100"/>
            <a:ext cx="1524000" cy="381000"/>
          </a:xfrm>
          <a:prstGeom prst="line">
            <a:avLst/>
          </a:prstGeom>
          <a:noFill/>
          <a:ln w="31750">
            <a:solidFill>
              <a:srgbClr val="0000FF"/>
            </a:solidFill>
            <a:round/>
            <a:headEnd/>
            <a:tailEnd/>
          </a:ln>
        </p:spPr>
        <p:txBody>
          <a:bodyPr wrap="none" anchor="ctr"/>
          <a:lstStyle/>
          <a:p>
            <a:endParaRPr lang="en-US"/>
          </a:p>
        </p:txBody>
      </p:sp>
      <p:sp>
        <p:nvSpPr>
          <p:cNvPr id="12" name="Line 64"/>
          <p:cNvSpPr>
            <a:spLocks noChangeShapeType="1"/>
          </p:cNvSpPr>
          <p:nvPr/>
        </p:nvSpPr>
        <p:spPr bwMode="auto">
          <a:xfrm flipH="1">
            <a:off x="2743200" y="3517900"/>
            <a:ext cx="1295400" cy="762000"/>
          </a:xfrm>
          <a:prstGeom prst="line">
            <a:avLst/>
          </a:prstGeom>
          <a:noFill/>
          <a:ln w="31750">
            <a:solidFill>
              <a:srgbClr val="0000FF"/>
            </a:solidFill>
            <a:round/>
            <a:headEnd/>
            <a:tailEnd/>
          </a:ln>
        </p:spPr>
        <p:txBody>
          <a:bodyPr wrap="none" anchor="ctr"/>
          <a:lstStyle/>
          <a:p>
            <a:endParaRPr lang="en-US"/>
          </a:p>
        </p:txBody>
      </p:sp>
      <p:sp>
        <p:nvSpPr>
          <p:cNvPr id="20" name="Line 60"/>
          <p:cNvSpPr>
            <a:spLocks noChangeShapeType="1"/>
          </p:cNvSpPr>
          <p:nvPr/>
        </p:nvSpPr>
        <p:spPr bwMode="auto">
          <a:xfrm flipV="1">
            <a:off x="4038600" y="3581400"/>
            <a:ext cx="228600" cy="1828800"/>
          </a:xfrm>
          <a:prstGeom prst="line">
            <a:avLst/>
          </a:prstGeom>
          <a:noFill/>
          <a:ln w="31750">
            <a:solidFill>
              <a:srgbClr val="0000FF"/>
            </a:solidFill>
            <a:round/>
            <a:headEnd/>
            <a:tailEnd/>
          </a:ln>
        </p:spPr>
        <p:txBody>
          <a:bodyPr wrap="none" anchor="ctr"/>
          <a:lstStyle/>
          <a:p>
            <a:endParaRPr lang="en-US"/>
          </a:p>
        </p:txBody>
      </p:sp>
      <p:pic>
        <p:nvPicPr>
          <p:cNvPr id="30" name="Picture 2"/>
          <p:cNvPicPr>
            <a:picLocks noChangeAspect="1" noChangeArrowheads="1"/>
          </p:cNvPicPr>
          <p:nvPr/>
        </p:nvPicPr>
        <p:blipFill>
          <a:blip r:embed="rId6" cstate="print"/>
          <a:srcRect/>
          <a:stretch>
            <a:fillRect/>
          </a:stretch>
        </p:blipFill>
        <p:spPr bwMode="auto">
          <a:xfrm>
            <a:off x="3733800" y="5486400"/>
            <a:ext cx="609600" cy="546202"/>
          </a:xfrm>
          <a:prstGeom prst="rect">
            <a:avLst/>
          </a:prstGeom>
          <a:noFill/>
          <a:ln w="9525">
            <a:noFill/>
            <a:miter lim="800000"/>
            <a:headEnd/>
            <a:tailEnd/>
          </a:ln>
        </p:spPr>
      </p:pic>
      <p:pic>
        <p:nvPicPr>
          <p:cNvPr id="15" name="Picture 37"/>
          <p:cNvPicPr>
            <a:picLocks noChangeArrowheads="1"/>
          </p:cNvPicPr>
          <p:nvPr/>
        </p:nvPicPr>
        <p:blipFill>
          <a:blip r:embed="rId5" cstate="print"/>
          <a:srcRect/>
          <a:stretch>
            <a:fillRect/>
          </a:stretch>
        </p:blipFill>
        <p:spPr bwMode="auto">
          <a:xfrm>
            <a:off x="3810000" y="5346700"/>
            <a:ext cx="384175" cy="200025"/>
          </a:xfrm>
          <a:prstGeom prst="rect">
            <a:avLst/>
          </a:prstGeom>
          <a:noFill/>
          <a:ln w="9525">
            <a:noFill/>
            <a:miter lim="800000"/>
            <a:headEnd/>
            <a:tailEnd/>
          </a:ln>
        </p:spPr>
      </p:pic>
      <p:pic>
        <p:nvPicPr>
          <p:cNvPr id="14" name="Picture 37"/>
          <p:cNvPicPr>
            <a:picLocks noChangeArrowheads="1"/>
          </p:cNvPicPr>
          <p:nvPr/>
        </p:nvPicPr>
        <p:blipFill>
          <a:blip r:embed="rId5" cstate="print"/>
          <a:srcRect/>
          <a:stretch>
            <a:fillRect/>
          </a:stretch>
        </p:blipFill>
        <p:spPr bwMode="auto">
          <a:xfrm>
            <a:off x="4038600" y="3441700"/>
            <a:ext cx="384175" cy="200025"/>
          </a:xfrm>
          <a:prstGeom prst="rect">
            <a:avLst/>
          </a:prstGeom>
          <a:noFill/>
          <a:ln w="9525">
            <a:noFill/>
            <a:miter lim="800000"/>
            <a:headEnd/>
            <a:tailEnd/>
          </a:ln>
        </p:spPr>
      </p:pic>
      <p:sp>
        <p:nvSpPr>
          <p:cNvPr id="31" name="Cloud 30"/>
          <p:cNvSpPr/>
          <p:nvPr/>
        </p:nvSpPr>
        <p:spPr bwMode="auto">
          <a:xfrm>
            <a:off x="6019800" y="1981200"/>
            <a:ext cx="2209800" cy="990600"/>
          </a:xfrm>
          <a:prstGeom prst="cloud">
            <a:avLst/>
          </a:prstGeom>
          <a:noFill/>
          <a:ln w="952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32" name="TextBox 31"/>
          <p:cNvSpPr txBox="1"/>
          <p:nvPr/>
        </p:nvSpPr>
        <p:spPr>
          <a:xfrm>
            <a:off x="457200" y="1219200"/>
            <a:ext cx="7450309" cy="830997"/>
          </a:xfrm>
          <a:prstGeom prst="rect">
            <a:avLst/>
          </a:prstGeom>
          <a:noFill/>
        </p:spPr>
        <p:txBody>
          <a:bodyPr wrap="none" rtlCol="0">
            <a:spAutoFit/>
          </a:bodyPr>
          <a:lstStyle/>
          <a:p>
            <a:r>
              <a:rPr lang="en-US" sz="2400" dirty="0" smtClean="0"/>
              <a:t>Network has mixture of routers from different vendors</a:t>
            </a:r>
          </a:p>
          <a:p>
            <a:r>
              <a:rPr lang="en-US" sz="2400" dirty="0" smtClean="0"/>
              <a:t>* </a:t>
            </a:r>
            <a:r>
              <a:rPr lang="en-US" sz="2400" dirty="0" err="1" smtClean="0"/>
              <a:t>Rehome</a:t>
            </a:r>
            <a:r>
              <a:rPr lang="en-US" sz="2400" dirty="0" smtClean="0"/>
              <a:t> customer to router with needed feature</a:t>
            </a:r>
            <a:endParaRPr lang="en-US" sz="2400" dirty="0"/>
          </a:p>
        </p:txBody>
      </p:sp>
      <p:sp>
        <p:nvSpPr>
          <p:cNvPr id="33" name="Line 60"/>
          <p:cNvSpPr>
            <a:spLocks noChangeShapeType="1"/>
          </p:cNvSpPr>
          <p:nvPr/>
        </p:nvSpPr>
        <p:spPr bwMode="auto">
          <a:xfrm flipV="1">
            <a:off x="4419600" y="2514600"/>
            <a:ext cx="2133600" cy="990600"/>
          </a:xfrm>
          <a:prstGeom prst="line">
            <a:avLst/>
          </a:prstGeom>
          <a:noFill/>
          <a:ln w="31750">
            <a:solidFill>
              <a:srgbClr val="0000FF"/>
            </a:solidFill>
            <a:round/>
            <a:headEnd/>
            <a:tailEnd/>
          </a:ln>
        </p:spPr>
        <p:txBody>
          <a:bodyPr wrap="none" anchor="ctr"/>
          <a:lstStyle/>
          <a:p>
            <a:endParaRPr lang="en-US"/>
          </a:p>
        </p:txBody>
      </p:sp>
      <p:sp>
        <p:nvSpPr>
          <p:cNvPr id="34" name="Slide Number Placeholder 33"/>
          <p:cNvSpPr>
            <a:spLocks noGrp="1"/>
          </p:cNvSpPr>
          <p:nvPr>
            <p:ph type="sldNum" sz="quarter" idx="10"/>
          </p:nvPr>
        </p:nvSpPr>
        <p:spPr/>
        <p:txBody>
          <a:bodyPr/>
          <a:lstStyle/>
          <a:p>
            <a:fld id="{78045D62-CC08-48FA-985A-62E7EF5E9DE8}" type="slidenum">
              <a:rPr lang="en-US" smtClean="0"/>
              <a:pPr/>
              <a:t>12</a:t>
            </a:fld>
            <a:endParaRPr lang="en-US"/>
          </a:p>
        </p:txBody>
      </p:sp>
      <p:sp>
        <p:nvSpPr>
          <p:cNvPr id="35" name="Rectangle 34"/>
          <p:cNvSpPr/>
          <p:nvPr/>
        </p:nvSpPr>
        <p:spPr>
          <a:xfrm>
            <a:off x="533400" y="5029200"/>
            <a:ext cx="8305800"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0000"/>
                </a:solidFill>
              </a:rPr>
              <a:t>Unavoidable (customer requested): So operators will do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4"/>
                                        </p:tgtEl>
                                      </p:cBhvr>
                                    </p:animEffect>
                                    <p:set>
                                      <p:cBhvr>
                                        <p:cTn id="7" dur="1" fill="hold">
                                          <p:stCondLst>
                                            <p:cond delay="1999"/>
                                          </p:stCondLst>
                                        </p:cTn>
                                        <p:tgtEl>
                                          <p:spTgt spid="2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3"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228600"/>
            <a:ext cx="8534400" cy="685800"/>
          </a:xfrm>
        </p:spPr>
        <p:txBody>
          <a:bodyPr/>
          <a:lstStyle/>
          <a:p>
            <a:pPr eaLnBrk="1" hangingPunct="1"/>
            <a:r>
              <a:rPr lang="en-US" sz="3600" b="1" dirty="0" smtClean="0"/>
              <a:t>Traffic Management</a:t>
            </a:r>
          </a:p>
        </p:txBody>
      </p:sp>
      <p:pic>
        <p:nvPicPr>
          <p:cNvPr id="24" name="Picture 12"/>
          <p:cNvPicPr>
            <a:picLocks noChangeArrowheads="1"/>
          </p:cNvPicPr>
          <p:nvPr/>
        </p:nvPicPr>
        <p:blipFill>
          <a:blip r:embed="rId3" cstate="print"/>
          <a:srcRect/>
          <a:stretch>
            <a:fillRect/>
          </a:stretch>
        </p:blipFill>
        <p:spPr bwMode="auto">
          <a:xfrm>
            <a:off x="1371600" y="3136900"/>
            <a:ext cx="6324600" cy="3492500"/>
          </a:xfrm>
          <a:prstGeom prst="rect">
            <a:avLst/>
          </a:prstGeom>
          <a:noFill/>
          <a:ln w="9525">
            <a:noFill/>
            <a:miter lim="800000"/>
            <a:headEnd/>
            <a:tailEnd/>
          </a:ln>
        </p:spPr>
      </p:pic>
      <p:pic>
        <p:nvPicPr>
          <p:cNvPr id="25" name="Picture 9"/>
          <p:cNvPicPr>
            <a:picLocks noChangeAspect="1" noChangeArrowheads="1"/>
          </p:cNvPicPr>
          <p:nvPr/>
        </p:nvPicPr>
        <p:blipFill>
          <a:blip r:embed="rId4" cstate="print"/>
          <a:srcRect/>
          <a:stretch>
            <a:fillRect/>
          </a:stretch>
        </p:blipFill>
        <p:spPr bwMode="auto">
          <a:xfrm>
            <a:off x="5867400" y="4203700"/>
            <a:ext cx="400050" cy="533400"/>
          </a:xfrm>
          <a:prstGeom prst="rect">
            <a:avLst/>
          </a:prstGeom>
          <a:noFill/>
          <a:ln w="9525">
            <a:noFill/>
            <a:miter lim="800000"/>
            <a:headEnd/>
            <a:tailEnd/>
          </a:ln>
        </p:spPr>
      </p:pic>
      <p:pic>
        <p:nvPicPr>
          <p:cNvPr id="26" name="Picture 12"/>
          <p:cNvPicPr>
            <a:picLocks noChangeAspect="1" noChangeArrowheads="1"/>
          </p:cNvPicPr>
          <p:nvPr/>
        </p:nvPicPr>
        <p:blipFill>
          <a:blip r:embed="rId4" cstate="print"/>
          <a:srcRect/>
          <a:stretch>
            <a:fillRect/>
          </a:stretch>
        </p:blipFill>
        <p:spPr bwMode="auto">
          <a:xfrm>
            <a:off x="6477000" y="5499100"/>
            <a:ext cx="400050" cy="533400"/>
          </a:xfrm>
          <a:prstGeom prst="rect">
            <a:avLst/>
          </a:prstGeom>
          <a:noFill/>
          <a:ln w="9525">
            <a:noFill/>
            <a:miter lim="800000"/>
            <a:headEnd/>
            <a:tailEnd/>
          </a:ln>
        </p:spPr>
      </p:pic>
      <p:sp>
        <p:nvSpPr>
          <p:cNvPr id="27" name="Line 60"/>
          <p:cNvSpPr>
            <a:spLocks noChangeShapeType="1"/>
          </p:cNvSpPr>
          <p:nvPr/>
        </p:nvSpPr>
        <p:spPr bwMode="auto">
          <a:xfrm flipH="1" flipV="1">
            <a:off x="2667000" y="4584700"/>
            <a:ext cx="1295400" cy="914400"/>
          </a:xfrm>
          <a:prstGeom prst="line">
            <a:avLst/>
          </a:prstGeom>
          <a:noFill/>
          <a:ln w="31750">
            <a:solidFill>
              <a:srgbClr val="0000FF"/>
            </a:solidFill>
            <a:round/>
            <a:headEnd/>
            <a:tailEnd/>
          </a:ln>
        </p:spPr>
        <p:txBody>
          <a:bodyPr wrap="none" anchor="ctr"/>
          <a:lstStyle/>
          <a:p>
            <a:endParaRPr lang="en-US"/>
          </a:p>
        </p:txBody>
      </p:sp>
      <p:sp>
        <p:nvSpPr>
          <p:cNvPr id="28" name="Line 62"/>
          <p:cNvSpPr>
            <a:spLocks noChangeShapeType="1"/>
          </p:cNvSpPr>
          <p:nvPr/>
        </p:nvSpPr>
        <p:spPr bwMode="auto">
          <a:xfrm flipH="1" flipV="1">
            <a:off x="6019800" y="4203700"/>
            <a:ext cx="685800" cy="1143000"/>
          </a:xfrm>
          <a:prstGeom prst="line">
            <a:avLst/>
          </a:prstGeom>
          <a:noFill/>
          <a:ln w="31750">
            <a:solidFill>
              <a:srgbClr val="0000FF"/>
            </a:solidFill>
            <a:round/>
            <a:headEnd/>
            <a:tailEnd/>
          </a:ln>
        </p:spPr>
        <p:txBody>
          <a:bodyPr wrap="none" anchor="ctr"/>
          <a:lstStyle/>
          <a:p>
            <a:endParaRPr lang="en-US"/>
          </a:p>
        </p:txBody>
      </p:sp>
      <p:pic>
        <p:nvPicPr>
          <p:cNvPr id="29" name="Picture 66"/>
          <p:cNvPicPr>
            <a:picLocks noChangeAspect="1" noChangeArrowheads="1"/>
          </p:cNvPicPr>
          <p:nvPr/>
        </p:nvPicPr>
        <p:blipFill>
          <a:blip r:embed="rId4" cstate="print"/>
          <a:srcRect/>
          <a:stretch>
            <a:fillRect/>
          </a:stretch>
        </p:blipFill>
        <p:spPr bwMode="auto">
          <a:xfrm>
            <a:off x="2438400" y="4584700"/>
            <a:ext cx="400050" cy="533400"/>
          </a:xfrm>
          <a:prstGeom prst="rect">
            <a:avLst/>
          </a:prstGeom>
          <a:noFill/>
          <a:ln w="9525">
            <a:noFill/>
            <a:miter lim="800000"/>
            <a:headEnd/>
            <a:tailEnd/>
          </a:ln>
        </p:spPr>
      </p:pic>
      <p:pic>
        <p:nvPicPr>
          <p:cNvPr id="30" name="Picture 37"/>
          <p:cNvPicPr>
            <a:picLocks noChangeArrowheads="1"/>
          </p:cNvPicPr>
          <p:nvPr/>
        </p:nvPicPr>
        <p:blipFill>
          <a:blip r:embed="rId5" cstate="print"/>
          <a:srcRect/>
          <a:stretch>
            <a:fillRect/>
          </a:stretch>
        </p:blipFill>
        <p:spPr bwMode="auto">
          <a:xfrm>
            <a:off x="2438400" y="4432300"/>
            <a:ext cx="384175" cy="200025"/>
          </a:xfrm>
          <a:prstGeom prst="rect">
            <a:avLst/>
          </a:prstGeom>
          <a:noFill/>
          <a:ln w="9525">
            <a:noFill/>
            <a:miter lim="800000"/>
            <a:headEnd/>
            <a:tailEnd/>
          </a:ln>
        </p:spPr>
      </p:pic>
      <p:pic>
        <p:nvPicPr>
          <p:cNvPr id="31" name="Picture 37"/>
          <p:cNvPicPr>
            <a:picLocks noChangeArrowheads="1"/>
          </p:cNvPicPr>
          <p:nvPr/>
        </p:nvPicPr>
        <p:blipFill>
          <a:blip r:embed="rId5" cstate="print"/>
          <a:srcRect/>
          <a:stretch>
            <a:fillRect/>
          </a:stretch>
        </p:blipFill>
        <p:spPr bwMode="auto">
          <a:xfrm>
            <a:off x="5867400" y="4051300"/>
            <a:ext cx="384175" cy="200025"/>
          </a:xfrm>
          <a:prstGeom prst="rect">
            <a:avLst/>
          </a:prstGeom>
          <a:noFill/>
          <a:ln w="9525">
            <a:noFill/>
            <a:miter lim="800000"/>
            <a:headEnd/>
            <a:tailEnd/>
          </a:ln>
        </p:spPr>
      </p:pic>
      <p:pic>
        <p:nvPicPr>
          <p:cNvPr id="32" name="Picture 37"/>
          <p:cNvPicPr>
            <a:picLocks noChangeArrowheads="1"/>
          </p:cNvPicPr>
          <p:nvPr/>
        </p:nvPicPr>
        <p:blipFill>
          <a:blip r:embed="rId5" cstate="print"/>
          <a:srcRect/>
          <a:stretch>
            <a:fillRect/>
          </a:stretch>
        </p:blipFill>
        <p:spPr bwMode="auto">
          <a:xfrm>
            <a:off x="6477000" y="5346700"/>
            <a:ext cx="384175" cy="200025"/>
          </a:xfrm>
          <a:prstGeom prst="rect">
            <a:avLst/>
          </a:prstGeom>
          <a:noFill/>
          <a:ln w="9525">
            <a:noFill/>
            <a:miter lim="800000"/>
            <a:headEnd/>
            <a:tailEnd/>
          </a:ln>
        </p:spPr>
      </p:pic>
      <p:sp>
        <p:nvSpPr>
          <p:cNvPr id="33" name="Line 64"/>
          <p:cNvSpPr>
            <a:spLocks noChangeShapeType="1"/>
          </p:cNvSpPr>
          <p:nvPr/>
        </p:nvSpPr>
        <p:spPr bwMode="auto">
          <a:xfrm flipH="1">
            <a:off x="4114800" y="5422900"/>
            <a:ext cx="2362200" cy="152400"/>
          </a:xfrm>
          <a:prstGeom prst="line">
            <a:avLst/>
          </a:prstGeom>
          <a:noFill/>
          <a:ln w="31750">
            <a:solidFill>
              <a:srgbClr val="0000FF"/>
            </a:solidFill>
            <a:round/>
            <a:headEnd/>
            <a:tailEnd/>
          </a:ln>
        </p:spPr>
        <p:txBody>
          <a:bodyPr wrap="none" anchor="ctr"/>
          <a:lstStyle/>
          <a:p>
            <a:endParaRPr lang="en-US"/>
          </a:p>
        </p:txBody>
      </p:sp>
      <p:sp>
        <p:nvSpPr>
          <p:cNvPr id="34" name="Line 60"/>
          <p:cNvSpPr>
            <a:spLocks noChangeShapeType="1"/>
          </p:cNvSpPr>
          <p:nvPr/>
        </p:nvSpPr>
        <p:spPr bwMode="auto">
          <a:xfrm flipH="1" flipV="1">
            <a:off x="1143000" y="3581400"/>
            <a:ext cx="1295400" cy="914400"/>
          </a:xfrm>
          <a:prstGeom prst="line">
            <a:avLst/>
          </a:prstGeom>
          <a:noFill/>
          <a:ln w="31750">
            <a:solidFill>
              <a:srgbClr val="0000FF"/>
            </a:solidFill>
            <a:round/>
            <a:headEnd/>
            <a:tailEnd/>
          </a:ln>
        </p:spPr>
        <p:txBody>
          <a:bodyPr wrap="none" anchor="ctr"/>
          <a:lstStyle/>
          <a:p>
            <a:endParaRPr lang="en-US"/>
          </a:p>
        </p:txBody>
      </p:sp>
      <p:sp>
        <p:nvSpPr>
          <p:cNvPr id="35" name="Line 60"/>
          <p:cNvSpPr>
            <a:spLocks noChangeShapeType="1"/>
          </p:cNvSpPr>
          <p:nvPr/>
        </p:nvSpPr>
        <p:spPr bwMode="auto">
          <a:xfrm flipH="1" flipV="1">
            <a:off x="1371600" y="3352800"/>
            <a:ext cx="1143000" cy="1066800"/>
          </a:xfrm>
          <a:prstGeom prst="line">
            <a:avLst/>
          </a:prstGeom>
          <a:noFill/>
          <a:ln w="31750">
            <a:solidFill>
              <a:srgbClr val="0000FF"/>
            </a:solidFill>
            <a:round/>
            <a:headEnd/>
            <a:tailEnd/>
          </a:ln>
        </p:spPr>
        <p:txBody>
          <a:bodyPr wrap="none" anchor="ctr"/>
          <a:lstStyle/>
          <a:p>
            <a:endParaRPr lang="en-US"/>
          </a:p>
        </p:txBody>
      </p:sp>
      <p:sp>
        <p:nvSpPr>
          <p:cNvPr id="36" name="Line 60"/>
          <p:cNvSpPr>
            <a:spLocks noChangeShapeType="1"/>
          </p:cNvSpPr>
          <p:nvPr/>
        </p:nvSpPr>
        <p:spPr bwMode="auto">
          <a:xfrm flipH="1" flipV="1">
            <a:off x="3429000" y="2895600"/>
            <a:ext cx="685800" cy="685800"/>
          </a:xfrm>
          <a:prstGeom prst="line">
            <a:avLst/>
          </a:prstGeom>
          <a:noFill/>
          <a:ln w="31750">
            <a:solidFill>
              <a:srgbClr val="0000FF"/>
            </a:solidFill>
            <a:round/>
            <a:headEnd/>
            <a:tailEnd/>
          </a:ln>
        </p:spPr>
        <p:txBody>
          <a:bodyPr wrap="none" anchor="ctr"/>
          <a:lstStyle/>
          <a:p>
            <a:endParaRPr lang="en-US"/>
          </a:p>
        </p:txBody>
      </p:sp>
      <p:sp>
        <p:nvSpPr>
          <p:cNvPr id="37" name="Line 60"/>
          <p:cNvSpPr>
            <a:spLocks noChangeShapeType="1"/>
          </p:cNvSpPr>
          <p:nvPr/>
        </p:nvSpPr>
        <p:spPr bwMode="auto">
          <a:xfrm flipV="1">
            <a:off x="6096000" y="2667000"/>
            <a:ext cx="457200" cy="1371600"/>
          </a:xfrm>
          <a:prstGeom prst="line">
            <a:avLst/>
          </a:prstGeom>
          <a:noFill/>
          <a:ln w="31750">
            <a:solidFill>
              <a:srgbClr val="0000FF"/>
            </a:solidFill>
            <a:round/>
            <a:headEnd/>
            <a:tailEnd/>
          </a:ln>
        </p:spPr>
        <p:txBody>
          <a:bodyPr wrap="none" anchor="ctr"/>
          <a:lstStyle/>
          <a:p>
            <a:endParaRPr lang="en-US"/>
          </a:p>
        </p:txBody>
      </p:sp>
      <p:pic>
        <p:nvPicPr>
          <p:cNvPr id="38" name="Picture 2"/>
          <p:cNvPicPr>
            <a:picLocks noChangeAspect="1" noChangeArrowheads="1"/>
          </p:cNvPicPr>
          <p:nvPr/>
        </p:nvPicPr>
        <p:blipFill>
          <a:blip r:embed="rId6" cstate="print"/>
          <a:srcRect/>
          <a:stretch>
            <a:fillRect/>
          </a:stretch>
        </p:blipFill>
        <p:spPr bwMode="auto">
          <a:xfrm>
            <a:off x="3886200" y="3733800"/>
            <a:ext cx="609600" cy="546202"/>
          </a:xfrm>
          <a:prstGeom prst="rect">
            <a:avLst/>
          </a:prstGeom>
          <a:noFill/>
          <a:ln w="9525">
            <a:noFill/>
            <a:miter lim="800000"/>
            <a:headEnd/>
            <a:tailEnd/>
          </a:ln>
        </p:spPr>
      </p:pic>
      <p:sp>
        <p:nvSpPr>
          <p:cNvPr id="39" name="Line 60"/>
          <p:cNvSpPr>
            <a:spLocks noChangeShapeType="1"/>
          </p:cNvSpPr>
          <p:nvPr/>
        </p:nvSpPr>
        <p:spPr bwMode="auto">
          <a:xfrm flipH="1" flipV="1">
            <a:off x="6858000" y="5410200"/>
            <a:ext cx="1219200" cy="609600"/>
          </a:xfrm>
          <a:prstGeom prst="line">
            <a:avLst/>
          </a:prstGeom>
          <a:noFill/>
          <a:ln w="31750">
            <a:solidFill>
              <a:srgbClr val="0000FF"/>
            </a:solidFill>
            <a:round/>
            <a:headEnd/>
            <a:tailEnd/>
          </a:ln>
        </p:spPr>
        <p:txBody>
          <a:bodyPr wrap="none" anchor="ctr"/>
          <a:lstStyle/>
          <a:p>
            <a:endParaRPr lang="en-US"/>
          </a:p>
        </p:txBody>
      </p:sp>
      <p:sp>
        <p:nvSpPr>
          <p:cNvPr id="40" name="Line 60"/>
          <p:cNvSpPr>
            <a:spLocks noChangeShapeType="1"/>
          </p:cNvSpPr>
          <p:nvPr/>
        </p:nvSpPr>
        <p:spPr bwMode="auto">
          <a:xfrm flipH="1" flipV="1">
            <a:off x="3810000" y="2819400"/>
            <a:ext cx="381000" cy="762000"/>
          </a:xfrm>
          <a:prstGeom prst="line">
            <a:avLst/>
          </a:prstGeom>
          <a:noFill/>
          <a:ln w="31750">
            <a:solidFill>
              <a:srgbClr val="0000FF"/>
            </a:solidFill>
            <a:round/>
            <a:headEnd/>
            <a:tailEnd/>
          </a:ln>
        </p:spPr>
        <p:txBody>
          <a:bodyPr wrap="none" anchor="ctr"/>
          <a:lstStyle/>
          <a:p>
            <a:endParaRPr lang="en-US"/>
          </a:p>
        </p:txBody>
      </p:sp>
      <p:sp>
        <p:nvSpPr>
          <p:cNvPr id="41" name="Line 60"/>
          <p:cNvSpPr>
            <a:spLocks noChangeShapeType="1"/>
          </p:cNvSpPr>
          <p:nvPr/>
        </p:nvSpPr>
        <p:spPr bwMode="auto">
          <a:xfrm flipH="1">
            <a:off x="6172200" y="3886200"/>
            <a:ext cx="2057400" cy="228600"/>
          </a:xfrm>
          <a:prstGeom prst="line">
            <a:avLst/>
          </a:prstGeom>
          <a:noFill/>
          <a:ln w="31750">
            <a:solidFill>
              <a:srgbClr val="0000FF"/>
            </a:solidFill>
            <a:round/>
            <a:headEnd/>
            <a:tailEnd/>
          </a:ln>
        </p:spPr>
        <p:txBody>
          <a:bodyPr wrap="none" anchor="ctr"/>
          <a:lstStyle/>
          <a:p>
            <a:endParaRPr lang="en-US"/>
          </a:p>
        </p:txBody>
      </p:sp>
      <p:pic>
        <p:nvPicPr>
          <p:cNvPr id="42" name="Picture 37"/>
          <p:cNvPicPr>
            <a:picLocks noChangeArrowheads="1"/>
          </p:cNvPicPr>
          <p:nvPr/>
        </p:nvPicPr>
        <p:blipFill>
          <a:blip r:embed="rId5" cstate="print"/>
          <a:srcRect/>
          <a:stretch>
            <a:fillRect/>
          </a:stretch>
        </p:blipFill>
        <p:spPr bwMode="auto">
          <a:xfrm>
            <a:off x="6553200" y="2438400"/>
            <a:ext cx="457200" cy="352425"/>
          </a:xfrm>
          <a:prstGeom prst="rect">
            <a:avLst/>
          </a:prstGeom>
          <a:noFill/>
          <a:ln w="9525">
            <a:noFill/>
            <a:miter lim="800000"/>
            <a:headEnd/>
            <a:tailEnd/>
          </a:ln>
        </p:spPr>
      </p:pic>
      <p:sp>
        <p:nvSpPr>
          <p:cNvPr id="44" name="Line 64"/>
          <p:cNvSpPr>
            <a:spLocks noChangeShapeType="1"/>
          </p:cNvSpPr>
          <p:nvPr/>
        </p:nvSpPr>
        <p:spPr bwMode="auto">
          <a:xfrm flipH="1">
            <a:off x="2743200" y="3670300"/>
            <a:ext cx="1295400" cy="762000"/>
          </a:xfrm>
          <a:prstGeom prst="line">
            <a:avLst/>
          </a:prstGeom>
          <a:noFill/>
          <a:ln w="31750">
            <a:solidFill>
              <a:srgbClr val="0000FF"/>
            </a:solidFill>
            <a:round/>
            <a:headEnd/>
            <a:tailEnd/>
          </a:ln>
        </p:spPr>
        <p:txBody>
          <a:bodyPr wrap="none" anchor="ctr"/>
          <a:lstStyle/>
          <a:p>
            <a:endParaRPr lang="en-US"/>
          </a:p>
        </p:txBody>
      </p:sp>
      <p:sp>
        <p:nvSpPr>
          <p:cNvPr id="45" name="Line 60"/>
          <p:cNvSpPr>
            <a:spLocks noChangeShapeType="1"/>
          </p:cNvSpPr>
          <p:nvPr/>
        </p:nvSpPr>
        <p:spPr bwMode="auto">
          <a:xfrm flipV="1">
            <a:off x="4038600" y="4495800"/>
            <a:ext cx="381000" cy="1066800"/>
          </a:xfrm>
          <a:prstGeom prst="line">
            <a:avLst/>
          </a:prstGeom>
          <a:noFill/>
          <a:ln w="31750">
            <a:solidFill>
              <a:srgbClr val="0000FF"/>
            </a:solidFill>
            <a:round/>
            <a:headEnd/>
            <a:tailEnd/>
          </a:ln>
        </p:spPr>
        <p:txBody>
          <a:bodyPr wrap="none" anchor="ctr"/>
          <a:lstStyle/>
          <a:p>
            <a:endParaRPr lang="en-US"/>
          </a:p>
        </p:txBody>
      </p:sp>
      <p:pic>
        <p:nvPicPr>
          <p:cNvPr id="46" name="Picture 2"/>
          <p:cNvPicPr>
            <a:picLocks noChangeAspect="1" noChangeArrowheads="1"/>
          </p:cNvPicPr>
          <p:nvPr/>
        </p:nvPicPr>
        <p:blipFill>
          <a:blip r:embed="rId6" cstate="print"/>
          <a:srcRect/>
          <a:stretch>
            <a:fillRect/>
          </a:stretch>
        </p:blipFill>
        <p:spPr bwMode="auto">
          <a:xfrm>
            <a:off x="3733800" y="5638800"/>
            <a:ext cx="609600" cy="546202"/>
          </a:xfrm>
          <a:prstGeom prst="rect">
            <a:avLst/>
          </a:prstGeom>
          <a:noFill/>
          <a:ln w="9525">
            <a:noFill/>
            <a:miter lim="800000"/>
            <a:headEnd/>
            <a:tailEnd/>
          </a:ln>
        </p:spPr>
      </p:pic>
      <p:pic>
        <p:nvPicPr>
          <p:cNvPr id="47" name="Picture 37"/>
          <p:cNvPicPr>
            <a:picLocks noChangeArrowheads="1"/>
          </p:cNvPicPr>
          <p:nvPr/>
        </p:nvPicPr>
        <p:blipFill>
          <a:blip r:embed="rId5" cstate="print"/>
          <a:srcRect/>
          <a:stretch>
            <a:fillRect/>
          </a:stretch>
        </p:blipFill>
        <p:spPr bwMode="auto">
          <a:xfrm>
            <a:off x="3810000" y="5499100"/>
            <a:ext cx="384175" cy="200025"/>
          </a:xfrm>
          <a:prstGeom prst="rect">
            <a:avLst/>
          </a:prstGeom>
          <a:noFill/>
          <a:ln w="9525">
            <a:noFill/>
            <a:miter lim="800000"/>
            <a:headEnd/>
            <a:tailEnd/>
          </a:ln>
        </p:spPr>
      </p:pic>
      <p:pic>
        <p:nvPicPr>
          <p:cNvPr id="48" name="Picture 37"/>
          <p:cNvPicPr>
            <a:picLocks noChangeArrowheads="1"/>
          </p:cNvPicPr>
          <p:nvPr/>
        </p:nvPicPr>
        <p:blipFill>
          <a:blip r:embed="rId5" cstate="print"/>
          <a:srcRect/>
          <a:stretch>
            <a:fillRect/>
          </a:stretch>
        </p:blipFill>
        <p:spPr bwMode="auto">
          <a:xfrm>
            <a:off x="4038600" y="3594100"/>
            <a:ext cx="384175" cy="200025"/>
          </a:xfrm>
          <a:prstGeom prst="rect">
            <a:avLst/>
          </a:prstGeom>
          <a:noFill/>
          <a:ln w="9525">
            <a:noFill/>
            <a:miter lim="800000"/>
            <a:headEnd/>
            <a:tailEnd/>
          </a:ln>
        </p:spPr>
      </p:pic>
      <p:sp>
        <p:nvSpPr>
          <p:cNvPr id="49" name="Cloud 48"/>
          <p:cNvSpPr/>
          <p:nvPr/>
        </p:nvSpPr>
        <p:spPr bwMode="auto">
          <a:xfrm>
            <a:off x="6019800" y="2133600"/>
            <a:ext cx="2209800" cy="990600"/>
          </a:xfrm>
          <a:prstGeom prst="cloud">
            <a:avLst/>
          </a:prstGeom>
          <a:noFill/>
          <a:ln w="952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50" name="TextBox 49"/>
          <p:cNvSpPr txBox="1"/>
          <p:nvPr/>
        </p:nvSpPr>
        <p:spPr>
          <a:xfrm>
            <a:off x="457200" y="1219200"/>
            <a:ext cx="7248331" cy="830997"/>
          </a:xfrm>
          <a:prstGeom prst="rect">
            <a:avLst/>
          </a:prstGeom>
          <a:noFill/>
        </p:spPr>
        <p:txBody>
          <a:bodyPr wrap="none" rtlCol="0">
            <a:spAutoFit/>
          </a:bodyPr>
          <a:lstStyle/>
          <a:p>
            <a:r>
              <a:rPr lang="en-US" sz="2400" dirty="0" smtClean="0"/>
              <a:t>Typical traffic engineering: </a:t>
            </a:r>
          </a:p>
          <a:p>
            <a:r>
              <a:rPr lang="en-US" sz="2400" dirty="0" smtClean="0"/>
              <a:t>* adjust routing protocol parameters based on traffic</a:t>
            </a:r>
          </a:p>
        </p:txBody>
      </p:sp>
      <p:pic>
        <p:nvPicPr>
          <p:cNvPr id="52" name="Picture 37"/>
          <p:cNvPicPr>
            <a:picLocks noChangeArrowheads="1"/>
          </p:cNvPicPr>
          <p:nvPr/>
        </p:nvPicPr>
        <p:blipFill>
          <a:blip r:embed="rId5" cstate="print"/>
          <a:srcRect/>
          <a:stretch>
            <a:fillRect/>
          </a:stretch>
        </p:blipFill>
        <p:spPr bwMode="auto">
          <a:xfrm>
            <a:off x="4267200" y="4343400"/>
            <a:ext cx="384175" cy="200025"/>
          </a:xfrm>
          <a:prstGeom prst="rect">
            <a:avLst/>
          </a:prstGeom>
          <a:noFill/>
          <a:ln w="9525">
            <a:noFill/>
            <a:miter lim="800000"/>
            <a:headEnd/>
            <a:tailEnd/>
          </a:ln>
        </p:spPr>
      </p:pic>
      <p:pic>
        <p:nvPicPr>
          <p:cNvPr id="53" name="Picture 37"/>
          <p:cNvPicPr>
            <a:picLocks noChangeArrowheads="1"/>
          </p:cNvPicPr>
          <p:nvPr/>
        </p:nvPicPr>
        <p:blipFill>
          <a:blip r:embed="rId5" cstate="print"/>
          <a:srcRect/>
          <a:stretch>
            <a:fillRect/>
          </a:stretch>
        </p:blipFill>
        <p:spPr bwMode="auto">
          <a:xfrm>
            <a:off x="4800600" y="4724400"/>
            <a:ext cx="384175" cy="200025"/>
          </a:xfrm>
          <a:prstGeom prst="rect">
            <a:avLst/>
          </a:prstGeom>
          <a:noFill/>
          <a:ln w="9525">
            <a:noFill/>
            <a:miter lim="800000"/>
            <a:headEnd/>
            <a:tailEnd/>
          </a:ln>
        </p:spPr>
      </p:pic>
      <p:pic>
        <p:nvPicPr>
          <p:cNvPr id="54" name="Picture 37"/>
          <p:cNvPicPr>
            <a:picLocks noChangeArrowheads="1"/>
          </p:cNvPicPr>
          <p:nvPr/>
        </p:nvPicPr>
        <p:blipFill>
          <a:blip r:embed="rId5" cstate="print"/>
          <a:srcRect/>
          <a:stretch>
            <a:fillRect/>
          </a:stretch>
        </p:blipFill>
        <p:spPr bwMode="auto">
          <a:xfrm>
            <a:off x="4876800" y="4191000"/>
            <a:ext cx="384175" cy="200025"/>
          </a:xfrm>
          <a:prstGeom prst="rect">
            <a:avLst/>
          </a:prstGeom>
          <a:noFill/>
          <a:ln w="9525">
            <a:noFill/>
            <a:miter lim="800000"/>
            <a:headEnd/>
            <a:tailEnd/>
          </a:ln>
        </p:spPr>
      </p:pic>
      <p:sp>
        <p:nvSpPr>
          <p:cNvPr id="55" name="Line 60"/>
          <p:cNvSpPr>
            <a:spLocks noChangeShapeType="1"/>
          </p:cNvSpPr>
          <p:nvPr/>
        </p:nvSpPr>
        <p:spPr bwMode="auto">
          <a:xfrm flipH="1">
            <a:off x="2819400" y="4450081"/>
            <a:ext cx="1524000" cy="45719"/>
          </a:xfrm>
          <a:prstGeom prst="line">
            <a:avLst/>
          </a:prstGeom>
          <a:noFill/>
          <a:ln w="31750">
            <a:solidFill>
              <a:srgbClr val="0000FF"/>
            </a:solidFill>
            <a:round/>
            <a:headEnd/>
            <a:tailEnd/>
          </a:ln>
        </p:spPr>
        <p:txBody>
          <a:bodyPr wrap="none" anchor="ctr"/>
          <a:lstStyle/>
          <a:p>
            <a:endParaRPr lang="en-US"/>
          </a:p>
        </p:txBody>
      </p:sp>
      <p:sp>
        <p:nvSpPr>
          <p:cNvPr id="56" name="Line 60"/>
          <p:cNvSpPr>
            <a:spLocks noChangeShapeType="1"/>
          </p:cNvSpPr>
          <p:nvPr/>
        </p:nvSpPr>
        <p:spPr bwMode="auto">
          <a:xfrm flipH="1" flipV="1">
            <a:off x="4267200" y="3733800"/>
            <a:ext cx="152400" cy="609600"/>
          </a:xfrm>
          <a:prstGeom prst="line">
            <a:avLst/>
          </a:prstGeom>
          <a:noFill/>
          <a:ln w="31750">
            <a:solidFill>
              <a:srgbClr val="0000FF"/>
            </a:solidFill>
            <a:round/>
            <a:headEnd/>
            <a:tailEnd/>
          </a:ln>
        </p:spPr>
        <p:txBody>
          <a:bodyPr wrap="none" anchor="ctr"/>
          <a:lstStyle/>
          <a:p>
            <a:endParaRPr lang="en-US"/>
          </a:p>
        </p:txBody>
      </p:sp>
      <p:sp>
        <p:nvSpPr>
          <p:cNvPr id="57" name="Line 60"/>
          <p:cNvSpPr>
            <a:spLocks noChangeShapeType="1"/>
          </p:cNvSpPr>
          <p:nvPr/>
        </p:nvSpPr>
        <p:spPr bwMode="auto">
          <a:xfrm flipV="1">
            <a:off x="4114800" y="4800600"/>
            <a:ext cx="685800" cy="762000"/>
          </a:xfrm>
          <a:prstGeom prst="line">
            <a:avLst/>
          </a:prstGeom>
          <a:noFill/>
          <a:ln w="31750">
            <a:solidFill>
              <a:srgbClr val="0000FF"/>
            </a:solidFill>
            <a:round/>
            <a:headEnd/>
            <a:tailEnd/>
          </a:ln>
        </p:spPr>
        <p:txBody>
          <a:bodyPr wrap="none" anchor="ctr"/>
          <a:lstStyle/>
          <a:p>
            <a:endParaRPr lang="en-US"/>
          </a:p>
        </p:txBody>
      </p:sp>
      <p:sp>
        <p:nvSpPr>
          <p:cNvPr id="58" name="Line 60"/>
          <p:cNvSpPr>
            <a:spLocks noChangeShapeType="1"/>
          </p:cNvSpPr>
          <p:nvPr/>
        </p:nvSpPr>
        <p:spPr bwMode="auto">
          <a:xfrm flipH="1">
            <a:off x="5029200" y="4343400"/>
            <a:ext cx="76200" cy="381000"/>
          </a:xfrm>
          <a:prstGeom prst="line">
            <a:avLst/>
          </a:prstGeom>
          <a:noFill/>
          <a:ln w="31750">
            <a:solidFill>
              <a:srgbClr val="0000FF"/>
            </a:solidFill>
            <a:round/>
            <a:headEnd/>
            <a:tailEnd/>
          </a:ln>
        </p:spPr>
        <p:txBody>
          <a:bodyPr wrap="none" anchor="ctr"/>
          <a:lstStyle/>
          <a:p>
            <a:endParaRPr lang="en-US"/>
          </a:p>
        </p:txBody>
      </p:sp>
      <p:sp>
        <p:nvSpPr>
          <p:cNvPr id="59" name="Line 60"/>
          <p:cNvSpPr>
            <a:spLocks noChangeShapeType="1"/>
          </p:cNvSpPr>
          <p:nvPr/>
        </p:nvSpPr>
        <p:spPr bwMode="auto">
          <a:xfrm flipV="1">
            <a:off x="5257800" y="4191000"/>
            <a:ext cx="609600" cy="76200"/>
          </a:xfrm>
          <a:prstGeom prst="line">
            <a:avLst/>
          </a:prstGeom>
          <a:noFill/>
          <a:ln w="31750">
            <a:solidFill>
              <a:srgbClr val="0000FF"/>
            </a:solidFill>
            <a:round/>
            <a:headEnd/>
            <a:tailEnd/>
          </a:ln>
        </p:spPr>
        <p:txBody>
          <a:bodyPr wrap="none" anchor="ctr"/>
          <a:lstStyle/>
          <a:p>
            <a:endParaRPr lang="en-US"/>
          </a:p>
        </p:txBody>
      </p:sp>
      <p:sp>
        <p:nvSpPr>
          <p:cNvPr id="60" name="Line 60"/>
          <p:cNvSpPr>
            <a:spLocks noChangeShapeType="1"/>
          </p:cNvSpPr>
          <p:nvPr/>
        </p:nvSpPr>
        <p:spPr bwMode="auto">
          <a:xfrm flipV="1">
            <a:off x="4648200" y="4267200"/>
            <a:ext cx="228600" cy="152400"/>
          </a:xfrm>
          <a:prstGeom prst="line">
            <a:avLst/>
          </a:prstGeom>
          <a:noFill/>
          <a:ln w="31750">
            <a:solidFill>
              <a:srgbClr val="0000FF"/>
            </a:solidFill>
            <a:round/>
            <a:headEnd/>
            <a:tailEnd/>
          </a:ln>
        </p:spPr>
        <p:txBody>
          <a:bodyPr wrap="none" anchor="ctr"/>
          <a:lstStyle/>
          <a:p>
            <a:endParaRPr lang="en-US"/>
          </a:p>
        </p:txBody>
      </p:sp>
      <p:sp>
        <p:nvSpPr>
          <p:cNvPr id="61" name="Line 60"/>
          <p:cNvSpPr>
            <a:spLocks noChangeShapeType="1"/>
          </p:cNvSpPr>
          <p:nvPr/>
        </p:nvSpPr>
        <p:spPr bwMode="auto">
          <a:xfrm flipH="1">
            <a:off x="2667000" y="5562600"/>
            <a:ext cx="1219200" cy="914400"/>
          </a:xfrm>
          <a:prstGeom prst="line">
            <a:avLst/>
          </a:prstGeom>
          <a:noFill/>
          <a:ln w="31750">
            <a:solidFill>
              <a:srgbClr val="0000FF"/>
            </a:solidFill>
            <a:round/>
            <a:headEnd/>
            <a:tailEnd/>
          </a:ln>
        </p:spPr>
        <p:txBody>
          <a:bodyPr wrap="none" anchor="ctr"/>
          <a:lstStyle/>
          <a:p>
            <a:endParaRPr lang="en-US"/>
          </a:p>
        </p:txBody>
      </p:sp>
      <p:sp>
        <p:nvSpPr>
          <p:cNvPr id="62" name="Freeform 61"/>
          <p:cNvSpPr/>
          <p:nvPr/>
        </p:nvSpPr>
        <p:spPr bwMode="auto">
          <a:xfrm>
            <a:off x="3200400" y="2667000"/>
            <a:ext cx="3293918" cy="1861705"/>
          </a:xfrm>
          <a:custGeom>
            <a:avLst/>
            <a:gdLst>
              <a:gd name="connsiteX0" fmla="*/ 3293918 w 3293918"/>
              <a:gd name="connsiteY0" fmla="*/ 0 h 1861705"/>
              <a:gd name="connsiteX1" fmla="*/ 2763982 w 3293918"/>
              <a:gd name="connsiteY1" fmla="*/ 1381991 h 1861705"/>
              <a:gd name="connsiteX2" fmla="*/ 1652155 w 3293918"/>
              <a:gd name="connsiteY2" fmla="*/ 1527463 h 1861705"/>
              <a:gd name="connsiteX3" fmla="*/ 1246909 w 3293918"/>
              <a:gd name="connsiteY3" fmla="*/ 1745673 h 1861705"/>
              <a:gd name="connsiteX4" fmla="*/ 789709 w 3293918"/>
              <a:gd name="connsiteY4" fmla="*/ 831273 h 1861705"/>
              <a:gd name="connsiteX5" fmla="*/ 0 w 3293918"/>
              <a:gd name="connsiteY5" fmla="*/ 145473 h 1861705"/>
              <a:gd name="connsiteX6" fmla="*/ 0 w 3293918"/>
              <a:gd name="connsiteY6" fmla="*/ 145473 h 186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918" h="1861705">
                <a:moveTo>
                  <a:pt x="3293918" y="0"/>
                </a:moveTo>
                <a:cubicBezTo>
                  <a:pt x="3165763" y="563707"/>
                  <a:pt x="3037609" y="1127414"/>
                  <a:pt x="2763982" y="1381991"/>
                </a:cubicBezTo>
                <a:cubicBezTo>
                  <a:pt x="2490355" y="1636568"/>
                  <a:pt x="1905001" y="1466849"/>
                  <a:pt x="1652155" y="1527463"/>
                </a:cubicBezTo>
                <a:cubicBezTo>
                  <a:pt x="1399310" y="1588077"/>
                  <a:pt x="1390650" y="1861705"/>
                  <a:pt x="1246909" y="1745673"/>
                </a:cubicBezTo>
                <a:cubicBezTo>
                  <a:pt x="1103168" y="1629641"/>
                  <a:pt x="997527" y="1097973"/>
                  <a:pt x="789709" y="831273"/>
                </a:cubicBezTo>
                <a:cubicBezTo>
                  <a:pt x="581891" y="564573"/>
                  <a:pt x="0" y="145473"/>
                  <a:pt x="0" y="145473"/>
                </a:cubicBezTo>
                <a:lnTo>
                  <a:pt x="0" y="145473"/>
                </a:ln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43" name="Line 60"/>
          <p:cNvSpPr>
            <a:spLocks noChangeShapeType="1"/>
          </p:cNvSpPr>
          <p:nvPr/>
        </p:nvSpPr>
        <p:spPr bwMode="auto">
          <a:xfrm flipH="1" flipV="1">
            <a:off x="4572000" y="4495800"/>
            <a:ext cx="304800" cy="228600"/>
          </a:xfrm>
          <a:prstGeom prst="line">
            <a:avLst/>
          </a:prstGeom>
          <a:noFill/>
          <a:ln w="31750">
            <a:solidFill>
              <a:srgbClr val="0000FF"/>
            </a:solidFill>
            <a:round/>
            <a:headEnd/>
            <a:tailEnd/>
          </a:ln>
        </p:spPr>
        <p:txBody>
          <a:bodyPr wrap="none" anchor="ctr"/>
          <a:lstStyle/>
          <a:p>
            <a:endParaRPr lang="en-US"/>
          </a:p>
        </p:txBody>
      </p:sp>
      <p:sp>
        <p:nvSpPr>
          <p:cNvPr id="51" name="Freeform 50"/>
          <p:cNvSpPr/>
          <p:nvPr/>
        </p:nvSpPr>
        <p:spPr bwMode="auto">
          <a:xfrm>
            <a:off x="3200400" y="2667000"/>
            <a:ext cx="3293918" cy="2084531"/>
          </a:xfrm>
          <a:custGeom>
            <a:avLst/>
            <a:gdLst>
              <a:gd name="connsiteX0" fmla="*/ 3293918 w 3293918"/>
              <a:gd name="connsiteY0" fmla="*/ 0 h 1861705"/>
              <a:gd name="connsiteX1" fmla="*/ 2763982 w 3293918"/>
              <a:gd name="connsiteY1" fmla="*/ 1381991 h 1861705"/>
              <a:gd name="connsiteX2" fmla="*/ 1652155 w 3293918"/>
              <a:gd name="connsiteY2" fmla="*/ 1527463 h 1861705"/>
              <a:gd name="connsiteX3" fmla="*/ 1246909 w 3293918"/>
              <a:gd name="connsiteY3" fmla="*/ 1745673 h 1861705"/>
              <a:gd name="connsiteX4" fmla="*/ 789709 w 3293918"/>
              <a:gd name="connsiteY4" fmla="*/ 831273 h 1861705"/>
              <a:gd name="connsiteX5" fmla="*/ 0 w 3293918"/>
              <a:gd name="connsiteY5" fmla="*/ 145473 h 1861705"/>
              <a:gd name="connsiteX6" fmla="*/ 0 w 3293918"/>
              <a:gd name="connsiteY6" fmla="*/ 145473 h 1861705"/>
              <a:gd name="connsiteX0" fmla="*/ 3293918 w 3293918"/>
              <a:gd name="connsiteY0" fmla="*/ 0 h 2121477"/>
              <a:gd name="connsiteX1" fmla="*/ 2763982 w 3293918"/>
              <a:gd name="connsiteY1" fmla="*/ 1381991 h 2121477"/>
              <a:gd name="connsiteX2" fmla="*/ 1652155 w 3293918"/>
              <a:gd name="connsiteY2" fmla="*/ 2060863 h 2121477"/>
              <a:gd name="connsiteX3" fmla="*/ 1246909 w 3293918"/>
              <a:gd name="connsiteY3" fmla="*/ 1745673 h 2121477"/>
              <a:gd name="connsiteX4" fmla="*/ 789709 w 3293918"/>
              <a:gd name="connsiteY4" fmla="*/ 831273 h 2121477"/>
              <a:gd name="connsiteX5" fmla="*/ 0 w 3293918"/>
              <a:gd name="connsiteY5" fmla="*/ 145473 h 2121477"/>
              <a:gd name="connsiteX6" fmla="*/ 0 w 3293918"/>
              <a:gd name="connsiteY6" fmla="*/ 145473 h 2121477"/>
              <a:gd name="connsiteX0" fmla="*/ 3293918 w 3293918"/>
              <a:gd name="connsiteY0" fmla="*/ 0 h 2121477"/>
              <a:gd name="connsiteX1" fmla="*/ 2763982 w 3293918"/>
              <a:gd name="connsiteY1" fmla="*/ 1381991 h 2121477"/>
              <a:gd name="connsiteX2" fmla="*/ 1652155 w 3293918"/>
              <a:gd name="connsiteY2" fmla="*/ 2060863 h 2121477"/>
              <a:gd name="connsiteX3" fmla="*/ 1246909 w 3293918"/>
              <a:gd name="connsiteY3" fmla="*/ 1745673 h 2121477"/>
              <a:gd name="connsiteX4" fmla="*/ 789709 w 3293918"/>
              <a:gd name="connsiteY4" fmla="*/ 831273 h 2121477"/>
              <a:gd name="connsiteX5" fmla="*/ 0 w 3293918"/>
              <a:gd name="connsiteY5" fmla="*/ 145473 h 2121477"/>
              <a:gd name="connsiteX6" fmla="*/ 0 w 3293918"/>
              <a:gd name="connsiteY6" fmla="*/ 145473 h 2121477"/>
              <a:gd name="connsiteX0" fmla="*/ 3293918 w 3293918"/>
              <a:gd name="connsiteY0" fmla="*/ 0 h 2084531"/>
              <a:gd name="connsiteX1" fmla="*/ 2763982 w 3293918"/>
              <a:gd name="connsiteY1" fmla="*/ 1381991 h 2084531"/>
              <a:gd name="connsiteX2" fmla="*/ 1936173 w 3293918"/>
              <a:gd name="connsiteY2" fmla="*/ 1603664 h 2084531"/>
              <a:gd name="connsiteX3" fmla="*/ 1652155 w 3293918"/>
              <a:gd name="connsiteY3" fmla="*/ 2060863 h 2084531"/>
              <a:gd name="connsiteX4" fmla="*/ 1246909 w 3293918"/>
              <a:gd name="connsiteY4" fmla="*/ 1745673 h 2084531"/>
              <a:gd name="connsiteX5" fmla="*/ 789709 w 3293918"/>
              <a:gd name="connsiteY5" fmla="*/ 831273 h 2084531"/>
              <a:gd name="connsiteX6" fmla="*/ 0 w 3293918"/>
              <a:gd name="connsiteY6" fmla="*/ 145473 h 2084531"/>
              <a:gd name="connsiteX7" fmla="*/ 0 w 3293918"/>
              <a:gd name="connsiteY7" fmla="*/ 145473 h 208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3918" h="2084531">
                <a:moveTo>
                  <a:pt x="3293918" y="0"/>
                </a:moveTo>
                <a:cubicBezTo>
                  <a:pt x="3165763" y="563707"/>
                  <a:pt x="3037609" y="1038514"/>
                  <a:pt x="2763982" y="1381991"/>
                </a:cubicBezTo>
                <a:cubicBezTo>
                  <a:pt x="2601191" y="1674668"/>
                  <a:pt x="2121478" y="1490519"/>
                  <a:pt x="1936173" y="1603664"/>
                </a:cubicBezTo>
                <a:cubicBezTo>
                  <a:pt x="1750869" y="1716809"/>
                  <a:pt x="1767032" y="2037195"/>
                  <a:pt x="1652155" y="2060863"/>
                </a:cubicBezTo>
                <a:cubicBezTo>
                  <a:pt x="1537278" y="2084531"/>
                  <a:pt x="1390650" y="1950605"/>
                  <a:pt x="1246909" y="1745673"/>
                </a:cubicBezTo>
                <a:cubicBezTo>
                  <a:pt x="1103168" y="1540741"/>
                  <a:pt x="997527" y="1097973"/>
                  <a:pt x="789709" y="831273"/>
                </a:cubicBezTo>
                <a:cubicBezTo>
                  <a:pt x="581891" y="564573"/>
                  <a:pt x="0" y="145473"/>
                  <a:pt x="0" y="145473"/>
                </a:cubicBezTo>
                <a:lnTo>
                  <a:pt x="0" y="145473"/>
                </a:ln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cxnSp>
        <p:nvCxnSpPr>
          <p:cNvPr id="64" name="Straight Arrow Connector 63"/>
          <p:cNvCxnSpPr>
            <a:endCxn id="62" idx="2"/>
          </p:cNvCxnSpPr>
          <p:nvPr/>
        </p:nvCxnSpPr>
        <p:spPr bwMode="auto">
          <a:xfrm rot="5400000">
            <a:off x="4443847" y="3456709"/>
            <a:ext cx="1146463" cy="329045"/>
          </a:xfrm>
          <a:prstGeom prst="straightConnector1">
            <a:avLst/>
          </a:prstGeom>
          <a:noFill/>
          <a:ln w="38100" cap="flat" cmpd="sng" algn="ctr">
            <a:solidFill>
              <a:srgbClr val="0000FF"/>
            </a:solidFill>
            <a:prstDash val="solid"/>
            <a:round/>
            <a:headEnd type="none" w="med" len="med"/>
            <a:tailEnd type="arrow"/>
          </a:ln>
          <a:effectLst/>
        </p:spPr>
      </p:cxnSp>
      <p:sp>
        <p:nvSpPr>
          <p:cNvPr id="65" name="TextBox 64"/>
          <p:cNvSpPr txBox="1"/>
          <p:nvPr/>
        </p:nvSpPr>
        <p:spPr>
          <a:xfrm>
            <a:off x="4495800" y="2819400"/>
            <a:ext cx="1710725" cy="369332"/>
          </a:xfrm>
          <a:prstGeom prst="rect">
            <a:avLst/>
          </a:prstGeom>
          <a:noFill/>
        </p:spPr>
        <p:txBody>
          <a:bodyPr wrap="none" rtlCol="0">
            <a:spAutoFit/>
          </a:bodyPr>
          <a:lstStyle/>
          <a:p>
            <a:r>
              <a:rPr lang="en-US" dirty="0" smtClean="0"/>
              <a:t>Congested link</a:t>
            </a:r>
            <a:endParaRPr lang="en-US" dirty="0"/>
          </a:p>
        </p:txBody>
      </p:sp>
      <p:sp>
        <p:nvSpPr>
          <p:cNvPr id="63" name="Slide Number Placeholder 62"/>
          <p:cNvSpPr>
            <a:spLocks noGrp="1"/>
          </p:cNvSpPr>
          <p:nvPr>
            <p:ph type="sldNum" sz="quarter" idx="10"/>
          </p:nvPr>
        </p:nvSpPr>
        <p:spPr/>
        <p:txBody>
          <a:bodyPr/>
          <a:lstStyle/>
          <a:p>
            <a:fld id="{78045D62-CC08-48FA-985A-62E7EF5E9DE8}"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2000"/>
                                        <p:tgtEl>
                                          <p:spTgt spid="51"/>
                                        </p:tgtEl>
                                      </p:cBhvr>
                                    </p:animEffect>
                                  </p:childTnLst>
                                </p:cTn>
                              </p:par>
                              <p:par>
                                <p:cTn id="14" presetID="10" presetClass="exit" presetSubtype="0" fill="hold" grpId="0" nodeType="withEffect">
                                  <p:stCondLst>
                                    <p:cond delay="0"/>
                                  </p:stCondLst>
                                  <p:childTnLst>
                                    <p:animEffect transition="out" filter="fade">
                                      <p:cBhvr>
                                        <p:cTn id="15" dur="2000"/>
                                        <p:tgtEl>
                                          <p:spTgt spid="62"/>
                                        </p:tgtEl>
                                      </p:cBhvr>
                                    </p:animEffect>
                                    <p:set>
                                      <p:cBhvr>
                                        <p:cTn id="16" dur="1" fill="hold">
                                          <p:stCondLst>
                                            <p:cond delay="19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1" grpId="0" animBg="1"/>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228600"/>
            <a:ext cx="8534400" cy="685800"/>
          </a:xfrm>
        </p:spPr>
        <p:txBody>
          <a:bodyPr/>
          <a:lstStyle/>
          <a:p>
            <a:pPr eaLnBrk="1" hangingPunct="1"/>
            <a:r>
              <a:rPr lang="en-US" sz="3600" b="1" dirty="0" smtClean="0"/>
              <a:t>Traffic Management</a:t>
            </a:r>
          </a:p>
        </p:txBody>
      </p:sp>
      <p:pic>
        <p:nvPicPr>
          <p:cNvPr id="24" name="Picture 12"/>
          <p:cNvPicPr>
            <a:picLocks noChangeArrowheads="1"/>
          </p:cNvPicPr>
          <p:nvPr/>
        </p:nvPicPr>
        <p:blipFill>
          <a:blip r:embed="rId3" cstate="print"/>
          <a:srcRect/>
          <a:stretch>
            <a:fillRect/>
          </a:stretch>
        </p:blipFill>
        <p:spPr bwMode="auto">
          <a:xfrm>
            <a:off x="1371600" y="3136900"/>
            <a:ext cx="6324600" cy="3492500"/>
          </a:xfrm>
          <a:prstGeom prst="rect">
            <a:avLst/>
          </a:prstGeom>
          <a:noFill/>
          <a:ln w="9525">
            <a:noFill/>
            <a:miter lim="800000"/>
            <a:headEnd/>
            <a:tailEnd/>
          </a:ln>
        </p:spPr>
      </p:pic>
      <p:pic>
        <p:nvPicPr>
          <p:cNvPr id="25" name="Picture 9"/>
          <p:cNvPicPr>
            <a:picLocks noChangeAspect="1" noChangeArrowheads="1"/>
          </p:cNvPicPr>
          <p:nvPr/>
        </p:nvPicPr>
        <p:blipFill>
          <a:blip r:embed="rId4" cstate="print"/>
          <a:srcRect/>
          <a:stretch>
            <a:fillRect/>
          </a:stretch>
        </p:blipFill>
        <p:spPr bwMode="auto">
          <a:xfrm>
            <a:off x="5867400" y="4203700"/>
            <a:ext cx="400050" cy="533400"/>
          </a:xfrm>
          <a:prstGeom prst="rect">
            <a:avLst/>
          </a:prstGeom>
          <a:noFill/>
          <a:ln w="9525">
            <a:noFill/>
            <a:miter lim="800000"/>
            <a:headEnd/>
            <a:tailEnd/>
          </a:ln>
        </p:spPr>
      </p:pic>
      <p:pic>
        <p:nvPicPr>
          <p:cNvPr id="26" name="Picture 12"/>
          <p:cNvPicPr>
            <a:picLocks noChangeAspect="1" noChangeArrowheads="1"/>
          </p:cNvPicPr>
          <p:nvPr/>
        </p:nvPicPr>
        <p:blipFill>
          <a:blip r:embed="rId4" cstate="print"/>
          <a:srcRect/>
          <a:stretch>
            <a:fillRect/>
          </a:stretch>
        </p:blipFill>
        <p:spPr bwMode="auto">
          <a:xfrm>
            <a:off x="6477000" y="5499100"/>
            <a:ext cx="400050" cy="533400"/>
          </a:xfrm>
          <a:prstGeom prst="rect">
            <a:avLst/>
          </a:prstGeom>
          <a:noFill/>
          <a:ln w="9525">
            <a:noFill/>
            <a:miter lim="800000"/>
            <a:headEnd/>
            <a:tailEnd/>
          </a:ln>
        </p:spPr>
      </p:pic>
      <p:sp>
        <p:nvSpPr>
          <p:cNvPr id="27" name="Line 60"/>
          <p:cNvSpPr>
            <a:spLocks noChangeShapeType="1"/>
          </p:cNvSpPr>
          <p:nvPr/>
        </p:nvSpPr>
        <p:spPr bwMode="auto">
          <a:xfrm flipH="1" flipV="1">
            <a:off x="2667000" y="4584700"/>
            <a:ext cx="1295400" cy="914400"/>
          </a:xfrm>
          <a:prstGeom prst="line">
            <a:avLst/>
          </a:prstGeom>
          <a:noFill/>
          <a:ln w="31750">
            <a:solidFill>
              <a:srgbClr val="0000FF"/>
            </a:solidFill>
            <a:round/>
            <a:headEnd/>
            <a:tailEnd/>
          </a:ln>
        </p:spPr>
        <p:txBody>
          <a:bodyPr wrap="none" anchor="ctr"/>
          <a:lstStyle/>
          <a:p>
            <a:endParaRPr lang="en-US"/>
          </a:p>
        </p:txBody>
      </p:sp>
      <p:sp>
        <p:nvSpPr>
          <p:cNvPr id="28" name="Line 62"/>
          <p:cNvSpPr>
            <a:spLocks noChangeShapeType="1"/>
          </p:cNvSpPr>
          <p:nvPr/>
        </p:nvSpPr>
        <p:spPr bwMode="auto">
          <a:xfrm flipH="1" flipV="1">
            <a:off x="6019800" y="4203700"/>
            <a:ext cx="685800" cy="1143000"/>
          </a:xfrm>
          <a:prstGeom prst="line">
            <a:avLst/>
          </a:prstGeom>
          <a:noFill/>
          <a:ln w="31750">
            <a:solidFill>
              <a:srgbClr val="0000FF"/>
            </a:solidFill>
            <a:round/>
            <a:headEnd/>
            <a:tailEnd/>
          </a:ln>
        </p:spPr>
        <p:txBody>
          <a:bodyPr wrap="none" anchor="ctr"/>
          <a:lstStyle/>
          <a:p>
            <a:endParaRPr lang="en-US"/>
          </a:p>
        </p:txBody>
      </p:sp>
      <p:pic>
        <p:nvPicPr>
          <p:cNvPr id="29" name="Picture 66"/>
          <p:cNvPicPr>
            <a:picLocks noChangeAspect="1" noChangeArrowheads="1"/>
          </p:cNvPicPr>
          <p:nvPr/>
        </p:nvPicPr>
        <p:blipFill>
          <a:blip r:embed="rId4" cstate="print"/>
          <a:srcRect/>
          <a:stretch>
            <a:fillRect/>
          </a:stretch>
        </p:blipFill>
        <p:spPr bwMode="auto">
          <a:xfrm>
            <a:off x="2438400" y="4584700"/>
            <a:ext cx="400050" cy="533400"/>
          </a:xfrm>
          <a:prstGeom prst="rect">
            <a:avLst/>
          </a:prstGeom>
          <a:noFill/>
          <a:ln w="9525">
            <a:noFill/>
            <a:miter lim="800000"/>
            <a:headEnd/>
            <a:tailEnd/>
          </a:ln>
        </p:spPr>
      </p:pic>
      <p:pic>
        <p:nvPicPr>
          <p:cNvPr id="30" name="Picture 37"/>
          <p:cNvPicPr>
            <a:picLocks noChangeArrowheads="1"/>
          </p:cNvPicPr>
          <p:nvPr/>
        </p:nvPicPr>
        <p:blipFill>
          <a:blip r:embed="rId5" cstate="print"/>
          <a:srcRect/>
          <a:stretch>
            <a:fillRect/>
          </a:stretch>
        </p:blipFill>
        <p:spPr bwMode="auto">
          <a:xfrm>
            <a:off x="2438400" y="4432300"/>
            <a:ext cx="384175" cy="200025"/>
          </a:xfrm>
          <a:prstGeom prst="rect">
            <a:avLst/>
          </a:prstGeom>
          <a:noFill/>
          <a:ln w="9525">
            <a:noFill/>
            <a:miter lim="800000"/>
            <a:headEnd/>
            <a:tailEnd/>
          </a:ln>
        </p:spPr>
      </p:pic>
      <p:pic>
        <p:nvPicPr>
          <p:cNvPr id="31" name="Picture 37"/>
          <p:cNvPicPr>
            <a:picLocks noChangeArrowheads="1"/>
          </p:cNvPicPr>
          <p:nvPr/>
        </p:nvPicPr>
        <p:blipFill>
          <a:blip r:embed="rId5" cstate="print"/>
          <a:srcRect/>
          <a:stretch>
            <a:fillRect/>
          </a:stretch>
        </p:blipFill>
        <p:spPr bwMode="auto">
          <a:xfrm>
            <a:off x="5867400" y="4051300"/>
            <a:ext cx="384175" cy="200025"/>
          </a:xfrm>
          <a:prstGeom prst="rect">
            <a:avLst/>
          </a:prstGeom>
          <a:noFill/>
          <a:ln w="9525">
            <a:noFill/>
            <a:miter lim="800000"/>
            <a:headEnd/>
            <a:tailEnd/>
          </a:ln>
        </p:spPr>
      </p:pic>
      <p:pic>
        <p:nvPicPr>
          <p:cNvPr id="32" name="Picture 37"/>
          <p:cNvPicPr>
            <a:picLocks noChangeArrowheads="1"/>
          </p:cNvPicPr>
          <p:nvPr/>
        </p:nvPicPr>
        <p:blipFill>
          <a:blip r:embed="rId5" cstate="print"/>
          <a:srcRect/>
          <a:stretch>
            <a:fillRect/>
          </a:stretch>
        </p:blipFill>
        <p:spPr bwMode="auto">
          <a:xfrm>
            <a:off x="6477000" y="5346700"/>
            <a:ext cx="384175" cy="200025"/>
          </a:xfrm>
          <a:prstGeom prst="rect">
            <a:avLst/>
          </a:prstGeom>
          <a:noFill/>
          <a:ln w="9525">
            <a:noFill/>
            <a:miter lim="800000"/>
            <a:headEnd/>
            <a:tailEnd/>
          </a:ln>
        </p:spPr>
      </p:pic>
      <p:sp>
        <p:nvSpPr>
          <p:cNvPr id="33" name="Line 64"/>
          <p:cNvSpPr>
            <a:spLocks noChangeShapeType="1"/>
          </p:cNvSpPr>
          <p:nvPr/>
        </p:nvSpPr>
        <p:spPr bwMode="auto">
          <a:xfrm flipH="1">
            <a:off x="4114800" y="5422900"/>
            <a:ext cx="2362200" cy="152400"/>
          </a:xfrm>
          <a:prstGeom prst="line">
            <a:avLst/>
          </a:prstGeom>
          <a:noFill/>
          <a:ln w="31750">
            <a:solidFill>
              <a:srgbClr val="0000FF"/>
            </a:solidFill>
            <a:round/>
            <a:headEnd/>
            <a:tailEnd/>
          </a:ln>
        </p:spPr>
        <p:txBody>
          <a:bodyPr wrap="none" anchor="ctr"/>
          <a:lstStyle/>
          <a:p>
            <a:endParaRPr lang="en-US"/>
          </a:p>
        </p:txBody>
      </p:sp>
      <p:sp>
        <p:nvSpPr>
          <p:cNvPr id="34" name="Line 60"/>
          <p:cNvSpPr>
            <a:spLocks noChangeShapeType="1"/>
          </p:cNvSpPr>
          <p:nvPr/>
        </p:nvSpPr>
        <p:spPr bwMode="auto">
          <a:xfrm flipH="1" flipV="1">
            <a:off x="1143000" y="3581400"/>
            <a:ext cx="1295400" cy="914400"/>
          </a:xfrm>
          <a:prstGeom prst="line">
            <a:avLst/>
          </a:prstGeom>
          <a:noFill/>
          <a:ln w="31750">
            <a:solidFill>
              <a:srgbClr val="0000FF"/>
            </a:solidFill>
            <a:round/>
            <a:headEnd/>
            <a:tailEnd/>
          </a:ln>
        </p:spPr>
        <p:txBody>
          <a:bodyPr wrap="none" anchor="ctr"/>
          <a:lstStyle/>
          <a:p>
            <a:endParaRPr lang="en-US"/>
          </a:p>
        </p:txBody>
      </p:sp>
      <p:sp>
        <p:nvSpPr>
          <p:cNvPr id="35" name="Line 60"/>
          <p:cNvSpPr>
            <a:spLocks noChangeShapeType="1"/>
          </p:cNvSpPr>
          <p:nvPr/>
        </p:nvSpPr>
        <p:spPr bwMode="auto">
          <a:xfrm flipH="1" flipV="1">
            <a:off x="1371600" y="3352800"/>
            <a:ext cx="1143000" cy="1066800"/>
          </a:xfrm>
          <a:prstGeom prst="line">
            <a:avLst/>
          </a:prstGeom>
          <a:noFill/>
          <a:ln w="31750">
            <a:solidFill>
              <a:srgbClr val="0000FF"/>
            </a:solidFill>
            <a:round/>
            <a:headEnd/>
            <a:tailEnd/>
          </a:ln>
        </p:spPr>
        <p:txBody>
          <a:bodyPr wrap="none" anchor="ctr"/>
          <a:lstStyle/>
          <a:p>
            <a:endParaRPr lang="en-US"/>
          </a:p>
        </p:txBody>
      </p:sp>
      <p:sp>
        <p:nvSpPr>
          <p:cNvPr id="36" name="Line 60"/>
          <p:cNvSpPr>
            <a:spLocks noChangeShapeType="1"/>
          </p:cNvSpPr>
          <p:nvPr/>
        </p:nvSpPr>
        <p:spPr bwMode="auto">
          <a:xfrm flipH="1" flipV="1">
            <a:off x="3429000" y="2895600"/>
            <a:ext cx="685800" cy="685800"/>
          </a:xfrm>
          <a:prstGeom prst="line">
            <a:avLst/>
          </a:prstGeom>
          <a:noFill/>
          <a:ln w="31750">
            <a:solidFill>
              <a:srgbClr val="0000FF"/>
            </a:solidFill>
            <a:round/>
            <a:headEnd/>
            <a:tailEnd/>
          </a:ln>
        </p:spPr>
        <p:txBody>
          <a:bodyPr wrap="none" anchor="ctr"/>
          <a:lstStyle/>
          <a:p>
            <a:endParaRPr lang="en-US"/>
          </a:p>
        </p:txBody>
      </p:sp>
      <p:sp>
        <p:nvSpPr>
          <p:cNvPr id="37" name="Line 60"/>
          <p:cNvSpPr>
            <a:spLocks noChangeShapeType="1"/>
          </p:cNvSpPr>
          <p:nvPr/>
        </p:nvSpPr>
        <p:spPr bwMode="auto">
          <a:xfrm flipV="1">
            <a:off x="6096000" y="2667000"/>
            <a:ext cx="457200" cy="1371600"/>
          </a:xfrm>
          <a:prstGeom prst="line">
            <a:avLst/>
          </a:prstGeom>
          <a:noFill/>
          <a:ln w="31750">
            <a:solidFill>
              <a:srgbClr val="0000FF"/>
            </a:solidFill>
            <a:round/>
            <a:headEnd/>
            <a:tailEnd/>
          </a:ln>
        </p:spPr>
        <p:txBody>
          <a:bodyPr wrap="none" anchor="ctr"/>
          <a:lstStyle/>
          <a:p>
            <a:endParaRPr lang="en-US"/>
          </a:p>
        </p:txBody>
      </p:sp>
      <p:pic>
        <p:nvPicPr>
          <p:cNvPr id="38" name="Picture 2"/>
          <p:cNvPicPr>
            <a:picLocks noChangeAspect="1" noChangeArrowheads="1"/>
          </p:cNvPicPr>
          <p:nvPr/>
        </p:nvPicPr>
        <p:blipFill>
          <a:blip r:embed="rId6" cstate="print"/>
          <a:srcRect/>
          <a:stretch>
            <a:fillRect/>
          </a:stretch>
        </p:blipFill>
        <p:spPr bwMode="auto">
          <a:xfrm>
            <a:off x="3886200" y="3733800"/>
            <a:ext cx="609600" cy="546202"/>
          </a:xfrm>
          <a:prstGeom prst="rect">
            <a:avLst/>
          </a:prstGeom>
          <a:noFill/>
          <a:ln w="9525">
            <a:noFill/>
            <a:miter lim="800000"/>
            <a:headEnd/>
            <a:tailEnd/>
          </a:ln>
        </p:spPr>
      </p:pic>
      <p:sp>
        <p:nvSpPr>
          <p:cNvPr id="39" name="Line 60"/>
          <p:cNvSpPr>
            <a:spLocks noChangeShapeType="1"/>
          </p:cNvSpPr>
          <p:nvPr/>
        </p:nvSpPr>
        <p:spPr bwMode="auto">
          <a:xfrm flipH="1" flipV="1">
            <a:off x="6858000" y="5410200"/>
            <a:ext cx="1219200" cy="609600"/>
          </a:xfrm>
          <a:prstGeom prst="line">
            <a:avLst/>
          </a:prstGeom>
          <a:noFill/>
          <a:ln w="31750">
            <a:solidFill>
              <a:srgbClr val="0000FF"/>
            </a:solidFill>
            <a:round/>
            <a:headEnd/>
            <a:tailEnd/>
          </a:ln>
        </p:spPr>
        <p:txBody>
          <a:bodyPr wrap="none" anchor="ctr"/>
          <a:lstStyle/>
          <a:p>
            <a:endParaRPr lang="en-US"/>
          </a:p>
        </p:txBody>
      </p:sp>
      <p:sp>
        <p:nvSpPr>
          <p:cNvPr id="40" name="Line 60"/>
          <p:cNvSpPr>
            <a:spLocks noChangeShapeType="1"/>
          </p:cNvSpPr>
          <p:nvPr/>
        </p:nvSpPr>
        <p:spPr bwMode="auto">
          <a:xfrm flipH="1" flipV="1">
            <a:off x="3810000" y="2819400"/>
            <a:ext cx="381000" cy="762000"/>
          </a:xfrm>
          <a:prstGeom prst="line">
            <a:avLst/>
          </a:prstGeom>
          <a:noFill/>
          <a:ln w="31750">
            <a:solidFill>
              <a:srgbClr val="0000FF"/>
            </a:solidFill>
            <a:round/>
            <a:headEnd/>
            <a:tailEnd/>
          </a:ln>
        </p:spPr>
        <p:txBody>
          <a:bodyPr wrap="none" anchor="ctr"/>
          <a:lstStyle/>
          <a:p>
            <a:endParaRPr lang="en-US"/>
          </a:p>
        </p:txBody>
      </p:sp>
      <p:sp>
        <p:nvSpPr>
          <p:cNvPr id="41" name="Line 60"/>
          <p:cNvSpPr>
            <a:spLocks noChangeShapeType="1"/>
          </p:cNvSpPr>
          <p:nvPr/>
        </p:nvSpPr>
        <p:spPr bwMode="auto">
          <a:xfrm flipH="1">
            <a:off x="6172200" y="3886200"/>
            <a:ext cx="2057400" cy="228600"/>
          </a:xfrm>
          <a:prstGeom prst="line">
            <a:avLst/>
          </a:prstGeom>
          <a:noFill/>
          <a:ln w="31750">
            <a:solidFill>
              <a:srgbClr val="0000FF"/>
            </a:solidFill>
            <a:round/>
            <a:headEnd/>
            <a:tailEnd/>
          </a:ln>
        </p:spPr>
        <p:txBody>
          <a:bodyPr wrap="none" anchor="ctr"/>
          <a:lstStyle/>
          <a:p>
            <a:endParaRPr lang="en-US"/>
          </a:p>
        </p:txBody>
      </p:sp>
      <p:pic>
        <p:nvPicPr>
          <p:cNvPr id="42" name="Picture 37"/>
          <p:cNvPicPr>
            <a:picLocks noChangeArrowheads="1"/>
          </p:cNvPicPr>
          <p:nvPr/>
        </p:nvPicPr>
        <p:blipFill>
          <a:blip r:embed="rId5" cstate="print"/>
          <a:srcRect/>
          <a:stretch>
            <a:fillRect/>
          </a:stretch>
        </p:blipFill>
        <p:spPr bwMode="auto">
          <a:xfrm>
            <a:off x="6553200" y="2438400"/>
            <a:ext cx="457200" cy="352425"/>
          </a:xfrm>
          <a:prstGeom prst="rect">
            <a:avLst/>
          </a:prstGeom>
          <a:noFill/>
          <a:ln w="9525">
            <a:noFill/>
            <a:miter lim="800000"/>
            <a:headEnd/>
            <a:tailEnd/>
          </a:ln>
        </p:spPr>
      </p:pic>
      <p:sp>
        <p:nvSpPr>
          <p:cNvPr id="44" name="Line 64"/>
          <p:cNvSpPr>
            <a:spLocks noChangeShapeType="1"/>
          </p:cNvSpPr>
          <p:nvPr/>
        </p:nvSpPr>
        <p:spPr bwMode="auto">
          <a:xfrm flipH="1">
            <a:off x="2743200" y="3670300"/>
            <a:ext cx="1295400" cy="762000"/>
          </a:xfrm>
          <a:prstGeom prst="line">
            <a:avLst/>
          </a:prstGeom>
          <a:noFill/>
          <a:ln w="31750">
            <a:solidFill>
              <a:srgbClr val="0000FF"/>
            </a:solidFill>
            <a:round/>
            <a:headEnd/>
            <a:tailEnd/>
          </a:ln>
        </p:spPr>
        <p:txBody>
          <a:bodyPr wrap="none" anchor="ctr"/>
          <a:lstStyle/>
          <a:p>
            <a:endParaRPr lang="en-US"/>
          </a:p>
        </p:txBody>
      </p:sp>
      <p:sp>
        <p:nvSpPr>
          <p:cNvPr id="45" name="Line 60"/>
          <p:cNvSpPr>
            <a:spLocks noChangeShapeType="1"/>
          </p:cNvSpPr>
          <p:nvPr/>
        </p:nvSpPr>
        <p:spPr bwMode="auto">
          <a:xfrm flipV="1">
            <a:off x="4038600" y="4495800"/>
            <a:ext cx="381000" cy="1066800"/>
          </a:xfrm>
          <a:prstGeom prst="line">
            <a:avLst/>
          </a:prstGeom>
          <a:noFill/>
          <a:ln w="31750">
            <a:solidFill>
              <a:srgbClr val="0000FF"/>
            </a:solidFill>
            <a:round/>
            <a:headEnd/>
            <a:tailEnd/>
          </a:ln>
        </p:spPr>
        <p:txBody>
          <a:bodyPr wrap="none" anchor="ctr"/>
          <a:lstStyle/>
          <a:p>
            <a:endParaRPr lang="en-US"/>
          </a:p>
        </p:txBody>
      </p:sp>
      <p:pic>
        <p:nvPicPr>
          <p:cNvPr id="46" name="Picture 2"/>
          <p:cNvPicPr>
            <a:picLocks noChangeAspect="1" noChangeArrowheads="1"/>
          </p:cNvPicPr>
          <p:nvPr/>
        </p:nvPicPr>
        <p:blipFill>
          <a:blip r:embed="rId6" cstate="print"/>
          <a:srcRect/>
          <a:stretch>
            <a:fillRect/>
          </a:stretch>
        </p:blipFill>
        <p:spPr bwMode="auto">
          <a:xfrm>
            <a:off x="3733800" y="5638800"/>
            <a:ext cx="609600" cy="546202"/>
          </a:xfrm>
          <a:prstGeom prst="rect">
            <a:avLst/>
          </a:prstGeom>
          <a:noFill/>
          <a:ln w="9525">
            <a:noFill/>
            <a:miter lim="800000"/>
            <a:headEnd/>
            <a:tailEnd/>
          </a:ln>
        </p:spPr>
      </p:pic>
      <p:pic>
        <p:nvPicPr>
          <p:cNvPr id="47" name="Picture 37"/>
          <p:cNvPicPr>
            <a:picLocks noChangeArrowheads="1"/>
          </p:cNvPicPr>
          <p:nvPr/>
        </p:nvPicPr>
        <p:blipFill>
          <a:blip r:embed="rId5" cstate="print"/>
          <a:srcRect/>
          <a:stretch>
            <a:fillRect/>
          </a:stretch>
        </p:blipFill>
        <p:spPr bwMode="auto">
          <a:xfrm>
            <a:off x="3810000" y="5499100"/>
            <a:ext cx="384175" cy="200025"/>
          </a:xfrm>
          <a:prstGeom prst="rect">
            <a:avLst/>
          </a:prstGeom>
          <a:noFill/>
          <a:ln w="9525">
            <a:noFill/>
            <a:miter lim="800000"/>
            <a:headEnd/>
            <a:tailEnd/>
          </a:ln>
        </p:spPr>
      </p:pic>
      <p:pic>
        <p:nvPicPr>
          <p:cNvPr id="48" name="Picture 37"/>
          <p:cNvPicPr>
            <a:picLocks noChangeArrowheads="1"/>
          </p:cNvPicPr>
          <p:nvPr/>
        </p:nvPicPr>
        <p:blipFill>
          <a:blip r:embed="rId5" cstate="print"/>
          <a:srcRect/>
          <a:stretch>
            <a:fillRect/>
          </a:stretch>
        </p:blipFill>
        <p:spPr bwMode="auto">
          <a:xfrm>
            <a:off x="4038600" y="3594100"/>
            <a:ext cx="384175" cy="200025"/>
          </a:xfrm>
          <a:prstGeom prst="rect">
            <a:avLst/>
          </a:prstGeom>
          <a:noFill/>
          <a:ln w="9525">
            <a:noFill/>
            <a:miter lim="800000"/>
            <a:headEnd/>
            <a:tailEnd/>
          </a:ln>
        </p:spPr>
      </p:pic>
      <p:sp>
        <p:nvSpPr>
          <p:cNvPr id="49" name="Cloud 48"/>
          <p:cNvSpPr/>
          <p:nvPr/>
        </p:nvSpPr>
        <p:spPr bwMode="auto">
          <a:xfrm>
            <a:off x="6019800" y="2133600"/>
            <a:ext cx="2209800" cy="990600"/>
          </a:xfrm>
          <a:prstGeom prst="cloud">
            <a:avLst/>
          </a:prstGeom>
          <a:noFill/>
          <a:ln w="952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50" name="TextBox 49"/>
          <p:cNvSpPr txBox="1"/>
          <p:nvPr/>
        </p:nvSpPr>
        <p:spPr>
          <a:xfrm>
            <a:off x="457200" y="1219200"/>
            <a:ext cx="6098977" cy="830997"/>
          </a:xfrm>
          <a:prstGeom prst="rect">
            <a:avLst/>
          </a:prstGeom>
          <a:noFill/>
        </p:spPr>
        <p:txBody>
          <a:bodyPr wrap="none" rtlCol="0">
            <a:spAutoFit/>
          </a:bodyPr>
          <a:lstStyle/>
          <a:p>
            <a:r>
              <a:rPr lang="en-US" sz="2400" dirty="0" smtClean="0"/>
              <a:t>Instead…</a:t>
            </a:r>
          </a:p>
          <a:p>
            <a:r>
              <a:rPr lang="en-US" sz="2400" dirty="0" smtClean="0"/>
              <a:t>* </a:t>
            </a:r>
            <a:r>
              <a:rPr lang="en-US" sz="2400" dirty="0" err="1" smtClean="0"/>
              <a:t>Rehome</a:t>
            </a:r>
            <a:r>
              <a:rPr lang="en-US" sz="2400" dirty="0" smtClean="0"/>
              <a:t> customer to change traffic matrix</a:t>
            </a:r>
            <a:endParaRPr lang="en-US" sz="2400" dirty="0"/>
          </a:p>
        </p:txBody>
      </p:sp>
      <p:pic>
        <p:nvPicPr>
          <p:cNvPr id="52" name="Picture 37"/>
          <p:cNvPicPr>
            <a:picLocks noChangeArrowheads="1"/>
          </p:cNvPicPr>
          <p:nvPr/>
        </p:nvPicPr>
        <p:blipFill>
          <a:blip r:embed="rId5" cstate="print"/>
          <a:srcRect/>
          <a:stretch>
            <a:fillRect/>
          </a:stretch>
        </p:blipFill>
        <p:spPr bwMode="auto">
          <a:xfrm>
            <a:off x="4267200" y="4343400"/>
            <a:ext cx="384175" cy="200025"/>
          </a:xfrm>
          <a:prstGeom prst="rect">
            <a:avLst/>
          </a:prstGeom>
          <a:noFill/>
          <a:ln w="9525">
            <a:noFill/>
            <a:miter lim="800000"/>
            <a:headEnd/>
            <a:tailEnd/>
          </a:ln>
        </p:spPr>
      </p:pic>
      <p:pic>
        <p:nvPicPr>
          <p:cNvPr id="53" name="Picture 37"/>
          <p:cNvPicPr>
            <a:picLocks noChangeArrowheads="1"/>
          </p:cNvPicPr>
          <p:nvPr/>
        </p:nvPicPr>
        <p:blipFill>
          <a:blip r:embed="rId5" cstate="print"/>
          <a:srcRect/>
          <a:stretch>
            <a:fillRect/>
          </a:stretch>
        </p:blipFill>
        <p:spPr bwMode="auto">
          <a:xfrm>
            <a:off x="4800600" y="4724400"/>
            <a:ext cx="384175" cy="200025"/>
          </a:xfrm>
          <a:prstGeom prst="rect">
            <a:avLst/>
          </a:prstGeom>
          <a:noFill/>
          <a:ln w="9525">
            <a:noFill/>
            <a:miter lim="800000"/>
            <a:headEnd/>
            <a:tailEnd/>
          </a:ln>
        </p:spPr>
      </p:pic>
      <p:pic>
        <p:nvPicPr>
          <p:cNvPr id="54" name="Picture 37"/>
          <p:cNvPicPr>
            <a:picLocks noChangeArrowheads="1"/>
          </p:cNvPicPr>
          <p:nvPr/>
        </p:nvPicPr>
        <p:blipFill>
          <a:blip r:embed="rId5" cstate="print"/>
          <a:srcRect/>
          <a:stretch>
            <a:fillRect/>
          </a:stretch>
        </p:blipFill>
        <p:spPr bwMode="auto">
          <a:xfrm>
            <a:off x="4876800" y="4191000"/>
            <a:ext cx="384175" cy="200025"/>
          </a:xfrm>
          <a:prstGeom prst="rect">
            <a:avLst/>
          </a:prstGeom>
          <a:noFill/>
          <a:ln w="9525">
            <a:noFill/>
            <a:miter lim="800000"/>
            <a:headEnd/>
            <a:tailEnd/>
          </a:ln>
        </p:spPr>
      </p:pic>
      <p:sp>
        <p:nvSpPr>
          <p:cNvPr id="55" name="Line 60"/>
          <p:cNvSpPr>
            <a:spLocks noChangeShapeType="1"/>
          </p:cNvSpPr>
          <p:nvPr/>
        </p:nvSpPr>
        <p:spPr bwMode="auto">
          <a:xfrm flipH="1">
            <a:off x="2819400" y="4450081"/>
            <a:ext cx="1524000" cy="45719"/>
          </a:xfrm>
          <a:prstGeom prst="line">
            <a:avLst/>
          </a:prstGeom>
          <a:noFill/>
          <a:ln w="31750">
            <a:solidFill>
              <a:srgbClr val="0000FF"/>
            </a:solidFill>
            <a:round/>
            <a:headEnd/>
            <a:tailEnd/>
          </a:ln>
        </p:spPr>
        <p:txBody>
          <a:bodyPr wrap="none" anchor="ctr"/>
          <a:lstStyle/>
          <a:p>
            <a:endParaRPr lang="en-US"/>
          </a:p>
        </p:txBody>
      </p:sp>
      <p:sp>
        <p:nvSpPr>
          <p:cNvPr id="56" name="Line 60"/>
          <p:cNvSpPr>
            <a:spLocks noChangeShapeType="1"/>
          </p:cNvSpPr>
          <p:nvPr/>
        </p:nvSpPr>
        <p:spPr bwMode="auto">
          <a:xfrm flipH="1" flipV="1">
            <a:off x="4267200" y="3733800"/>
            <a:ext cx="152400" cy="609600"/>
          </a:xfrm>
          <a:prstGeom prst="line">
            <a:avLst/>
          </a:prstGeom>
          <a:noFill/>
          <a:ln w="31750">
            <a:solidFill>
              <a:srgbClr val="0000FF"/>
            </a:solidFill>
            <a:round/>
            <a:headEnd/>
            <a:tailEnd/>
          </a:ln>
        </p:spPr>
        <p:txBody>
          <a:bodyPr wrap="none" anchor="ctr"/>
          <a:lstStyle/>
          <a:p>
            <a:endParaRPr lang="en-US"/>
          </a:p>
        </p:txBody>
      </p:sp>
      <p:sp>
        <p:nvSpPr>
          <p:cNvPr id="57" name="Line 60"/>
          <p:cNvSpPr>
            <a:spLocks noChangeShapeType="1"/>
          </p:cNvSpPr>
          <p:nvPr/>
        </p:nvSpPr>
        <p:spPr bwMode="auto">
          <a:xfrm flipV="1">
            <a:off x="4114800" y="4800600"/>
            <a:ext cx="685800" cy="762000"/>
          </a:xfrm>
          <a:prstGeom prst="line">
            <a:avLst/>
          </a:prstGeom>
          <a:noFill/>
          <a:ln w="31750">
            <a:solidFill>
              <a:srgbClr val="0000FF"/>
            </a:solidFill>
            <a:round/>
            <a:headEnd/>
            <a:tailEnd/>
          </a:ln>
        </p:spPr>
        <p:txBody>
          <a:bodyPr wrap="none" anchor="ctr"/>
          <a:lstStyle/>
          <a:p>
            <a:endParaRPr lang="en-US"/>
          </a:p>
        </p:txBody>
      </p:sp>
      <p:sp>
        <p:nvSpPr>
          <p:cNvPr id="58" name="Line 60"/>
          <p:cNvSpPr>
            <a:spLocks noChangeShapeType="1"/>
          </p:cNvSpPr>
          <p:nvPr/>
        </p:nvSpPr>
        <p:spPr bwMode="auto">
          <a:xfrm flipH="1">
            <a:off x="5029200" y="4343400"/>
            <a:ext cx="76200" cy="381000"/>
          </a:xfrm>
          <a:prstGeom prst="line">
            <a:avLst/>
          </a:prstGeom>
          <a:noFill/>
          <a:ln w="31750">
            <a:solidFill>
              <a:srgbClr val="0000FF"/>
            </a:solidFill>
            <a:round/>
            <a:headEnd/>
            <a:tailEnd/>
          </a:ln>
        </p:spPr>
        <p:txBody>
          <a:bodyPr wrap="none" anchor="ctr"/>
          <a:lstStyle/>
          <a:p>
            <a:endParaRPr lang="en-US"/>
          </a:p>
        </p:txBody>
      </p:sp>
      <p:sp>
        <p:nvSpPr>
          <p:cNvPr id="59" name="Line 60"/>
          <p:cNvSpPr>
            <a:spLocks noChangeShapeType="1"/>
          </p:cNvSpPr>
          <p:nvPr/>
        </p:nvSpPr>
        <p:spPr bwMode="auto">
          <a:xfrm flipV="1">
            <a:off x="5257800" y="4191000"/>
            <a:ext cx="609600" cy="76200"/>
          </a:xfrm>
          <a:prstGeom prst="line">
            <a:avLst/>
          </a:prstGeom>
          <a:noFill/>
          <a:ln w="31750">
            <a:solidFill>
              <a:srgbClr val="0000FF"/>
            </a:solidFill>
            <a:round/>
            <a:headEnd/>
            <a:tailEnd/>
          </a:ln>
        </p:spPr>
        <p:txBody>
          <a:bodyPr wrap="none" anchor="ctr"/>
          <a:lstStyle/>
          <a:p>
            <a:endParaRPr lang="en-US"/>
          </a:p>
        </p:txBody>
      </p:sp>
      <p:sp>
        <p:nvSpPr>
          <p:cNvPr id="60" name="Line 60"/>
          <p:cNvSpPr>
            <a:spLocks noChangeShapeType="1"/>
          </p:cNvSpPr>
          <p:nvPr/>
        </p:nvSpPr>
        <p:spPr bwMode="auto">
          <a:xfrm flipV="1">
            <a:off x="4648200" y="4267200"/>
            <a:ext cx="228600" cy="152400"/>
          </a:xfrm>
          <a:prstGeom prst="line">
            <a:avLst/>
          </a:prstGeom>
          <a:noFill/>
          <a:ln w="31750">
            <a:solidFill>
              <a:srgbClr val="0000FF"/>
            </a:solidFill>
            <a:round/>
            <a:headEnd/>
            <a:tailEnd/>
          </a:ln>
        </p:spPr>
        <p:txBody>
          <a:bodyPr wrap="none" anchor="ctr"/>
          <a:lstStyle/>
          <a:p>
            <a:endParaRPr lang="en-US"/>
          </a:p>
        </p:txBody>
      </p:sp>
      <p:sp>
        <p:nvSpPr>
          <p:cNvPr id="62" name="Freeform 61"/>
          <p:cNvSpPr/>
          <p:nvPr/>
        </p:nvSpPr>
        <p:spPr bwMode="auto">
          <a:xfrm>
            <a:off x="3200400" y="2687782"/>
            <a:ext cx="3293918" cy="1861705"/>
          </a:xfrm>
          <a:custGeom>
            <a:avLst/>
            <a:gdLst>
              <a:gd name="connsiteX0" fmla="*/ 3293918 w 3293918"/>
              <a:gd name="connsiteY0" fmla="*/ 0 h 1861705"/>
              <a:gd name="connsiteX1" fmla="*/ 2763982 w 3293918"/>
              <a:gd name="connsiteY1" fmla="*/ 1381991 h 1861705"/>
              <a:gd name="connsiteX2" fmla="*/ 1652155 w 3293918"/>
              <a:gd name="connsiteY2" fmla="*/ 1527463 h 1861705"/>
              <a:gd name="connsiteX3" fmla="*/ 1246909 w 3293918"/>
              <a:gd name="connsiteY3" fmla="*/ 1745673 h 1861705"/>
              <a:gd name="connsiteX4" fmla="*/ 789709 w 3293918"/>
              <a:gd name="connsiteY4" fmla="*/ 831273 h 1861705"/>
              <a:gd name="connsiteX5" fmla="*/ 0 w 3293918"/>
              <a:gd name="connsiteY5" fmla="*/ 145473 h 1861705"/>
              <a:gd name="connsiteX6" fmla="*/ 0 w 3293918"/>
              <a:gd name="connsiteY6" fmla="*/ 145473 h 186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918" h="1861705">
                <a:moveTo>
                  <a:pt x="3293918" y="0"/>
                </a:moveTo>
                <a:cubicBezTo>
                  <a:pt x="3165763" y="563707"/>
                  <a:pt x="3037609" y="1127414"/>
                  <a:pt x="2763982" y="1381991"/>
                </a:cubicBezTo>
                <a:cubicBezTo>
                  <a:pt x="2490355" y="1636568"/>
                  <a:pt x="1905001" y="1466849"/>
                  <a:pt x="1652155" y="1527463"/>
                </a:cubicBezTo>
                <a:cubicBezTo>
                  <a:pt x="1399310" y="1588077"/>
                  <a:pt x="1390650" y="1861705"/>
                  <a:pt x="1246909" y="1745673"/>
                </a:cubicBezTo>
                <a:cubicBezTo>
                  <a:pt x="1103168" y="1629641"/>
                  <a:pt x="997527" y="1097973"/>
                  <a:pt x="789709" y="831273"/>
                </a:cubicBezTo>
                <a:cubicBezTo>
                  <a:pt x="581891" y="564573"/>
                  <a:pt x="0" y="145473"/>
                  <a:pt x="0" y="145473"/>
                </a:cubicBezTo>
                <a:lnTo>
                  <a:pt x="0" y="145473"/>
                </a:ln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63" name="Line 60"/>
          <p:cNvSpPr>
            <a:spLocks noChangeShapeType="1"/>
          </p:cNvSpPr>
          <p:nvPr/>
        </p:nvSpPr>
        <p:spPr bwMode="auto">
          <a:xfrm flipV="1">
            <a:off x="4343400" y="2667000"/>
            <a:ext cx="2209800" cy="914400"/>
          </a:xfrm>
          <a:prstGeom prst="line">
            <a:avLst/>
          </a:prstGeom>
          <a:noFill/>
          <a:ln w="31750">
            <a:solidFill>
              <a:srgbClr val="0000FF"/>
            </a:solidFill>
            <a:round/>
            <a:headEnd/>
            <a:tailEnd/>
          </a:ln>
        </p:spPr>
        <p:txBody>
          <a:bodyPr wrap="none" anchor="ctr"/>
          <a:lstStyle/>
          <a:p>
            <a:endParaRPr lang="en-US"/>
          </a:p>
        </p:txBody>
      </p:sp>
      <p:sp>
        <p:nvSpPr>
          <p:cNvPr id="64" name="Freeform 63"/>
          <p:cNvSpPr/>
          <p:nvPr/>
        </p:nvSpPr>
        <p:spPr bwMode="auto">
          <a:xfrm>
            <a:off x="3200400" y="2666999"/>
            <a:ext cx="3293918" cy="983673"/>
          </a:xfrm>
          <a:custGeom>
            <a:avLst/>
            <a:gdLst>
              <a:gd name="connsiteX0" fmla="*/ 3293918 w 3293918"/>
              <a:gd name="connsiteY0" fmla="*/ 0 h 1861705"/>
              <a:gd name="connsiteX1" fmla="*/ 2763982 w 3293918"/>
              <a:gd name="connsiteY1" fmla="*/ 1381991 h 1861705"/>
              <a:gd name="connsiteX2" fmla="*/ 1652155 w 3293918"/>
              <a:gd name="connsiteY2" fmla="*/ 1527463 h 1861705"/>
              <a:gd name="connsiteX3" fmla="*/ 1246909 w 3293918"/>
              <a:gd name="connsiteY3" fmla="*/ 1745673 h 1861705"/>
              <a:gd name="connsiteX4" fmla="*/ 789709 w 3293918"/>
              <a:gd name="connsiteY4" fmla="*/ 831273 h 1861705"/>
              <a:gd name="connsiteX5" fmla="*/ 0 w 3293918"/>
              <a:gd name="connsiteY5" fmla="*/ 145473 h 1861705"/>
              <a:gd name="connsiteX6" fmla="*/ 0 w 3293918"/>
              <a:gd name="connsiteY6" fmla="*/ 145473 h 1861705"/>
              <a:gd name="connsiteX0" fmla="*/ 3293918 w 3293918"/>
              <a:gd name="connsiteY0" fmla="*/ 0 h 1861705"/>
              <a:gd name="connsiteX1" fmla="*/ 1652155 w 3293918"/>
              <a:gd name="connsiteY1" fmla="*/ 1527463 h 1861705"/>
              <a:gd name="connsiteX2" fmla="*/ 1246909 w 3293918"/>
              <a:gd name="connsiteY2" fmla="*/ 1745673 h 1861705"/>
              <a:gd name="connsiteX3" fmla="*/ 789709 w 3293918"/>
              <a:gd name="connsiteY3" fmla="*/ 831273 h 1861705"/>
              <a:gd name="connsiteX4" fmla="*/ 0 w 3293918"/>
              <a:gd name="connsiteY4" fmla="*/ 145473 h 1861705"/>
              <a:gd name="connsiteX5" fmla="*/ 0 w 3293918"/>
              <a:gd name="connsiteY5" fmla="*/ 145473 h 1861705"/>
              <a:gd name="connsiteX0" fmla="*/ 3293918 w 3293918"/>
              <a:gd name="connsiteY0" fmla="*/ 0 h 1884219"/>
              <a:gd name="connsiteX1" fmla="*/ 1246909 w 3293918"/>
              <a:gd name="connsiteY1" fmla="*/ 1745673 h 1884219"/>
              <a:gd name="connsiteX2" fmla="*/ 789709 w 3293918"/>
              <a:gd name="connsiteY2" fmla="*/ 831273 h 1884219"/>
              <a:gd name="connsiteX3" fmla="*/ 0 w 3293918"/>
              <a:gd name="connsiteY3" fmla="*/ 145473 h 1884219"/>
              <a:gd name="connsiteX4" fmla="*/ 0 w 3293918"/>
              <a:gd name="connsiteY4" fmla="*/ 145473 h 1884219"/>
              <a:gd name="connsiteX0" fmla="*/ 3293918 w 3293918"/>
              <a:gd name="connsiteY0" fmla="*/ 0 h 2038350"/>
              <a:gd name="connsiteX1" fmla="*/ 1246909 w 3293918"/>
              <a:gd name="connsiteY1" fmla="*/ 1745673 h 2038350"/>
              <a:gd name="connsiteX2" fmla="*/ 1780309 w 3293918"/>
              <a:gd name="connsiteY2" fmla="*/ 308264 h 2038350"/>
              <a:gd name="connsiteX3" fmla="*/ 789709 w 3293918"/>
              <a:gd name="connsiteY3" fmla="*/ 831273 h 2038350"/>
              <a:gd name="connsiteX4" fmla="*/ 0 w 3293918"/>
              <a:gd name="connsiteY4" fmla="*/ 145473 h 2038350"/>
              <a:gd name="connsiteX5" fmla="*/ 0 w 3293918"/>
              <a:gd name="connsiteY5" fmla="*/ 145473 h 2038350"/>
              <a:gd name="connsiteX0" fmla="*/ 3293918 w 3293918"/>
              <a:gd name="connsiteY0" fmla="*/ 0 h 858405"/>
              <a:gd name="connsiteX1" fmla="*/ 2161309 w 3293918"/>
              <a:gd name="connsiteY1" fmla="*/ 221673 h 858405"/>
              <a:gd name="connsiteX2" fmla="*/ 1780309 w 3293918"/>
              <a:gd name="connsiteY2" fmla="*/ 308264 h 858405"/>
              <a:gd name="connsiteX3" fmla="*/ 789709 w 3293918"/>
              <a:gd name="connsiteY3" fmla="*/ 831273 h 858405"/>
              <a:gd name="connsiteX4" fmla="*/ 0 w 3293918"/>
              <a:gd name="connsiteY4" fmla="*/ 145473 h 858405"/>
              <a:gd name="connsiteX5" fmla="*/ 0 w 3293918"/>
              <a:gd name="connsiteY5" fmla="*/ 145473 h 858405"/>
              <a:gd name="connsiteX0" fmla="*/ 3293918 w 3293918"/>
              <a:gd name="connsiteY0" fmla="*/ 0 h 858405"/>
              <a:gd name="connsiteX1" fmla="*/ 1780309 w 3293918"/>
              <a:gd name="connsiteY1" fmla="*/ 308264 h 858405"/>
              <a:gd name="connsiteX2" fmla="*/ 789709 w 3293918"/>
              <a:gd name="connsiteY2" fmla="*/ 831273 h 858405"/>
              <a:gd name="connsiteX3" fmla="*/ 0 w 3293918"/>
              <a:gd name="connsiteY3" fmla="*/ 145473 h 858405"/>
              <a:gd name="connsiteX4" fmla="*/ 0 w 3293918"/>
              <a:gd name="connsiteY4" fmla="*/ 145473 h 858405"/>
              <a:gd name="connsiteX0" fmla="*/ 3293918 w 3293918"/>
              <a:gd name="connsiteY0" fmla="*/ 0 h 855518"/>
              <a:gd name="connsiteX1" fmla="*/ 789709 w 3293918"/>
              <a:gd name="connsiteY1" fmla="*/ 831273 h 855518"/>
              <a:gd name="connsiteX2" fmla="*/ 0 w 3293918"/>
              <a:gd name="connsiteY2" fmla="*/ 145473 h 855518"/>
              <a:gd name="connsiteX3" fmla="*/ 0 w 3293918"/>
              <a:gd name="connsiteY3" fmla="*/ 145473 h 855518"/>
              <a:gd name="connsiteX0" fmla="*/ 3293918 w 3293918"/>
              <a:gd name="connsiteY0" fmla="*/ 0 h 1007918"/>
              <a:gd name="connsiteX1" fmla="*/ 1094509 w 3293918"/>
              <a:gd name="connsiteY1" fmla="*/ 983673 h 1007918"/>
              <a:gd name="connsiteX2" fmla="*/ 0 w 3293918"/>
              <a:gd name="connsiteY2" fmla="*/ 145473 h 1007918"/>
              <a:gd name="connsiteX3" fmla="*/ 0 w 3293918"/>
              <a:gd name="connsiteY3" fmla="*/ 145473 h 1007918"/>
              <a:gd name="connsiteX0" fmla="*/ 3293918 w 3293918"/>
              <a:gd name="connsiteY0" fmla="*/ 0 h 983673"/>
              <a:gd name="connsiteX1" fmla="*/ 1094509 w 3293918"/>
              <a:gd name="connsiteY1" fmla="*/ 983673 h 983673"/>
              <a:gd name="connsiteX2" fmla="*/ 0 w 3293918"/>
              <a:gd name="connsiteY2" fmla="*/ 145473 h 983673"/>
              <a:gd name="connsiteX3" fmla="*/ 0 w 3293918"/>
              <a:gd name="connsiteY3" fmla="*/ 145473 h 983673"/>
            </a:gdLst>
            <a:ahLst/>
            <a:cxnLst>
              <a:cxn ang="0">
                <a:pos x="connsiteX0" y="connsiteY0"/>
              </a:cxn>
              <a:cxn ang="0">
                <a:pos x="connsiteX1" y="connsiteY1"/>
              </a:cxn>
              <a:cxn ang="0">
                <a:pos x="connsiteX2" y="connsiteY2"/>
              </a:cxn>
              <a:cxn ang="0">
                <a:pos x="connsiteX3" y="connsiteY3"/>
              </a:cxn>
            </a:cxnLst>
            <a:rect l="l" t="t" r="r" b="b"/>
            <a:pathLst>
              <a:path w="3293918" h="983673">
                <a:moveTo>
                  <a:pt x="3293918" y="0"/>
                </a:moveTo>
                <a:cubicBezTo>
                  <a:pt x="2772208" y="173182"/>
                  <a:pt x="1643495" y="959428"/>
                  <a:pt x="1094509" y="983673"/>
                </a:cubicBezTo>
                <a:cubicBezTo>
                  <a:pt x="573232" y="869373"/>
                  <a:pt x="182418" y="285173"/>
                  <a:pt x="0" y="145473"/>
                </a:cubicBezTo>
                <a:lnTo>
                  <a:pt x="0" y="145473"/>
                </a:ln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65" name="Line 60"/>
          <p:cNvSpPr>
            <a:spLocks noChangeShapeType="1"/>
          </p:cNvSpPr>
          <p:nvPr/>
        </p:nvSpPr>
        <p:spPr bwMode="auto">
          <a:xfrm flipH="1" flipV="1">
            <a:off x="4572000" y="4495800"/>
            <a:ext cx="304800" cy="228600"/>
          </a:xfrm>
          <a:prstGeom prst="line">
            <a:avLst/>
          </a:prstGeom>
          <a:noFill/>
          <a:ln w="31750">
            <a:solidFill>
              <a:srgbClr val="0000FF"/>
            </a:solidFill>
            <a:round/>
            <a:headEnd/>
            <a:tailEnd/>
          </a:ln>
        </p:spPr>
        <p:txBody>
          <a:bodyPr wrap="none" anchor="ctr"/>
          <a:lstStyle/>
          <a:p>
            <a:endParaRPr lang="en-US"/>
          </a:p>
        </p:txBody>
      </p:sp>
      <p:sp>
        <p:nvSpPr>
          <p:cNvPr id="43" name="Slide Number Placeholder 42"/>
          <p:cNvSpPr>
            <a:spLocks noGrp="1"/>
          </p:cNvSpPr>
          <p:nvPr>
            <p:ph type="sldNum" sz="quarter" idx="10"/>
          </p:nvPr>
        </p:nvSpPr>
        <p:spPr/>
        <p:txBody>
          <a:bodyPr/>
          <a:lstStyle/>
          <a:p>
            <a:fld id="{78045D62-CC08-48FA-985A-62E7EF5E9DE8}" type="slidenum">
              <a:rPr lang="en-US" smtClean="0"/>
              <a:pPr/>
              <a:t>14</a:t>
            </a:fld>
            <a:endParaRPr lang="en-US"/>
          </a:p>
        </p:txBody>
      </p:sp>
      <p:sp>
        <p:nvSpPr>
          <p:cNvPr id="51" name="Line 60"/>
          <p:cNvSpPr>
            <a:spLocks noChangeShapeType="1"/>
          </p:cNvSpPr>
          <p:nvPr/>
        </p:nvSpPr>
        <p:spPr bwMode="auto">
          <a:xfrm flipH="1">
            <a:off x="2667000" y="5562600"/>
            <a:ext cx="1219200" cy="914400"/>
          </a:xfrm>
          <a:prstGeom prst="line">
            <a:avLst/>
          </a:prstGeom>
          <a:noFill/>
          <a:ln w="31750">
            <a:solidFill>
              <a:srgbClr val="0000FF"/>
            </a:solidFill>
            <a:round/>
            <a:headEnd/>
            <a:tailEnd/>
          </a:ln>
        </p:spPr>
        <p:txBody>
          <a:bodyPr wrap="none" anchor="ctr"/>
          <a:lstStyle/>
          <a:p>
            <a:endParaRPr lang="en-US"/>
          </a:p>
        </p:txBody>
      </p:sp>
      <p:sp>
        <p:nvSpPr>
          <p:cNvPr id="61" name="Rectangle 60"/>
          <p:cNvSpPr/>
          <p:nvPr/>
        </p:nvSpPr>
        <p:spPr>
          <a:xfrm>
            <a:off x="533400" y="5029200"/>
            <a:ext cx="8229600" cy="1143000"/>
          </a:xfrm>
          <a:prstGeom prst="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0000"/>
                </a:solidFill>
              </a:rPr>
              <a:t>Not done today because of the disruption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par>
                                <p:cTn id="8" presetID="10" presetClass="exit" presetSubtype="0" fill="hold" grpId="0" nodeType="withEffect">
                                  <p:stCondLst>
                                    <p:cond delay="0"/>
                                  </p:stCondLst>
                                  <p:childTnLst>
                                    <p:animEffect transition="out" filter="fade">
                                      <p:cBhvr>
                                        <p:cTn id="9" dur="1000"/>
                                        <p:tgtEl>
                                          <p:spTgt spid="37"/>
                                        </p:tgtEl>
                                      </p:cBhvr>
                                    </p:animEffect>
                                    <p:set>
                                      <p:cBhvr>
                                        <p:cTn id="10" dur="1" fill="hold">
                                          <p:stCondLst>
                                            <p:cond delay="999"/>
                                          </p:stCondLst>
                                        </p:cTn>
                                        <p:tgtEl>
                                          <p:spTgt spid="3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62"/>
                                        </p:tgtEl>
                                      </p:cBhvr>
                                    </p:animEffect>
                                    <p:set>
                                      <p:cBhvr>
                                        <p:cTn id="13" dur="1" fill="hold">
                                          <p:stCondLst>
                                            <p:cond delay="999"/>
                                          </p:stCondLst>
                                        </p:cTn>
                                        <p:tgtEl>
                                          <p:spTgt spid="6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10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2" grpId="0" animBg="1"/>
      <p:bldP spid="63" grpId="0" animBg="1"/>
      <p:bldP spid="64"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Change so Hard?</a:t>
            </a:r>
            <a:endParaRPr lang="en-US" dirty="0"/>
          </a:p>
        </p:txBody>
      </p:sp>
      <p:sp>
        <p:nvSpPr>
          <p:cNvPr id="3" name="Content Placeholder 2"/>
          <p:cNvSpPr>
            <a:spLocks noGrp="1"/>
          </p:cNvSpPr>
          <p:nvPr>
            <p:ph idx="1"/>
          </p:nvPr>
        </p:nvSpPr>
        <p:spPr/>
        <p:txBody>
          <a:bodyPr/>
          <a:lstStyle/>
          <a:p>
            <a:r>
              <a:rPr lang="en-US" dirty="0" smtClean="0"/>
              <a:t>Root cause is the monolithic view of a router </a:t>
            </a:r>
            <a:br>
              <a:rPr lang="en-US" dirty="0" smtClean="0"/>
            </a:br>
            <a:r>
              <a:rPr lang="en-US" dirty="0" smtClean="0"/>
              <a:t>(Hardware, software, and links as one entity)</a:t>
            </a:r>
          </a:p>
          <a:p>
            <a:pPr lvl="1"/>
            <a:r>
              <a:rPr lang="en-US" dirty="0" smtClean="0"/>
              <a:t>Revisit the design to make dealing with change easier</a:t>
            </a:r>
          </a:p>
          <a:p>
            <a:pPr>
              <a:buNone/>
            </a:pPr>
            <a:r>
              <a:rPr lang="en-US" dirty="0" smtClean="0">
                <a:solidFill>
                  <a:schemeClr val="tx1"/>
                </a:solidFill>
              </a:rPr>
              <a:t>Goals:</a:t>
            </a:r>
          </a:p>
          <a:p>
            <a:r>
              <a:rPr lang="en-US" dirty="0" smtClean="0"/>
              <a:t>Routing and forwarding should </a:t>
            </a:r>
            <a:r>
              <a:rPr lang="en-US" dirty="0" smtClean="0">
                <a:solidFill>
                  <a:srgbClr val="FF0000"/>
                </a:solidFill>
              </a:rPr>
              <a:t>not be disrupted</a:t>
            </a:r>
          </a:p>
          <a:p>
            <a:pPr lvl="1"/>
            <a:r>
              <a:rPr lang="en-US" dirty="0" smtClean="0"/>
              <a:t>Data packets are not dropped</a:t>
            </a:r>
          </a:p>
          <a:p>
            <a:pPr lvl="1"/>
            <a:r>
              <a:rPr lang="en-US" dirty="0" smtClean="0"/>
              <a:t>Routing protocol adjacencies do not go down</a:t>
            </a:r>
          </a:p>
          <a:p>
            <a:pPr lvl="1"/>
            <a:r>
              <a:rPr lang="en-US" dirty="0" smtClean="0"/>
              <a:t>All route announcements are received</a:t>
            </a:r>
          </a:p>
          <a:p>
            <a:r>
              <a:rPr lang="en-US" dirty="0" smtClean="0"/>
              <a:t>Change should be </a:t>
            </a:r>
            <a:r>
              <a:rPr lang="en-US" dirty="0" smtClean="0">
                <a:solidFill>
                  <a:srgbClr val="FF0000"/>
                </a:solidFill>
              </a:rPr>
              <a:t>transparent</a:t>
            </a:r>
          </a:p>
          <a:p>
            <a:pPr lvl="1"/>
            <a:r>
              <a:rPr lang="en-US" dirty="0" smtClean="0"/>
              <a:t>Neighboring routers/operators should not be involved</a:t>
            </a:r>
          </a:p>
          <a:p>
            <a:pPr lvl="1"/>
            <a:r>
              <a:rPr lang="en-US" dirty="0" smtClean="0"/>
              <a:t>Redesign the routers not the protocols</a:t>
            </a:r>
          </a:p>
        </p:txBody>
      </p:sp>
      <p:sp>
        <p:nvSpPr>
          <p:cNvPr id="4" name="Slide Number Placeholder 3"/>
          <p:cNvSpPr>
            <a:spLocks noGrp="1"/>
          </p:cNvSpPr>
          <p:nvPr>
            <p:ph type="sldNum" sz="quarter" idx="10"/>
          </p:nvPr>
        </p:nvSpPr>
        <p:spPr/>
        <p:txBody>
          <a:bodyPr/>
          <a:lstStyle/>
          <a:p>
            <a:fld id="{78045D62-CC08-48FA-985A-62E7EF5E9DE8}"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Management Primitives</a:t>
            </a:r>
            <a:endParaRPr lang="en-US" dirty="0"/>
          </a:p>
        </p:txBody>
      </p:sp>
      <p:sp>
        <p:nvSpPr>
          <p:cNvPr id="3" name="Content Placeholder 2"/>
          <p:cNvSpPr>
            <a:spLocks noGrp="1"/>
          </p:cNvSpPr>
          <p:nvPr>
            <p:ph idx="1"/>
          </p:nvPr>
        </p:nvSpPr>
        <p:spPr/>
        <p:txBody>
          <a:bodyPr/>
          <a:lstStyle/>
          <a:p>
            <a:r>
              <a:rPr lang="en-US" dirty="0" smtClean="0"/>
              <a:t>Virtual router migration</a:t>
            </a:r>
          </a:p>
          <a:p>
            <a:pPr lvl="1"/>
            <a:r>
              <a:rPr lang="en-US" dirty="0" smtClean="0"/>
              <a:t>To break the routing software free from the physical device it is running on</a:t>
            </a:r>
          </a:p>
          <a:p>
            <a:r>
              <a:rPr lang="en-US" dirty="0" smtClean="0"/>
              <a:t>Router grafting</a:t>
            </a:r>
          </a:p>
          <a:p>
            <a:pPr lvl="1"/>
            <a:r>
              <a:rPr lang="en-US" dirty="0" smtClean="0"/>
              <a:t>To break the links/sessions free from the routing software instance currently handling it</a:t>
            </a:r>
          </a:p>
          <a:p>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045D62-CC08-48FA-985A-62E7EF5E9DE8}" type="slidenum">
              <a:rPr lang="en-US" smtClean="0"/>
              <a:pPr/>
              <a:t>17</a:t>
            </a:fld>
            <a:endParaRPr lang="en-US"/>
          </a:p>
        </p:txBody>
      </p:sp>
      <p:sp>
        <p:nvSpPr>
          <p:cNvPr id="5" name="TextBox 4"/>
          <p:cNvSpPr txBox="1"/>
          <p:nvPr/>
        </p:nvSpPr>
        <p:spPr>
          <a:xfrm flipH="1">
            <a:off x="1066799" y="2895600"/>
            <a:ext cx="7010401" cy="584775"/>
          </a:xfrm>
          <a:prstGeom prst="rect">
            <a:avLst/>
          </a:prstGeom>
          <a:noFill/>
        </p:spPr>
        <p:txBody>
          <a:bodyPr wrap="square" rtlCol="0">
            <a:spAutoFit/>
          </a:bodyPr>
          <a:lstStyle/>
          <a:p>
            <a:r>
              <a:rPr lang="en-US" sz="3200" dirty="0" smtClean="0">
                <a:solidFill>
                  <a:schemeClr val="accent6">
                    <a:lumMod val="50000"/>
                    <a:lumOff val="50000"/>
                  </a:schemeClr>
                </a:solidFill>
              </a:rPr>
              <a:t>VROOM: Virtual Routers on the Move</a:t>
            </a:r>
            <a:endParaRPr lang="en-US" sz="3200" dirty="0">
              <a:solidFill>
                <a:schemeClr val="accent6">
                  <a:lumMod val="50000"/>
                  <a:lumOff val="50000"/>
                </a:schemeClr>
              </a:solidFill>
            </a:endParaRPr>
          </a:p>
        </p:txBody>
      </p:sp>
      <p:pic>
        <p:nvPicPr>
          <p:cNvPr id="7" name="Picture 7"/>
          <p:cNvPicPr>
            <a:picLocks noChangeAspect="1" noChangeArrowheads="1"/>
          </p:cNvPicPr>
          <p:nvPr/>
        </p:nvPicPr>
        <p:blipFill>
          <a:blip r:embed="rId2" cstate="print"/>
          <a:srcRect/>
          <a:stretch>
            <a:fillRect/>
          </a:stretch>
        </p:blipFill>
        <p:spPr bwMode="auto">
          <a:xfrm>
            <a:off x="3821113" y="4438650"/>
            <a:ext cx="1055687" cy="666750"/>
          </a:xfrm>
          <a:prstGeom prst="rect">
            <a:avLst/>
          </a:prstGeom>
          <a:noFill/>
          <a:ln w="9525">
            <a:noFill/>
            <a:miter lim="800000"/>
            <a:headEnd/>
            <a:tailEnd/>
          </a:ln>
        </p:spPr>
      </p:pic>
      <p:pic>
        <p:nvPicPr>
          <p:cNvPr id="8" name="Picture 37"/>
          <p:cNvPicPr>
            <a:picLocks noChangeArrowheads="1"/>
          </p:cNvPicPr>
          <p:nvPr/>
        </p:nvPicPr>
        <p:blipFill>
          <a:blip r:embed="rId3" cstate="print"/>
          <a:srcRect/>
          <a:stretch>
            <a:fillRect/>
          </a:stretch>
        </p:blipFill>
        <p:spPr bwMode="auto">
          <a:xfrm>
            <a:off x="3810000" y="3886200"/>
            <a:ext cx="1058863" cy="609600"/>
          </a:xfrm>
          <a:prstGeom prst="rect">
            <a:avLst/>
          </a:prstGeom>
          <a:noFill/>
          <a:ln w="9525">
            <a:noFill/>
            <a:miter lim="800000"/>
            <a:headEnd/>
            <a:tailEnd/>
          </a:ln>
        </p:spPr>
      </p:pic>
      <p:sp>
        <p:nvSpPr>
          <p:cNvPr id="6" name="TextBox 5"/>
          <p:cNvSpPr txBox="1"/>
          <p:nvPr/>
        </p:nvSpPr>
        <p:spPr>
          <a:xfrm>
            <a:off x="6553200" y="6324600"/>
            <a:ext cx="2018501" cy="369332"/>
          </a:xfrm>
          <a:prstGeom prst="rect">
            <a:avLst/>
          </a:prstGeom>
          <a:noFill/>
        </p:spPr>
        <p:txBody>
          <a:bodyPr wrap="none" rtlCol="0">
            <a:spAutoFit/>
          </a:bodyPr>
          <a:lstStyle/>
          <a:p>
            <a:r>
              <a:rPr lang="en-US" dirty="0" smtClean="0"/>
              <a:t>[SIGCOMM 2008]</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arallelogram 37"/>
          <p:cNvSpPr/>
          <p:nvPr/>
        </p:nvSpPr>
        <p:spPr>
          <a:xfrm>
            <a:off x="1143000" y="1981200"/>
            <a:ext cx="6705600" cy="1752600"/>
          </a:xfrm>
          <a:prstGeom prst="parallelogram">
            <a:avLst>
              <a:gd name="adj" fmla="val 6254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Parallelogram 36"/>
          <p:cNvSpPr/>
          <p:nvPr/>
        </p:nvSpPr>
        <p:spPr>
          <a:xfrm>
            <a:off x="1143000" y="4343400"/>
            <a:ext cx="6705600" cy="1752600"/>
          </a:xfrm>
          <a:prstGeom prst="parallelogram">
            <a:avLst>
              <a:gd name="adj" fmla="val 6254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4"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sz="3600" b="1" smtClean="0"/>
              <a:t>The Two Notions of “Router”</a:t>
            </a:r>
          </a:p>
        </p:txBody>
      </p:sp>
      <p:sp>
        <p:nvSpPr>
          <p:cNvPr id="5125" name="Rectangle 41"/>
          <p:cNvSpPr>
            <a:spLocks noGrp="1" noChangeArrowheads="1"/>
          </p:cNvSpPr>
          <p:nvPr>
            <p:ph idx="1"/>
          </p:nvPr>
        </p:nvSpPr>
        <p:spPr>
          <a:xfrm>
            <a:off x="381000" y="1143000"/>
            <a:ext cx="8458200" cy="762000"/>
          </a:xfrm>
        </p:spPr>
        <p:txBody>
          <a:bodyPr/>
          <a:lstStyle/>
          <a:p>
            <a:pPr eaLnBrk="1" hangingPunct="1">
              <a:buNone/>
            </a:pPr>
            <a:r>
              <a:rPr lang="en-US" sz="2400" dirty="0" smtClean="0"/>
              <a:t>The IP-layer </a:t>
            </a:r>
            <a:r>
              <a:rPr lang="en-US" sz="2400" dirty="0" smtClean="0">
                <a:solidFill>
                  <a:srgbClr val="FF0000"/>
                </a:solidFill>
              </a:rPr>
              <a:t>logical</a:t>
            </a:r>
            <a:r>
              <a:rPr lang="en-US" sz="2400" dirty="0" smtClean="0"/>
              <a:t> functionality, and the </a:t>
            </a:r>
            <a:r>
              <a:rPr lang="en-US" sz="2400" dirty="0" smtClean="0">
                <a:solidFill>
                  <a:srgbClr val="FF0000"/>
                </a:solidFill>
              </a:rPr>
              <a:t>physical</a:t>
            </a:r>
            <a:r>
              <a:rPr lang="en-US" sz="2400" dirty="0" smtClean="0"/>
              <a:t> equipment</a:t>
            </a:r>
          </a:p>
        </p:txBody>
      </p:sp>
      <p:sp>
        <p:nvSpPr>
          <p:cNvPr id="6146" name="Slide Number Placeholder 5"/>
          <p:cNvSpPr>
            <a:spLocks noGrp="1"/>
          </p:cNvSpPr>
          <p:nvPr>
            <p:ph type="sldNum" sz="quarter" idx="10"/>
          </p:nvPr>
        </p:nvSpPr>
        <p:spPr/>
        <p:txBody>
          <a:bodyPr/>
          <a:lstStyle/>
          <a:p>
            <a:pPr>
              <a:defRPr/>
            </a:pPr>
            <a:fld id="{71CA8B95-3B94-4942-AAD0-4C7A67742553}" type="slidenum">
              <a:rPr lang="en-US"/>
              <a:pPr>
                <a:defRPr/>
              </a:pPr>
              <a:t>18</a:t>
            </a:fld>
            <a:endParaRPr lang="en-US"/>
          </a:p>
        </p:txBody>
      </p:sp>
      <p:pic>
        <p:nvPicPr>
          <p:cNvPr id="5127" name="Picture 46"/>
          <p:cNvPicPr>
            <a:picLocks noChangeAspect="1" noChangeArrowheads="1"/>
          </p:cNvPicPr>
          <p:nvPr/>
        </p:nvPicPr>
        <p:blipFill>
          <a:blip r:embed="rId3" cstate="print"/>
          <a:srcRect/>
          <a:stretch>
            <a:fillRect/>
          </a:stretch>
        </p:blipFill>
        <p:spPr bwMode="auto">
          <a:xfrm>
            <a:off x="2438400" y="5257800"/>
            <a:ext cx="514350" cy="685800"/>
          </a:xfrm>
          <a:prstGeom prst="rect">
            <a:avLst/>
          </a:prstGeom>
          <a:noFill/>
          <a:ln w="9525">
            <a:noFill/>
            <a:miter lim="800000"/>
            <a:headEnd/>
            <a:tailEnd/>
          </a:ln>
        </p:spPr>
      </p:pic>
      <p:pic>
        <p:nvPicPr>
          <p:cNvPr id="5128" name="Picture 50"/>
          <p:cNvPicPr>
            <a:picLocks noChangeAspect="1" noChangeArrowheads="1"/>
          </p:cNvPicPr>
          <p:nvPr/>
        </p:nvPicPr>
        <p:blipFill>
          <a:blip r:embed="rId3" cstate="print"/>
          <a:srcRect/>
          <a:stretch>
            <a:fillRect/>
          </a:stretch>
        </p:blipFill>
        <p:spPr bwMode="auto">
          <a:xfrm>
            <a:off x="4953000" y="5257800"/>
            <a:ext cx="514350" cy="685800"/>
          </a:xfrm>
          <a:prstGeom prst="rect">
            <a:avLst/>
          </a:prstGeom>
          <a:noFill/>
          <a:ln w="9525">
            <a:noFill/>
            <a:miter lim="800000"/>
            <a:headEnd/>
            <a:tailEnd/>
          </a:ln>
        </p:spPr>
      </p:pic>
      <p:pic>
        <p:nvPicPr>
          <p:cNvPr id="5129" name="Picture 51"/>
          <p:cNvPicPr>
            <a:picLocks noChangeAspect="1" noChangeArrowheads="1"/>
          </p:cNvPicPr>
          <p:nvPr/>
        </p:nvPicPr>
        <p:blipFill>
          <a:blip r:embed="rId3" cstate="print"/>
          <a:srcRect/>
          <a:stretch>
            <a:fillRect/>
          </a:stretch>
        </p:blipFill>
        <p:spPr bwMode="auto">
          <a:xfrm>
            <a:off x="6248400" y="4419600"/>
            <a:ext cx="514350" cy="685800"/>
          </a:xfrm>
          <a:prstGeom prst="rect">
            <a:avLst/>
          </a:prstGeom>
          <a:noFill/>
          <a:ln w="9525">
            <a:noFill/>
            <a:miter lim="800000"/>
            <a:headEnd/>
            <a:tailEnd/>
          </a:ln>
        </p:spPr>
      </p:pic>
      <p:pic>
        <p:nvPicPr>
          <p:cNvPr id="5130" name="Picture 48"/>
          <p:cNvPicPr>
            <a:picLocks noChangeAspect="1" noChangeArrowheads="1"/>
          </p:cNvPicPr>
          <p:nvPr/>
        </p:nvPicPr>
        <p:blipFill>
          <a:blip r:embed="rId3" cstate="print"/>
          <a:srcRect/>
          <a:stretch>
            <a:fillRect/>
          </a:stretch>
        </p:blipFill>
        <p:spPr bwMode="auto">
          <a:xfrm>
            <a:off x="3352800" y="4419600"/>
            <a:ext cx="514350" cy="685800"/>
          </a:xfrm>
          <a:prstGeom prst="rect">
            <a:avLst/>
          </a:prstGeom>
          <a:noFill/>
          <a:ln w="9525">
            <a:noFill/>
            <a:miter lim="800000"/>
            <a:headEnd/>
            <a:tailEnd/>
          </a:ln>
        </p:spPr>
      </p:pic>
      <p:sp>
        <p:nvSpPr>
          <p:cNvPr id="39" name="Can 38"/>
          <p:cNvSpPr/>
          <p:nvPr/>
        </p:nvSpPr>
        <p:spPr>
          <a:xfrm>
            <a:off x="2438400" y="32004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Can 39"/>
          <p:cNvSpPr/>
          <p:nvPr/>
        </p:nvSpPr>
        <p:spPr>
          <a:xfrm>
            <a:off x="3352800" y="21336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Can 40"/>
          <p:cNvSpPr/>
          <p:nvPr/>
        </p:nvSpPr>
        <p:spPr>
          <a:xfrm>
            <a:off x="4953000" y="32004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Can 41"/>
          <p:cNvSpPr/>
          <p:nvPr/>
        </p:nvSpPr>
        <p:spPr>
          <a:xfrm>
            <a:off x="6248400" y="21336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35" name="Line 20"/>
          <p:cNvSpPr>
            <a:spLocks noChangeShapeType="1"/>
          </p:cNvSpPr>
          <p:nvPr/>
        </p:nvSpPr>
        <p:spPr bwMode="auto">
          <a:xfrm flipH="1">
            <a:off x="5410200" y="2438400"/>
            <a:ext cx="914400" cy="762000"/>
          </a:xfrm>
          <a:prstGeom prst="line">
            <a:avLst/>
          </a:prstGeom>
          <a:noFill/>
          <a:ln w="38100">
            <a:solidFill>
              <a:srgbClr val="0080FF"/>
            </a:solidFill>
            <a:round/>
            <a:headEnd/>
            <a:tailEnd/>
          </a:ln>
        </p:spPr>
        <p:txBody>
          <a:bodyPr wrap="none" anchor="ctr"/>
          <a:lstStyle/>
          <a:p>
            <a:endParaRPr lang="en-US"/>
          </a:p>
        </p:txBody>
      </p:sp>
      <p:sp>
        <p:nvSpPr>
          <p:cNvPr id="5136" name="Line 20"/>
          <p:cNvSpPr>
            <a:spLocks noChangeShapeType="1"/>
          </p:cNvSpPr>
          <p:nvPr/>
        </p:nvSpPr>
        <p:spPr bwMode="auto">
          <a:xfrm flipH="1">
            <a:off x="3810000" y="2286000"/>
            <a:ext cx="2438400" cy="46038"/>
          </a:xfrm>
          <a:prstGeom prst="line">
            <a:avLst/>
          </a:prstGeom>
          <a:noFill/>
          <a:ln w="38100">
            <a:solidFill>
              <a:srgbClr val="0080FF"/>
            </a:solidFill>
            <a:round/>
            <a:headEnd/>
            <a:tailEnd/>
          </a:ln>
        </p:spPr>
        <p:txBody>
          <a:bodyPr wrap="none" anchor="ctr"/>
          <a:lstStyle/>
          <a:p>
            <a:endParaRPr lang="en-US"/>
          </a:p>
        </p:txBody>
      </p:sp>
      <p:sp>
        <p:nvSpPr>
          <p:cNvPr id="5137" name="Line 20"/>
          <p:cNvSpPr>
            <a:spLocks noChangeShapeType="1"/>
          </p:cNvSpPr>
          <p:nvPr/>
        </p:nvSpPr>
        <p:spPr bwMode="auto">
          <a:xfrm flipH="1">
            <a:off x="2819400" y="2438400"/>
            <a:ext cx="685800" cy="762000"/>
          </a:xfrm>
          <a:prstGeom prst="line">
            <a:avLst/>
          </a:prstGeom>
          <a:noFill/>
          <a:ln w="38100">
            <a:solidFill>
              <a:srgbClr val="0080FF"/>
            </a:solidFill>
            <a:round/>
            <a:headEnd/>
            <a:tailEnd/>
          </a:ln>
        </p:spPr>
        <p:txBody>
          <a:bodyPr wrap="none" anchor="ctr"/>
          <a:lstStyle/>
          <a:p>
            <a:endParaRPr lang="en-US"/>
          </a:p>
        </p:txBody>
      </p:sp>
      <p:sp>
        <p:nvSpPr>
          <p:cNvPr id="50" name="Rectangle 60"/>
          <p:cNvSpPr>
            <a:spLocks noChangeArrowheads="1"/>
          </p:cNvSpPr>
          <p:nvPr/>
        </p:nvSpPr>
        <p:spPr bwMode="auto">
          <a:xfrm>
            <a:off x="7086600" y="3124200"/>
            <a:ext cx="1284288" cy="830263"/>
          </a:xfrm>
          <a:prstGeom prst="rect">
            <a:avLst/>
          </a:prstGeom>
          <a:noFill/>
          <a:ln w="9525">
            <a:noFill/>
            <a:miter lim="800000"/>
            <a:headEnd/>
            <a:tailEnd/>
          </a:ln>
        </p:spPr>
        <p:txBody>
          <a:bodyPr wrap="none">
            <a:spAutoFit/>
          </a:bodyPr>
          <a:lstStyle/>
          <a:p>
            <a:pPr>
              <a:defRPr/>
            </a:pPr>
            <a:r>
              <a:rPr lang="en-US" b="0" dirty="0">
                <a:latin typeface="+mj-lt"/>
                <a:ea typeface="+mj-ea"/>
                <a:cs typeface="+mj-cs"/>
              </a:rPr>
              <a:t>Logical</a:t>
            </a:r>
          </a:p>
          <a:p>
            <a:pPr>
              <a:defRPr/>
            </a:pPr>
            <a:r>
              <a:rPr lang="en-US" b="0" dirty="0">
                <a:latin typeface="+mj-lt"/>
                <a:ea typeface="+mj-ea"/>
                <a:cs typeface="+mj-cs"/>
              </a:rPr>
              <a:t>(IP layer)</a:t>
            </a:r>
          </a:p>
        </p:txBody>
      </p:sp>
      <p:sp>
        <p:nvSpPr>
          <p:cNvPr id="51" name="Rectangle 60"/>
          <p:cNvSpPr>
            <a:spLocks noChangeArrowheads="1"/>
          </p:cNvSpPr>
          <p:nvPr/>
        </p:nvSpPr>
        <p:spPr bwMode="auto">
          <a:xfrm>
            <a:off x="7010400" y="5562600"/>
            <a:ext cx="1171575" cy="461963"/>
          </a:xfrm>
          <a:prstGeom prst="rect">
            <a:avLst/>
          </a:prstGeom>
          <a:noFill/>
          <a:ln w="9525">
            <a:noFill/>
            <a:miter lim="800000"/>
            <a:headEnd/>
            <a:tailEnd/>
          </a:ln>
        </p:spPr>
        <p:txBody>
          <a:bodyPr wrap="none">
            <a:spAutoFit/>
          </a:bodyPr>
          <a:lstStyle/>
          <a:p>
            <a:pPr>
              <a:defRPr/>
            </a:pPr>
            <a:r>
              <a:rPr lang="en-US" b="0" dirty="0">
                <a:latin typeface="+mj-lt"/>
                <a:ea typeface="+mj-ea"/>
                <a:cs typeface="+mj-cs"/>
              </a:rPr>
              <a:t>Physical</a:t>
            </a:r>
          </a:p>
        </p:txBody>
      </p:sp>
      <p:cxnSp>
        <p:nvCxnSpPr>
          <p:cNvPr id="5140" name="Straight Connector 21"/>
          <p:cNvCxnSpPr>
            <a:cxnSpLocks noChangeShapeType="1"/>
            <a:stCxn id="39" idx="4"/>
            <a:endCxn id="41" idx="2"/>
          </p:cNvCxnSpPr>
          <p:nvPr/>
        </p:nvCxnSpPr>
        <p:spPr bwMode="auto">
          <a:xfrm>
            <a:off x="2971800" y="3389313"/>
            <a:ext cx="1981200" cy="1587"/>
          </a:xfrm>
          <a:prstGeom prst="line">
            <a:avLst/>
          </a:prstGeom>
          <a:noFill/>
          <a:ln w="38100">
            <a:solidFill>
              <a:srgbClr val="0080FF"/>
            </a:solidFill>
            <a:round/>
            <a:headEnd/>
            <a:tailEnd/>
          </a:ln>
        </p:spPr>
      </p:cxnSp>
      <p:sp>
        <p:nvSpPr>
          <p:cNvPr id="21" name="Line 20"/>
          <p:cNvSpPr>
            <a:spLocks noChangeShapeType="1"/>
          </p:cNvSpPr>
          <p:nvPr/>
        </p:nvSpPr>
        <p:spPr bwMode="auto">
          <a:xfrm flipH="1" flipV="1">
            <a:off x="381000" y="2819400"/>
            <a:ext cx="2057400" cy="609600"/>
          </a:xfrm>
          <a:prstGeom prst="line">
            <a:avLst/>
          </a:prstGeom>
          <a:noFill/>
          <a:ln w="38100">
            <a:solidFill>
              <a:srgbClr val="0080FF"/>
            </a:solidFill>
            <a:round/>
            <a:headEnd/>
            <a:tailEnd/>
          </a:ln>
        </p:spPr>
        <p:txBody>
          <a:bodyPr wrap="none" anchor="ctr"/>
          <a:lstStyle/>
          <a:p>
            <a:endParaRPr lang="en-US"/>
          </a:p>
        </p:txBody>
      </p:sp>
      <p:sp>
        <p:nvSpPr>
          <p:cNvPr id="22" name="Line 20"/>
          <p:cNvSpPr>
            <a:spLocks noChangeShapeType="1"/>
          </p:cNvSpPr>
          <p:nvPr/>
        </p:nvSpPr>
        <p:spPr bwMode="auto">
          <a:xfrm flipH="1" flipV="1">
            <a:off x="6781800" y="2362200"/>
            <a:ext cx="1600200" cy="304800"/>
          </a:xfrm>
          <a:prstGeom prst="line">
            <a:avLst/>
          </a:prstGeom>
          <a:noFill/>
          <a:ln w="38100">
            <a:solidFill>
              <a:srgbClr val="0080FF"/>
            </a:solidFill>
            <a:round/>
            <a:headEnd/>
            <a:tailEnd/>
          </a:ln>
        </p:spPr>
        <p:txBody>
          <a:bodyPr wrap="none" anchor="ctr"/>
          <a:lstStyle/>
          <a:p>
            <a:endParaRPr lang="en-US"/>
          </a:p>
        </p:txBody>
      </p:sp>
      <p:sp>
        <p:nvSpPr>
          <p:cNvPr id="23" name="Line 20"/>
          <p:cNvSpPr>
            <a:spLocks noChangeShapeType="1"/>
          </p:cNvSpPr>
          <p:nvPr/>
        </p:nvSpPr>
        <p:spPr bwMode="auto">
          <a:xfrm flipH="1">
            <a:off x="6781800" y="2133600"/>
            <a:ext cx="1752600" cy="152400"/>
          </a:xfrm>
          <a:prstGeom prst="line">
            <a:avLst/>
          </a:prstGeom>
          <a:noFill/>
          <a:ln w="38100">
            <a:solidFill>
              <a:srgbClr val="0080FF"/>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arallelogram 37"/>
          <p:cNvSpPr/>
          <p:nvPr/>
        </p:nvSpPr>
        <p:spPr>
          <a:xfrm>
            <a:off x="1143000" y="1981200"/>
            <a:ext cx="6705600" cy="1752600"/>
          </a:xfrm>
          <a:prstGeom prst="parallelogram">
            <a:avLst>
              <a:gd name="adj" fmla="val 6254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Parallelogram 36"/>
          <p:cNvSpPr/>
          <p:nvPr/>
        </p:nvSpPr>
        <p:spPr>
          <a:xfrm>
            <a:off x="1143000" y="4343400"/>
            <a:ext cx="6705600" cy="1752600"/>
          </a:xfrm>
          <a:prstGeom prst="parallelogram">
            <a:avLst>
              <a:gd name="adj" fmla="val 6254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8" name="Rectangle 2"/>
          <p:cNvSpPr>
            <a:spLocks noGrp="1" noChangeArrowheads="1"/>
          </p:cNvSpPr>
          <p:nvPr>
            <p:ph type="title"/>
          </p:nvPr>
        </p:nvSpPr>
        <p:spPr>
          <a:xfrm>
            <a:off x="304800" y="274638"/>
            <a:ext cx="8686800" cy="563562"/>
          </a:xfrm>
        </p:spPr>
        <p:txBody>
          <a:bodyPr>
            <a:normAutofit fontScale="90000"/>
          </a:bodyPr>
          <a:lstStyle/>
          <a:p>
            <a:pPr eaLnBrk="1" hangingPunct="1"/>
            <a:r>
              <a:rPr lang="en-US" sz="3600" b="1" smtClean="0"/>
              <a:t>The Tight Coupling of Physical &amp; Logical</a:t>
            </a:r>
          </a:p>
        </p:txBody>
      </p:sp>
      <p:sp>
        <p:nvSpPr>
          <p:cNvPr id="6149" name="Rectangle 41"/>
          <p:cNvSpPr>
            <a:spLocks noGrp="1" noChangeArrowheads="1"/>
          </p:cNvSpPr>
          <p:nvPr>
            <p:ph idx="1"/>
          </p:nvPr>
        </p:nvSpPr>
        <p:spPr>
          <a:xfrm>
            <a:off x="566738" y="1143000"/>
            <a:ext cx="8272462" cy="762000"/>
          </a:xfrm>
        </p:spPr>
        <p:txBody>
          <a:bodyPr/>
          <a:lstStyle/>
          <a:p>
            <a:pPr eaLnBrk="1" hangingPunct="1">
              <a:buNone/>
            </a:pPr>
            <a:r>
              <a:rPr lang="en-US" sz="2400" dirty="0" smtClean="0"/>
              <a:t>Root of many network-management challenges </a:t>
            </a:r>
            <a:br>
              <a:rPr lang="en-US" sz="2400" dirty="0" smtClean="0"/>
            </a:br>
            <a:r>
              <a:rPr lang="en-US" sz="2400" dirty="0" smtClean="0"/>
              <a:t>(and “point solutions”) </a:t>
            </a:r>
          </a:p>
        </p:txBody>
      </p:sp>
      <p:sp>
        <p:nvSpPr>
          <p:cNvPr id="6146" name="Slide Number Placeholder 5"/>
          <p:cNvSpPr>
            <a:spLocks noGrp="1"/>
          </p:cNvSpPr>
          <p:nvPr>
            <p:ph type="sldNum" sz="quarter" idx="10"/>
          </p:nvPr>
        </p:nvSpPr>
        <p:spPr/>
        <p:txBody>
          <a:bodyPr/>
          <a:lstStyle/>
          <a:p>
            <a:pPr>
              <a:defRPr/>
            </a:pPr>
            <a:fld id="{6AD66BEE-F37C-4F81-B133-2BF713D9CFE3}" type="slidenum">
              <a:rPr lang="en-US"/>
              <a:pPr>
                <a:defRPr/>
              </a:pPr>
              <a:t>19</a:t>
            </a:fld>
            <a:endParaRPr lang="en-US"/>
          </a:p>
        </p:txBody>
      </p:sp>
      <p:pic>
        <p:nvPicPr>
          <p:cNvPr id="6151" name="Picture 46"/>
          <p:cNvPicPr>
            <a:picLocks noChangeAspect="1" noChangeArrowheads="1"/>
          </p:cNvPicPr>
          <p:nvPr/>
        </p:nvPicPr>
        <p:blipFill>
          <a:blip r:embed="rId3" cstate="print"/>
          <a:srcRect/>
          <a:stretch>
            <a:fillRect/>
          </a:stretch>
        </p:blipFill>
        <p:spPr bwMode="auto">
          <a:xfrm>
            <a:off x="2438400" y="5257800"/>
            <a:ext cx="514350" cy="685800"/>
          </a:xfrm>
          <a:prstGeom prst="rect">
            <a:avLst/>
          </a:prstGeom>
          <a:noFill/>
          <a:ln w="9525">
            <a:noFill/>
            <a:miter lim="800000"/>
            <a:headEnd/>
            <a:tailEnd/>
          </a:ln>
        </p:spPr>
      </p:pic>
      <p:pic>
        <p:nvPicPr>
          <p:cNvPr id="6152" name="Picture 50"/>
          <p:cNvPicPr>
            <a:picLocks noChangeAspect="1" noChangeArrowheads="1"/>
          </p:cNvPicPr>
          <p:nvPr/>
        </p:nvPicPr>
        <p:blipFill>
          <a:blip r:embed="rId3" cstate="print"/>
          <a:srcRect/>
          <a:stretch>
            <a:fillRect/>
          </a:stretch>
        </p:blipFill>
        <p:spPr bwMode="auto">
          <a:xfrm>
            <a:off x="4953000" y="5257800"/>
            <a:ext cx="514350" cy="685800"/>
          </a:xfrm>
          <a:prstGeom prst="rect">
            <a:avLst/>
          </a:prstGeom>
          <a:noFill/>
          <a:ln w="9525">
            <a:noFill/>
            <a:miter lim="800000"/>
            <a:headEnd/>
            <a:tailEnd/>
          </a:ln>
        </p:spPr>
      </p:pic>
      <p:pic>
        <p:nvPicPr>
          <p:cNvPr id="6153" name="Picture 51"/>
          <p:cNvPicPr>
            <a:picLocks noChangeAspect="1" noChangeArrowheads="1"/>
          </p:cNvPicPr>
          <p:nvPr/>
        </p:nvPicPr>
        <p:blipFill>
          <a:blip r:embed="rId3" cstate="print"/>
          <a:srcRect/>
          <a:stretch>
            <a:fillRect/>
          </a:stretch>
        </p:blipFill>
        <p:spPr bwMode="auto">
          <a:xfrm>
            <a:off x="6248400" y="4419600"/>
            <a:ext cx="514350" cy="685800"/>
          </a:xfrm>
          <a:prstGeom prst="rect">
            <a:avLst/>
          </a:prstGeom>
          <a:noFill/>
          <a:ln w="9525">
            <a:noFill/>
            <a:miter lim="800000"/>
            <a:headEnd/>
            <a:tailEnd/>
          </a:ln>
        </p:spPr>
      </p:pic>
      <p:pic>
        <p:nvPicPr>
          <p:cNvPr id="6154" name="Picture 48"/>
          <p:cNvPicPr>
            <a:picLocks noChangeAspect="1" noChangeArrowheads="1"/>
          </p:cNvPicPr>
          <p:nvPr/>
        </p:nvPicPr>
        <p:blipFill>
          <a:blip r:embed="rId3" cstate="print"/>
          <a:srcRect/>
          <a:stretch>
            <a:fillRect/>
          </a:stretch>
        </p:blipFill>
        <p:spPr bwMode="auto">
          <a:xfrm>
            <a:off x="3352800" y="4419600"/>
            <a:ext cx="514350" cy="685800"/>
          </a:xfrm>
          <a:prstGeom prst="rect">
            <a:avLst/>
          </a:prstGeom>
          <a:noFill/>
          <a:ln w="9525">
            <a:noFill/>
            <a:miter lim="800000"/>
            <a:headEnd/>
            <a:tailEnd/>
          </a:ln>
        </p:spPr>
      </p:pic>
      <p:sp>
        <p:nvSpPr>
          <p:cNvPr id="39" name="Can 38"/>
          <p:cNvSpPr/>
          <p:nvPr/>
        </p:nvSpPr>
        <p:spPr>
          <a:xfrm>
            <a:off x="2438400" y="32004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Can 39"/>
          <p:cNvSpPr/>
          <p:nvPr/>
        </p:nvSpPr>
        <p:spPr>
          <a:xfrm>
            <a:off x="3352800" y="21336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Can 40"/>
          <p:cNvSpPr/>
          <p:nvPr/>
        </p:nvSpPr>
        <p:spPr>
          <a:xfrm>
            <a:off x="4953000" y="32004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Can 41"/>
          <p:cNvSpPr/>
          <p:nvPr/>
        </p:nvSpPr>
        <p:spPr>
          <a:xfrm>
            <a:off x="6248400" y="21336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9" name="Line 20"/>
          <p:cNvSpPr>
            <a:spLocks noChangeShapeType="1"/>
          </p:cNvSpPr>
          <p:nvPr/>
        </p:nvSpPr>
        <p:spPr bwMode="auto">
          <a:xfrm flipH="1">
            <a:off x="5410200" y="2438400"/>
            <a:ext cx="914400" cy="762000"/>
          </a:xfrm>
          <a:prstGeom prst="line">
            <a:avLst/>
          </a:prstGeom>
          <a:noFill/>
          <a:ln w="38100">
            <a:solidFill>
              <a:srgbClr val="0080FF"/>
            </a:solidFill>
            <a:round/>
            <a:headEnd/>
            <a:tailEnd/>
          </a:ln>
        </p:spPr>
        <p:txBody>
          <a:bodyPr wrap="none" anchor="ctr"/>
          <a:lstStyle/>
          <a:p>
            <a:endParaRPr lang="en-US"/>
          </a:p>
        </p:txBody>
      </p:sp>
      <p:sp>
        <p:nvSpPr>
          <p:cNvPr id="6160" name="Line 20"/>
          <p:cNvSpPr>
            <a:spLocks noChangeShapeType="1"/>
          </p:cNvSpPr>
          <p:nvPr/>
        </p:nvSpPr>
        <p:spPr bwMode="auto">
          <a:xfrm flipH="1">
            <a:off x="3810000" y="2286000"/>
            <a:ext cx="2438400" cy="46038"/>
          </a:xfrm>
          <a:prstGeom prst="line">
            <a:avLst/>
          </a:prstGeom>
          <a:noFill/>
          <a:ln w="38100">
            <a:solidFill>
              <a:srgbClr val="0080FF"/>
            </a:solidFill>
            <a:round/>
            <a:headEnd/>
            <a:tailEnd/>
          </a:ln>
        </p:spPr>
        <p:txBody>
          <a:bodyPr wrap="none" anchor="ctr"/>
          <a:lstStyle/>
          <a:p>
            <a:endParaRPr lang="en-US"/>
          </a:p>
        </p:txBody>
      </p:sp>
      <p:sp>
        <p:nvSpPr>
          <p:cNvPr id="6161" name="Line 20"/>
          <p:cNvSpPr>
            <a:spLocks noChangeShapeType="1"/>
          </p:cNvSpPr>
          <p:nvPr/>
        </p:nvSpPr>
        <p:spPr bwMode="auto">
          <a:xfrm flipH="1">
            <a:off x="2819400" y="2438400"/>
            <a:ext cx="685800" cy="762000"/>
          </a:xfrm>
          <a:prstGeom prst="line">
            <a:avLst/>
          </a:prstGeom>
          <a:noFill/>
          <a:ln w="38100">
            <a:solidFill>
              <a:srgbClr val="0080FF"/>
            </a:solidFill>
            <a:round/>
            <a:headEnd/>
            <a:tailEnd/>
          </a:ln>
        </p:spPr>
        <p:txBody>
          <a:bodyPr wrap="none" anchor="ctr"/>
          <a:lstStyle/>
          <a:p>
            <a:endParaRPr lang="en-US"/>
          </a:p>
        </p:txBody>
      </p:sp>
      <p:sp>
        <p:nvSpPr>
          <p:cNvPr id="50" name="Rectangle 60"/>
          <p:cNvSpPr>
            <a:spLocks noChangeArrowheads="1"/>
          </p:cNvSpPr>
          <p:nvPr/>
        </p:nvSpPr>
        <p:spPr bwMode="auto">
          <a:xfrm>
            <a:off x="7086600" y="3124200"/>
            <a:ext cx="1284288" cy="830263"/>
          </a:xfrm>
          <a:prstGeom prst="rect">
            <a:avLst/>
          </a:prstGeom>
          <a:noFill/>
          <a:ln w="9525">
            <a:noFill/>
            <a:miter lim="800000"/>
            <a:headEnd/>
            <a:tailEnd/>
          </a:ln>
        </p:spPr>
        <p:txBody>
          <a:bodyPr wrap="none">
            <a:spAutoFit/>
          </a:bodyPr>
          <a:lstStyle/>
          <a:p>
            <a:pPr>
              <a:defRPr/>
            </a:pPr>
            <a:r>
              <a:rPr lang="en-US" b="0" dirty="0">
                <a:latin typeface="+mj-lt"/>
                <a:ea typeface="+mj-ea"/>
                <a:cs typeface="+mj-cs"/>
              </a:rPr>
              <a:t>Logical</a:t>
            </a:r>
          </a:p>
          <a:p>
            <a:pPr>
              <a:defRPr/>
            </a:pPr>
            <a:r>
              <a:rPr lang="en-US" b="0" dirty="0">
                <a:latin typeface="+mj-lt"/>
                <a:ea typeface="+mj-ea"/>
                <a:cs typeface="+mj-cs"/>
              </a:rPr>
              <a:t>(IP layer)</a:t>
            </a:r>
          </a:p>
        </p:txBody>
      </p:sp>
      <p:sp>
        <p:nvSpPr>
          <p:cNvPr id="51" name="Rectangle 60"/>
          <p:cNvSpPr>
            <a:spLocks noChangeArrowheads="1"/>
          </p:cNvSpPr>
          <p:nvPr/>
        </p:nvSpPr>
        <p:spPr bwMode="auto">
          <a:xfrm>
            <a:off x="7010400" y="5562600"/>
            <a:ext cx="1171575" cy="461963"/>
          </a:xfrm>
          <a:prstGeom prst="rect">
            <a:avLst/>
          </a:prstGeom>
          <a:noFill/>
          <a:ln w="9525">
            <a:noFill/>
            <a:miter lim="800000"/>
            <a:headEnd/>
            <a:tailEnd/>
          </a:ln>
        </p:spPr>
        <p:txBody>
          <a:bodyPr wrap="none">
            <a:spAutoFit/>
          </a:bodyPr>
          <a:lstStyle/>
          <a:p>
            <a:pPr>
              <a:defRPr/>
            </a:pPr>
            <a:r>
              <a:rPr lang="en-US" b="0" dirty="0">
                <a:latin typeface="+mj-lt"/>
                <a:ea typeface="+mj-ea"/>
                <a:cs typeface="+mj-cs"/>
              </a:rPr>
              <a:t>Physical</a:t>
            </a:r>
          </a:p>
        </p:txBody>
      </p:sp>
      <p:sp>
        <p:nvSpPr>
          <p:cNvPr id="22" name="Up-Down Arrow 21"/>
          <p:cNvSpPr/>
          <p:nvPr/>
        </p:nvSpPr>
        <p:spPr>
          <a:xfrm>
            <a:off x="2590800" y="3581400"/>
            <a:ext cx="228600" cy="16764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Up-Down Arrow 22"/>
          <p:cNvSpPr/>
          <p:nvPr/>
        </p:nvSpPr>
        <p:spPr>
          <a:xfrm>
            <a:off x="6400800" y="2514600"/>
            <a:ext cx="228600" cy="19050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Up-Down Arrow 23"/>
          <p:cNvSpPr/>
          <p:nvPr/>
        </p:nvSpPr>
        <p:spPr>
          <a:xfrm>
            <a:off x="5105400" y="3581400"/>
            <a:ext cx="228600" cy="16764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Multiply 24"/>
          <p:cNvSpPr/>
          <p:nvPr/>
        </p:nvSpPr>
        <p:spPr>
          <a:xfrm>
            <a:off x="4724400" y="5029200"/>
            <a:ext cx="1066800" cy="1143000"/>
          </a:xfrm>
          <a:prstGeom prst="mathMultiply">
            <a:avLst>
              <a:gd name="adj1" fmla="val 190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Multiply 25"/>
          <p:cNvSpPr/>
          <p:nvPr/>
        </p:nvSpPr>
        <p:spPr>
          <a:xfrm>
            <a:off x="4724400" y="2819400"/>
            <a:ext cx="1066800" cy="1143000"/>
          </a:xfrm>
          <a:prstGeom prst="mathMultiply">
            <a:avLst>
              <a:gd name="adj1" fmla="val 190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169" name="Straight Connector 26"/>
          <p:cNvCxnSpPr>
            <a:cxnSpLocks noChangeShapeType="1"/>
          </p:cNvCxnSpPr>
          <p:nvPr/>
        </p:nvCxnSpPr>
        <p:spPr bwMode="auto">
          <a:xfrm>
            <a:off x="2971800" y="3389313"/>
            <a:ext cx="1981200" cy="1587"/>
          </a:xfrm>
          <a:prstGeom prst="line">
            <a:avLst/>
          </a:prstGeom>
          <a:noFill/>
          <a:ln w="38100">
            <a:solidFill>
              <a:srgbClr val="0080FF"/>
            </a:solidFill>
            <a:round/>
            <a:headEnd/>
            <a:tailEnd/>
          </a:ln>
        </p:spPr>
      </p:cxnSp>
      <p:sp>
        <p:nvSpPr>
          <p:cNvPr id="21" name="Up-Down Arrow 20"/>
          <p:cNvSpPr/>
          <p:nvPr/>
        </p:nvSpPr>
        <p:spPr>
          <a:xfrm>
            <a:off x="3505200" y="2514600"/>
            <a:ext cx="228600" cy="19050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Line 20"/>
          <p:cNvSpPr>
            <a:spLocks noChangeShapeType="1"/>
          </p:cNvSpPr>
          <p:nvPr/>
        </p:nvSpPr>
        <p:spPr bwMode="auto">
          <a:xfrm flipH="1" flipV="1">
            <a:off x="381000" y="2819400"/>
            <a:ext cx="2057400" cy="609600"/>
          </a:xfrm>
          <a:prstGeom prst="line">
            <a:avLst/>
          </a:prstGeom>
          <a:noFill/>
          <a:ln w="38100">
            <a:solidFill>
              <a:srgbClr val="0080FF"/>
            </a:solidFill>
            <a:round/>
            <a:headEnd/>
            <a:tailEnd/>
          </a:ln>
        </p:spPr>
        <p:txBody>
          <a:bodyPr wrap="none" anchor="ctr"/>
          <a:lstStyle/>
          <a:p>
            <a:endParaRPr lang="en-US"/>
          </a:p>
        </p:txBody>
      </p:sp>
      <p:sp>
        <p:nvSpPr>
          <p:cNvPr id="28" name="Line 20"/>
          <p:cNvSpPr>
            <a:spLocks noChangeShapeType="1"/>
          </p:cNvSpPr>
          <p:nvPr/>
        </p:nvSpPr>
        <p:spPr bwMode="auto">
          <a:xfrm flipH="1" flipV="1">
            <a:off x="6781800" y="2362200"/>
            <a:ext cx="1600200" cy="304800"/>
          </a:xfrm>
          <a:prstGeom prst="line">
            <a:avLst/>
          </a:prstGeom>
          <a:noFill/>
          <a:ln w="38100">
            <a:solidFill>
              <a:srgbClr val="0080FF"/>
            </a:solidFill>
            <a:round/>
            <a:headEnd/>
            <a:tailEnd/>
          </a:ln>
        </p:spPr>
        <p:txBody>
          <a:bodyPr wrap="none" anchor="ctr"/>
          <a:lstStyle/>
          <a:p>
            <a:endParaRPr lang="en-US"/>
          </a:p>
        </p:txBody>
      </p:sp>
      <p:sp>
        <p:nvSpPr>
          <p:cNvPr id="29" name="Line 20"/>
          <p:cNvSpPr>
            <a:spLocks noChangeShapeType="1"/>
          </p:cNvSpPr>
          <p:nvPr/>
        </p:nvSpPr>
        <p:spPr bwMode="auto">
          <a:xfrm flipH="1">
            <a:off x="6781800" y="2133600"/>
            <a:ext cx="1752600" cy="152400"/>
          </a:xfrm>
          <a:prstGeom prst="line">
            <a:avLst/>
          </a:prstGeom>
          <a:noFill/>
          <a:ln w="38100">
            <a:solidFill>
              <a:srgbClr val="0080FF"/>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4" name="TextBox 3"/>
          <p:cNvSpPr txBox="1"/>
          <p:nvPr/>
        </p:nvSpPr>
        <p:spPr>
          <a:xfrm>
            <a:off x="762000" y="1600200"/>
            <a:ext cx="6858000" cy="4708981"/>
          </a:xfrm>
          <a:prstGeom prst="rect">
            <a:avLst/>
          </a:prstGeom>
          <a:noFill/>
        </p:spPr>
        <p:txBody>
          <a:bodyPr wrap="square" rtlCol="0">
            <a:spAutoFit/>
          </a:bodyPr>
          <a:lstStyle/>
          <a:p>
            <a:r>
              <a:rPr lang="en-US" sz="1600" dirty="0" smtClean="0">
                <a:latin typeface="Times New Roman" pitchFamily="18" charset="0"/>
                <a:cs typeface="Times New Roman" pitchFamily="18" charset="0"/>
              </a:rPr>
              <a:t>The complexity of network management is widely recognized as one of the biggest challenges facing the Internet today. Network operators are under tremendous pressure to make their networks highly reliable to avoid service disruptions. Yet, operators often need to change the network to upgrade faulty equipment, deploy new services, and install new routers. Unfortunately, changes cause disruptions, forcing a trade-off between the benefit of the change and the disruption it will cause.  We argue that many network-management problems stem from the same root causes - the need to  maintain consistency between the physical and logical configuration of the routers and the static coupling of router state and functionality to specific router instances. Hence, we propose two new network-management primitives where (</a:t>
            </a:r>
            <a:r>
              <a:rPr lang="en-US" sz="1600" dirty="0" err="1"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 (virtual) routers are allowed to freely move from one physical router to another, and (ii) parts of a router can be seamlessly removed from one router and merged into another without any disruption.  In addition to simplifying existing network-management tasks like planned maintenance and service deployment, these primitives can also help tackle emerging challenges such as reducing energy consumption and can even be applied to traffic management.  In this talk I will present the design and implementation of our modified router to incorporate these two primitives.</a:t>
            </a:r>
          </a:p>
          <a:p>
            <a:endParaRPr lang="en-US" sz="1200" dirty="0"/>
          </a:p>
        </p:txBody>
      </p:sp>
      <p:sp>
        <p:nvSpPr>
          <p:cNvPr id="5" name="Slide Number Placeholder 4"/>
          <p:cNvSpPr>
            <a:spLocks noGrp="1"/>
          </p:cNvSpPr>
          <p:nvPr>
            <p:ph type="sldNum" sz="quarter" idx="10"/>
          </p:nvPr>
        </p:nvSpPr>
        <p:spPr/>
        <p:txBody>
          <a:bodyPr/>
          <a:lstStyle/>
          <a:p>
            <a:fld id="{78045D62-CC08-48FA-985A-62E7EF5E9DE8}"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arallelogram 37"/>
          <p:cNvSpPr/>
          <p:nvPr/>
        </p:nvSpPr>
        <p:spPr>
          <a:xfrm>
            <a:off x="1143000" y="1981200"/>
            <a:ext cx="6705600" cy="1752600"/>
          </a:xfrm>
          <a:prstGeom prst="parallelogram">
            <a:avLst>
              <a:gd name="adj" fmla="val 6254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Parallelogram 36"/>
          <p:cNvSpPr/>
          <p:nvPr/>
        </p:nvSpPr>
        <p:spPr>
          <a:xfrm>
            <a:off x="1143000" y="4343400"/>
            <a:ext cx="6705600" cy="1752600"/>
          </a:xfrm>
          <a:prstGeom prst="parallelogram">
            <a:avLst>
              <a:gd name="adj" fmla="val 6254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2" name="Rectangle 2"/>
          <p:cNvSpPr>
            <a:spLocks noGrp="1" noChangeArrowheads="1"/>
          </p:cNvSpPr>
          <p:nvPr>
            <p:ph type="title"/>
          </p:nvPr>
        </p:nvSpPr>
        <p:spPr>
          <a:xfrm>
            <a:off x="304800" y="274638"/>
            <a:ext cx="8686800" cy="563562"/>
          </a:xfrm>
        </p:spPr>
        <p:txBody>
          <a:bodyPr>
            <a:normAutofit fontScale="90000"/>
          </a:bodyPr>
          <a:lstStyle/>
          <a:p>
            <a:pPr eaLnBrk="1" hangingPunct="1"/>
            <a:r>
              <a:rPr lang="en-US" sz="3600" b="1" smtClean="0"/>
              <a:t>VROOM: Breaking the Coupling</a:t>
            </a:r>
          </a:p>
        </p:txBody>
      </p:sp>
      <p:sp>
        <p:nvSpPr>
          <p:cNvPr id="7173" name="Rectangle 41"/>
          <p:cNvSpPr>
            <a:spLocks noGrp="1" noChangeArrowheads="1"/>
          </p:cNvSpPr>
          <p:nvPr>
            <p:ph idx="1"/>
          </p:nvPr>
        </p:nvSpPr>
        <p:spPr>
          <a:xfrm>
            <a:off x="381000" y="1143000"/>
            <a:ext cx="8610600" cy="533400"/>
          </a:xfrm>
        </p:spPr>
        <p:txBody>
          <a:bodyPr/>
          <a:lstStyle/>
          <a:p>
            <a:pPr eaLnBrk="1" hangingPunct="1">
              <a:buNone/>
            </a:pPr>
            <a:r>
              <a:rPr lang="en-US" sz="2400" dirty="0" smtClean="0"/>
              <a:t>Re-mapping the logical node to another physical node</a:t>
            </a:r>
          </a:p>
        </p:txBody>
      </p:sp>
      <p:sp>
        <p:nvSpPr>
          <p:cNvPr id="6146" name="Slide Number Placeholder 5"/>
          <p:cNvSpPr>
            <a:spLocks noGrp="1"/>
          </p:cNvSpPr>
          <p:nvPr>
            <p:ph type="sldNum" sz="quarter" idx="10"/>
          </p:nvPr>
        </p:nvSpPr>
        <p:spPr/>
        <p:txBody>
          <a:bodyPr/>
          <a:lstStyle/>
          <a:p>
            <a:pPr>
              <a:defRPr/>
            </a:pPr>
            <a:fld id="{2998B7A3-A1B2-4FFB-AD0A-5E0F086BFC2F}" type="slidenum">
              <a:rPr lang="en-US"/>
              <a:pPr>
                <a:defRPr/>
              </a:pPr>
              <a:t>20</a:t>
            </a:fld>
            <a:endParaRPr lang="en-US"/>
          </a:p>
        </p:txBody>
      </p:sp>
      <p:pic>
        <p:nvPicPr>
          <p:cNvPr id="7175" name="Picture 46"/>
          <p:cNvPicPr>
            <a:picLocks noChangeAspect="1" noChangeArrowheads="1"/>
          </p:cNvPicPr>
          <p:nvPr/>
        </p:nvPicPr>
        <p:blipFill>
          <a:blip r:embed="rId3" cstate="print"/>
          <a:srcRect/>
          <a:stretch>
            <a:fillRect/>
          </a:stretch>
        </p:blipFill>
        <p:spPr bwMode="auto">
          <a:xfrm>
            <a:off x="2438400" y="5257800"/>
            <a:ext cx="514350" cy="685800"/>
          </a:xfrm>
          <a:prstGeom prst="rect">
            <a:avLst/>
          </a:prstGeom>
          <a:noFill/>
          <a:ln w="9525">
            <a:noFill/>
            <a:miter lim="800000"/>
            <a:headEnd/>
            <a:tailEnd/>
          </a:ln>
        </p:spPr>
      </p:pic>
      <p:pic>
        <p:nvPicPr>
          <p:cNvPr id="7176" name="Picture 50"/>
          <p:cNvPicPr>
            <a:picLocks noChangeAspect="1" noChangeArrowheads="1"/>
          </p:cNvPicPr>
          <p:nvPr/>
        </p:nvPicPr>
        <p:blipFill>
          <a:blip r:embed="rId3" cstate="print"/>
          <a:srcRect/>
          <a:stretch>
            <a:fillRect/>
          </a:stretch>
        </p:blipFill>
        <p:spPr bwMode="auto">
          <a:xfrm>
            <a:off x="4953000" y="5257800"/>
            <a:ext cx="514350" cy="685800"/>
          </a:xfrm>
          <a:prstGeom prst="rect">
            <a:avLst/>
          </a:prstGeom>
          <a:noFill/>
          <a:ln w="9525">
            <a:noFill/>
            <a:miter lim="800000"/>
            <a:headEnd/>
            <a:tailEnd/>
          </a:ln>
        </p:spPr>
      </p:pic>
      <p:pic>
        <p:nvPicPr>
          <p:cNvPr id="7177" name="Picture 51"/>
          <p:cNvPicPr>
            <a:picLocks noChangeAspect="1" noChangeArrowheads="1"/>
          </p:cNvPicPr>
          <p:nvPr/>
        </p:nvPicPr>
        <p:blipFill>
          <a:blip r:embed="rId3" cstate="print"/>
          <a:srcRect/>
          <a:stretch>
            <a:fillRect/>
          </a:stretch>
        </p:blipFill>
        <p:spPr bwMode="auto">
          <a:xfrm>
            <a:off x="6248400" y="4419600"/>
            <a:ext cx="514350" cy="685800"/>
          </a:xfrm>
          <a:prstGeom prst="rect">
            <a:avLst/>
          </a:prstGeom>
          <a:noFill/>
          <a:ln w="9525">
            <a:noFill/>
            <a:miter lim="800000"/>
            <a:headEnd/>
            <a:tailEnd/>
          </a:ln>
        </p:spPr>
      </p:pic>
      <p:pic>
        <p:nvPicPr>
          <p:cNvPr id="7178" name="Picture 48"/>
          <p:cNvPicPr>
            <a:picLocks noChangeAspect="1" noChangeArrowheads="1"/>
          </p:cNvPicPr>
          <p:nvPr/>
        </p:nvPicPr>
        <p:blipFill>
          <a:blip r:embed="rId3" cstate="print"/>
          <a:srcRect/>
          <a:stretch>
            <a:fillRect/>
          </a:stretch>
        </p:blipFill>
        <p:spPr bwMode="auto">
          <a:xfrm>
            <a:off x="3352800" y="4419600"/>
            <a:ext cx="514350" cy="685800"/>
          </a:xfrm>
          <a:prstGeom prst="rect">
            <a:avLst/>
          </a:prstGeom>
          <a:noFill/>
          <a:ln w="9525">
            <a:noFill/>
            <a:miter lim="800000"/>
            <a:headEnd/>
            <a:tailEnd/>
          </a:ln>
        </p:spPr>
      </p:pic>
      <p:sp>
        <p:nvSpPr>
          <p:cNvPr id="39" name="Can 38"/>
          <p:cNvSpPr/>
          <p:nvPr/>
        </p:nvSpPr>
        <p:spPr>
          <a:xfrm>
            <a:off x="2438400" y="32004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Can 39"/>
          <p:cNvSpPr/>
          <p:nvPr/>
        </p:nvSpPr>
        <p:spPr>
          <a:xfrm>
            <a:off x="3352800" y="21336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Can 40"/>
          <p:cNvSpPr/>
          <p:nvPr/>
        </p:nvSpPr>
        <p:spPr>
          <a:xfrm>
            <a:off x="4953000" y="32004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Can 41"/>
          <p:cNvSpPr/>
          <p:nvPr/>
        </p:nvSpPr>
        <p:spPr>
          <a:xfrm>
            <a:off x="6248400" y="21336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3" name="Line 20"/>
          <p:cNvSpPr>
            <a:spLocks noChangeShapeType="1"/>
          </p:cNvSpPr>
          <p:nvPr/>
        </p:nvSpPr>
        <p:spPr bwMode="auto">
          <a:xfrm flipH="1">
            <a:off x="5410200" y="2438400"/>
            <a:ext cx="914400" cy="762000"/>
          </a:xfrm>
          <a:prstGeom prst="line">
            <a:avLst/>
          </a:prstGeom>
          <a:noFill/>
          <a:ln w="38100">
            <a:solidFill>
              <a:srgbClr val="0080FF"/>
            </a:solidFill>
            <a:round/>
            <a:headEnd/>
            <a:tailEnd/>
          </a:ln>
        </p:spPr>
        <p:txBody>
          <a:bodyPr wrap="none" anchor="ctr"/>
          <a:lstStyle/>
          <a:p>
            <a:endParaRPr lang="en-US"/>
          </a:p>
        </p:txBody>
      </p:sp>
      <p:sp>
        <p:nvSpPr>
          <p:cNvPr id="7184" name="Line 20"/>
          <p:cNvSpPr>
            <a:spLocks noChangeShapeType="1"/>
          </p:cNvSpPr>
          <p:nvPr/>
        </p:nvSpPr>
        <p:spPr bwMode="auto">
          <a:xfrm flipH="1">
            <a:off x="3810000" y="2286000"/>
            <a:ext cx="2438400" cy="46038"/>
          </a:xfrm>
          <a:prstGeom prst="line">
            <a:avLst/>
          </a:prstGeom>
          <a:noFill/>
          <a:ln w="38100">
            <a:solidFill>
              <a:srgbClr val="0080FF"/>
            </a:solidFill>
            <a:round/>
            <a:headEnd/>
            <a:tailEnd/>
          </a:ln>
        </p:spPr>
        <p:txBody>
          <a:bodyPr wrap="none" anchor="ctr"/>
          <a:lstStyle/>
          <a:p>
            <a:endParaRPr lang="en-US"/>
          </a:p>
        </p:txBody>
      </p:sp>
      <p:sp>
        <p:nvSpPr>
          <p:cNvPr id="7185" name="Line 20"/>
          <p:cNvSpPr>
            <a:spLocks noChangeShapeType="1"/>
          </p:cNvSpPr>
          <p:nvPr/>
        </p:nvSpPr>
        <p:spPr bwMode="auto">
          <a:xfrm flipH="1">
            <a:off x="2819400" y="2438400"/>
            <a:ext cx="685800" cy="762000"/>
          </a:xfrm>
          <a:prstGeom prst="line">
            <a:avLst/>
          </a:prstGeom>
          <a:noFill/>
          <a:ln w="38100">
            <a:solidFill>
              <a:srgbClr val="0080FF"/>
            </a:solidFill>
            <a:round/>
            <a:headEnd/>
            <a:tailEnd/>
          </a:ln>
        </p:spPr>
        <p:txBody>
          <a:bodyPr wrap="none" anchor="ctr"/>
          <a:lstStyle/>
          <a:p>
            <a:endParaRPr lang="en-US"/>
          </a:p>
        </p:txBody>
      </p:sp>
      <p:sp>
        <p:nvSpPr>
          <p:cNvPr id="50" name="Rectangle 60"/>
          <p:cNvSpPr>
            <a:spLocks noChangeArrowheads="1"/>
          </p:cNvSpPr>
          <p:nvPr/>
        </p:nvSpPr>
        <p:spPr bwMode="auto">
          <a:xfrm>
            <a:off x="7086600" y="3124200"/>
            <a:ext cx="1284288" cy="830263"/>
          </a:xfrm>
          <a:prstGeom prst="rect">
            <a:avLst/>
          </a:prstGeom>
          <a:noFill/>
          <a:ln w="9525">
            <a:noFill/>
            <a:miter lim="800000"/>
            <a:headEnd/>
            <a:tailEnd/>
          </a:ln>
        </p:spPr>
        <p:txBody>
          <a:bodyPr wrap="none">
            <a:spAutoFit/>
          </a:bodyPr>
          <a:lstStyle/>
          <a:p>
            <a:pPr>
              <a:defRPr/>
            </a:pPr>
            <a:r>
              <a:rPr lang="en-US" b="0" dirty="0">
                <a:latin typeface="+mj-lt"/>
                <a:ea typeface="+mj-ea"/>
                <a:cs typeface="+mj-cs"/>
              </a:rPr>
              <a:t>Logical</a:t>
            </a:r>
          </a:p>
          <a:p>
            <a:pPr>
              <a:defRPr/>
            </a:pPr>
            <a:r>
              <a:rPr lang="en-US" b="0" dirty="0">
                <a:latin typeface="+mj-lt"/>
                <a:ea typeface="+mj-ea"/>
                <a:cs typeface="+mj-cs"/>
              </a:rPr>
              <a:t>(IP layer)</a:t>
            </a:r>
          </a:p>
        </p:txBody>
      </p:sp>
      <p:sp>
        <p:nvSpPr>
          <p:cNvPr id="51" name="Rectangle 60"/>
          <p:cNvSpPr>
            <a:spLocks noChangeArrowheads="1"/>
          </p:cNvSpPr>
          <p:nvPr/>
        </p:nvSpPr>
        <p:spPr bwMode="auto">
          <a:xfrm>
            <a:off x="7010400" y="5562600"/>
            <a:ext cx="1171575" cy="461963"/>
          </a:xfrm>
          <a:prstGeom prst="rect">
            <a:avLst/>
          </a:prstGeom>
          <a:noFill/>
          <a:ln w="9525">
            <a:noFill/>
            <a:miter lim="800000"/>
            <a:headEnd/>
            <a:tailEnd/>
          </a:ln>
        </p:spPr>
        <p:txBody>
          <a:bodyPr wrap="none">
            <a:spAutoFit/>
          </a:bodyPr>
          <a:lstStyle/>
          <a:p>
            <a:pPr>
              <a:defRPr/>
            </a:pPr>
            <a:r>
              <a:rPr lang="en-US" b="0" dirty="0">
                <a:latin typeface="+mj-lt"/>
                <a:ea typeface="+mj-ea"/>
                <a:cs typeface="+mj-cs"/>
              </a:rPr>
              <a:t>Physical</a:t>
            </a:r>
          </a:p>
        </p:txBody>
      </p:sp>
      <p:sp>
        <p:nvSpPr>
          <p:cNvPr id="22" name="Up-Down Arrow 21"/>
          <p:cNvSpPr/>
          <p:nvPr/>
        </p:nvSpPr>
        <p:spPr>
          <a:xfrm>
            <a:off x="2590800" y="3581400"/>
            <a:ext cx="228600" cy="16764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Up-Down Arrow 22"/>
          <p:cNvSpPr/>
          <p:nvPr/>
        </p:nvSpPr>
        <p:spPr>
          <a:xfrm>
            <a:off x="6400800" y="2514600"/>
            <a:ext cx="228600" cy="19050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Up-Down Arrow 23"/>
          <p:cNvSpPr/>
          <p:nvPr/>
        </p:nvSpPr>
        <p:spPr>
          <a:xfrm>
            <a:off x="5105400" y="3581400"/>
            <a:ext cx="228600" cy="16764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Up-Down Arrow 26"/>
          <p:cNvSpPr/>
          <p:nvPr/>
        </p:nvSpPr>
        <p:spPr>
          <a:xfrm rot="18784556">
            <a:off x="5742782" y="3358356"/>
            <a:ext cx="304800" cy="1309687"/>
          </a:xfrm>
          <a:prstGeom prst="upDownArrow">
            <a:avLst>
              <a:gd name="adj1" fmla="val 39098"/>
              <a:gd name="adj2" fmla="val 50000"/>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192" name="Straight Connector 28"/>
          <p:cNvCxnSpPr>
            <a:cxnSpLocks noChangeShapeType="1"/>
          </p:cNvCxnSpPr>
          <p:nvPr/>
        </p:nvCxnSpPr>
        <p:spPr bwMode="auto">
          <a:xfrm>
            <a:off x="2971800" y="3389313"/>
            <a:ext cx="1981200" cy="1587"/>
          </a:xfrm>
          <a:prstGeom prst="line">
            <a:avLst/>
          </a:prstGeom>
          <a:noFill/>
          <a:ln w="38100">
            <a:solidFill>
              <a:srgbClr val="0080FF"/>
            </a:solidFill>
            <a:round/>
            <a:headEnd/>
            <a:tailEnd/>
          </a:ln>
        </p:spPr>
      </p:cxnSp>
      <p:sp>
        <p:nvSpPr>
          <p:cNvPr id="21" name="Up-Down Arrow 20"/>
          <p:cNvSpPr/>
          <p:nvPr/>
        </p:nvSpPr>
        <p:spPr>
          <a:xfrm>
            <a:off x="3505200" y="2514600"/>
            <a:ext cx="228600" cy="19050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Line 20"/>
          <p:cNvSpPr>
            <a:spLocks noChangeShapeType="1"/>
          </p:cNvSpPr>
          <p:nvPr/>
        </p:nvSpPr>
        <p:spPr bwMode="auto">
          <a:xfrm flipH="1" flipV="1">
            <a:off x="381000" y="2819400"/>
            <a:ext cx="2057400" cy="609600"/>
          </a:xfrm>
          <a:prstGeom prst="line">
            <a:avLst/>
          </a:prstGeom>
          <a:noFill/>
          <a:ln w="38100">
            <a:solidFill>
              <a:srgbClr val="0080FF"/>
            </a:solidFill>
            <a:round/>
            <a:headEnd/>
            <a:tailEnd/>
          </a:ln>
        </p:spPr>
        <p:txBody>
          <a:bodyPr wrap="none" anchor="ctr"/>
          <a:lstStyle/>
          <a:p>
            <a:endParaRPr lang="en-US"/>
          </a:p>
        </p:txBody>
      </p:sp>
      <p:sp>
        <p:nvSpPr>
          <p:cNvPr id="29" name="Line 20"/>
          <p:cNvSpPr>
            <a:spLocks noChangeShapeType="1"/>
          </p:cNvSpPr>
          <p:nvPr/>
        </p:nvSpPr>
        <p:spPr bwMode="auto">
          <a:xfrm flipH="1" flipV="1">
            <a:off x="6781800" y="2362200"/>
            <a:ext cx="1600200" cy="304800"/>
          </a:xfrm>
          <a:prstGeom prst="line">
            <a:avLst/>
          </a:prstGeom>
          <a:noFill/>
          <a:ln w="38100">
            <a:solidFill>
              <a:srgbClr val="0080FF"/>
            </a:solidFill>
            <a:round/>
            <a:headEnd/>
            <a:tailEnd/>
          </a:ln>
        </p:spPr>
        <p:txBody>
          <a:bodyPr wrap="none" anchor="ctr"/>
          <a:lstStyle/>
          <a:p>
            <a:endParaRPr lang="en-US"/>
          </a:p>
        </p:txBody>
      </p:sp>
      <p:sp>
        <p:nvSpPr>
          <p:cNvPr id="31" name="Line 20"/>
          <p:cNvSpPr>
            <a:spLocks noChangeShapeType="1"/>
          </p:cNvSpPr>
          <p:nvPr/>
        </p:nvSpPr>
        <p:spPr bwMode="auto">
          <a:xfrm flipH="1">
            <a:off x="6781800" y="2133600"/>
            <a:ext cx="1752600" cy="152400"/>
          </a:xfrm>
          <a:prstGeom prst="line">
            <a:avLst/>
          </a:prstGeom>
          <a:noFill/>
          <a:ln w="38100">
            <a:solidFill>
              <a:srgbClr val="0080FF"/>
            </a:solidFill>
            <a:round/>
            <a:headEnd/>
            <a:tailEnd/>
          </a:ln>
        </p:spPr>
        <p:txBody>
          <a:bodyPr wrap="none" anchor="ctr"/>
          <a:lstStyle/>
          <a:p>
            <a:endParaRPr lang="en-US"/>
          </a:p>
        </p:txBody>
      </p:sp>
      <p:sp>
        <p:nvSpPr>
          <p:cNvPr id="30" name="Rectangle 29"/>
          <p:cNvSpPr/>
          <p:nvPr/>
        </p:nvSpPr>
        <p:spPr>
          <a:xfrm>
            <a:off x="838200" y="2133600"/>
            <a:ext cx="7620000" cy="2209800"/>
          </a:xfrm>
          <a:prstGeom prst="rect">
            <a:avLst/>
          </a:prstGeom>
          <a:solidFill>
            <a:srgbClr val="FF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i="1" dirty="0">
                <a:solidFill>
                  <a:srgbClr val="000000"/>
                </a:solidFill>
              </a:rPr>
              <a:t>VROOM</a:t>
            </a:r>
            <a:r>
              <a:rPr lang="en-US" sz="3000" dirty="0">
                <a:solidFill>
                  <a:srgbClr val="000000"/>
                </a:solidFill>
              </a:rPr>
              <a:t> enables this re-mapping of logical to physical through virtual router migration.</a:t>
            </a:r>
          </a:p>
        </p:txBody>
      </p:sp>
      <p:sp>
        <p:nvSpPr>
          <p:cNvPr id="32" name="Multiply 31"/>
          <p:cNvSpPr/>
          <p:nvPr/>
        </p:nvSpPr>
        <p:spPr>
          <a:xfrm>
            <a:off x="4724400" y="5029200"/>
            <a:ext cx="1066800" cy="1143000"/>
          </a:xfrm>
          <a:prstGeom prst="mathMultiply">
            <a:avLst>
              <a:gd name="adj1" fmla="val 190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linds(horizontal)">
                                      <p:cBhvr>
                                        <p:cTn id="11" dur="500"/>
                                        <p:tgtEl>
                                          <p:spTgt spid="27"/>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0"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Technology: Virtualization</a:t>
            </a:r>
            <a:endParaRPr lang="en-US" dirty="0"/>
          </a:p>
        </p:txBody>
      </p:sp>
      <p:sp>
        <p:nvSpPr>
          <p:cNvPr id="3" name="Content Placeholder 2"/>
          <p:cNvSpPr>
            <a:spLocks noGrp="1"/>
          </p:cNvSpPr>
          <p:nvPr>
            <p:ph idx="1"/>
          </p:nvPr>
        </p:nvSpPr>
        <p:spPr/>
        <p:txBody>
          <a:bodyPr/>
          <a:lstStyle/>
          <a:p>
            <a:r>
              <a:rPr lang="en-US" dirty="0" smtClean="0"/>
              <a:t>Routers becoming virtual</a:t>
            </a:r>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21</a:t>
            </a:fld>
            <a:endParaRPr lang="en-US"/>
          </a:p>
        </p:txBody>
      </p:sp>
      <p:sp>
        <p:nvSpPr>
          <p:cNvPr id="5" name="Rectangle 20"/>
          <p:cNvSpPr>
            <a:spLocks noChangeArrowheads="1"/>
          </p:cNvSpPr>
          <p:nvPr/>
        </p:nvSpPr>
        <p:spPr bwMode="auto">
          <a:xfrm>
            <a:off x="2057400" y="2667000"/>
            <a:ext cx="4495800" cy="2209800"/>
          </a:xfrm>
          <a:prstGeom prst="rect">
            <a:avLst/>
          </a:prstGeom>
          <a:solidFill>
            <a:srgbClr val="CCFFCC">
              <a:alpha val="50000"/>
            </a:srgbClr>
          </a:solidFill>
          <a:ln w="9525">
            <a:solidFill>
              <a:schemeClr val="tx1"/>
            </a:solidFill>
            <a:miter lim="800000"/>
            <a:headEnd/>
            <a:tailEnd/>
          </a:ln>
          <a:effectLst/>
        </p:spPr>
        <p:txBody>
          <a:bodyPr wrap="none" anchor="ctr"/>
          <a:lstStyle/>
          <a:p>
            <a:endParaRPr lang="en-US"/>
          </a:p>
        </p:txBody>
      </p:sp>
      <p:sp>
        <p:nvSpPr>
          <p:cNvPr id="6" name="Rectangle 21"/>
          <p:cNvSpPr>
            <a:spLocks noChangeArrowheads="1"/>
          </p:cNvSpPr>
          <p:nvPr/>
        </p:nvSpPr>
        <p:spPr bwMode="auto">
          <a:xfrm>
            <a:off x="3657601" y="3733799"/>
            <a:ext cx="1316900" cy="1008063"/>
          </a:xfrm>
          <a:prstGeom prst="rect">
            <a:avLst/>
          </a:prstGeom>
          <a:solidFill>
            <a:srgbClr val="800080"/>
          </a:solidFill>
          <a:ln w="9525">
            <a:solidFill>
              <a:schemeClr val="tx1"/>
            </a:solidFill>
            <a:miter lim="800000"/>
            <a:headEnd/>
            <a:tailEnd/>
          </a:ln>
          <a:effectLst/>
        </p:spPr>
        <p:txBody>
          <a:bodyPr wrap="none" anchor="ctr"/>
          <a:lstStyle/>
          <a:p>
            <a:pPr algn="ctr"/>
            <a:r>
              <a:rPr lang="en-US" b="1">
                <a:solidFill>
                  <a:schemeClr val="bg1"/>
                </a:solidFill>
                <a:latin typeface="Times New Roman" pitchFamily="18" charset="0"/>
              </a:rPr>
              <a:t>Switching</a:t>
            </a:r>
          </a:p>
          <a:p>
            <a:pPr algn="ctr"/>
            <a:r>
              <a:rPr lang="en-US" b="1">
                <a:solidFill>
                  <a:schemeClr val="bg1"/>
                </a:solidFill>
                <a:latin typeface="Times New Roman" pitchFamily="18" charset="0"/>
              </a:rPr>
              <a:t>Fabric</a:t>
            </a:r>
          </a:p>
        </p:txBody>
      </p:sp>
      <p:sp>
        <p:nvSpPr>
          <p:cNvPr id="7" name="Rectangle 22"/>
          <p:cNvSpPr>
            <a:spLocks noChangeArrowheads="1"/>
          </p:cNvSpPr>
          <p:nvPr/>
        </p:nvSpPr>
        <p:spPr bwMode="auto">
          <a:xfrm>
            <a:off x="4191000" y="3581400"/>
            <a:ext cx="228600" cy="157273"/>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8" name="Rectangle 23"/>
          <p:cNvSpPr>
            <a:spLocks noChangeArrowheads="1"/>
          </p:cNvSpPr>
          <p:nvPr/>
        </p:nvSpPr>
        <p:spPr bwMode="auto">
          <a:xfrm>
            <a:off x="3429000" y="3886200"/>
            <a:ext cx="222723" cy="105218"/>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9" name="Rectangle 25"/>
          <p:cNvSpPr>
            <a:spLocks noChangeArrowheads="1"/>
          </p:cNvSpPr>
          <p:nvPr/>
        </p:nvSpPr>
        <p:spPr bwMode="auto">
          <a:xfrm>
            <a:off x="2438400" y="4495801"/>
            <a:ext cx="990599" cy="228600"/>
          </a:xfrm>
          <a:prstGeom prst="rect">
            <a:avLst/>
          </a:prstGeom>
          <a:solidFill>
            <a:srgbClr val="9966FF"/>
          </a:solidFill>
          <a:ln w="9525">
            <a:solidFill>
              <a:schemeClr val="tx1"/>
            </a:solidFill>
            <a:miter lim="800000"/>
            <a:headEnd/>
            <a:tailEnd/>
          </a:ln>
          <a:effectLst/>
        </p:spPr>
        <p:txBody>
          <a:bodyPr wrap="none" anchor="ctr"/>
          <a:lstStyle/>
          <a:p>
            <a:endParaRPr lang="en-US"/>
          </a:p>
        </p:txBody>
      </p:sp>
      <p:sp>
        <p:nvSpPr>
          <p:cNvPr id="10" name="Rectangle 26"/>
          <p:cNvSpPr>
            <a:spLocks noChangeArrowheads="1"/>
          </p:cNvSpPr>
          <p:nvPr/>
        </p:nvSpPr>
        <p:spPr bwMode="auto">
          <a:xfrm>
            <a:off x="3429000" y="4572000"/>
            <a:ext cx="222723" cy="76200"/>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1" name="Rectangle 31"/>
          <p:cNvSpPr>
            <a:spLocks noChangeArrowheads="1"/>
          </p:cNvSpPr>
          <p:nvPr/>
        </p:nvSpPr>
        <p:spPr bwMode="auto">
          <a:xfrm flipH="1">
            <a:off x="5181600" y="3810000"/>
            <a:ext cx="990600" cy="228600"/>
          </a:xfrm>
          <a:prstGeom prst="rect">
            <a:avLst/>
          </a:prstGeom>
          <a:solidFill>
            <a:srgbClr val="9966FF"/>
          </a:solidFill>
          <a:ln w="9525">
            <a:solidFill>
              <a:schemeClr val="tx1"/>
            </a:solidFill>
            <a:miter lim="800000"/>
            <a:headEnd/>
            <a:tailEnd/>
          </a:ln>
          <a:effectLst/>
        </p:spPr>
        <p:txBody>
          <a:bodyPr wrap="none" anchor="ctr"/>
          <a:lstStyle/>
          <a:p>
            <a:endParaRPr lang="en-US"/>
          </a:p>
        </p:txBody>
      </p:sp>
      <p:sp>
        <p:nvSpPr>
          <p:cNvPr id="12" name="Rectangle 32"/>
          <p:cNvSpPr>
            <a:spLocks noChangeArrowheads="1"/>
          </p:cNvSpPr>
          <p:nvPr/>
        </p:nvSpPr>
        <p:spPr bwMode="auto">
          <a:xfrm flipH="1">
            <a:off x="4975226" y="3886200"/>
            <a:ext cx="206374" cy="111089"/>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3" name="Rectangle 34"/>
          <p:cNvSpPr>
            <a:spLocks noChangeArrowheads="1"/>
          </p:cNvSpPr>
          <p:nvPr/>
        </p:nvSpPr>
        <p:spPr bwMode="auto">
          <a:xfrm flipH="1">
            <a:off x="5181598" y="4495801"/>
            <a:ext cx="990601" cy="228600"/>
          </a:xfrm>
          <a:prstGeom prst="rect">
            <a:avLst/>
          </a:prstGeom>
          <a:solidFill>
            <a:srgbClr val="9966FF"/>
          </a:solidFill>
          <a:ln w="9525">
            <a:solidFill>
              <a:schemeClr val="tx1"/>
            </a:solidFill>
            <a:miter lim="800000"/>
            <a:headEnd/>
            <a:tailEnd/>
          </a:ln>
          <a:effectLst/>
        </p:spPr>
        <p:txBody>
          <a:bodyPr wrap="none" anchor="ctr"/>
          <a:lstStyle/>
          <a:p>
            <a:endParaRPr lang="en-US"/>
          </a:p>
        </p:txBody>
      </p:sp>
      <p:sp>
        <p:nvSpPr>
          <p:cNvPr id="14" name="Rectangle 35"/>
          <p:cNvSpPr>
            <a:spLocks noChangeArrowheads="1"/>
          </p:cNvSpPr>
          <p:nvPr/>
        </p:nvSpPr>
        <p:spPr bwMode="auto">
          <a:xfrm flipH="1">
            <a:off x="4952999" y="4572000"/>
            <a:ext cx="228600" cy="105218"/>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5" name="Freeform 40"/>
          <p:cNvSpPr>
            <a:spLocks/>
          </p:cNvSpPr>
          <p:nvPr/>
        </p:nvSpPr>
        <p:spPr bwMode="auto">
          <a:xfrm>
            <a:off x="2667000" y="3429000"/>
            <a:ext cx="500797" cy="334483"/>
          </a:xfrm>
          <a:custGeom>
            <a:avLst/>
            <a:gdLst/>
            <a:ahLst/>
            <a:cxnLst>
              <a:cxn ang="0">
                <a:pos x="0" y="0"/>
              </a:cxn>
              <a:cxn ang="0">
                <a:pos x="363" y="145"/>
              </a:cxn>
              <a:cxn ang="0">
                <a:pos x="508" y="460"/>
              </a:cxn>
            </a:cxnLst>
            <a:rect l="0" t="0" r="r" b="b"/>
            <a:pathLst>
              <a:path w="508" h="460">
                <a:moveTo>
                  <a:pt x="0" y="0"/>
                </a:moveTo>
                <a:cubicBezTo>
                  <a:pt x="139" y="34"/>
                  <a:pt x="278" y="68"/>
                  <a:pt x="363" y="145"/>
                </a:cubicBezTo>
                <a:cubicBezTo>
                  <a:pt x="448" y="222"/>
                  <a:pt x="478" y="341"/>
                  <a:pt x="508" y="460"/>
                </a:cubicBezTo>
              </a:path>
            </a:pathLst>
          </a:custGeom>
          <a:noFill/>
          <a:ln w="38100" cap="flat" cmpd="sng">
            <a:solidFill>
              <a:srgbClr val="0000FF"/>
            </a:solidFill>
            <a:prstDash val="solid"/>
            <a:round/>
            <a:headEnd type="none" w="med" len="med"/>
            <a:tailEnd type="triangle" w="lg" len="lg"/>
          </a:ln>
          <a:effectLst/>
        </p:spPr>
        <p:txBody>
          <a:bodyPr wrap="none" anchor="ctr"/>
          <a:lstStyle/>
          <a:p>
            <a:endParaRPr lang="en-US"/>
          </a:p>
        </p:txBody>
      </p:sp>
      <p:sp>
        <p:nvSpPr>
          <p:cNvPr id="16" name="Text Box 41"/>
          <p:cNvSpPr txBox="1">
            <a:spLocks noChangeArrowheads="1"/>
          </p:cNvSpPr>
          <p:nvPr/>
        </p:nvSpPr>
        <p:spPr bwMode="auto">
          <a:xfrm>
            <a:off x="1828800" y="2819400"/>
            <a:ext cx="1195324" cy="707886"/>
          </a:xfrm>
          <a:prstGeom prst="rect">
            <a:avLst/>
          </a:prstGeom>
          <a:noFill/>
          <a:ln w="38100" algn="ctr">
            <a:noFill/>
            <a:miter lim="800000"/>
            <a:headEnd/>
            <a:tailEnd/>
          </a:ln>
          <a:effectLst/>
        </p:spPr>
        <p:txBody>
          <a:bodyPr wrap="square">
            <a:spAutoFit/>
          </a:bodyPr>
          <a:lstStyle/>
          <a:p>
            <a:pPr algn="ctr" eaLnBrk="1" hangingPunct="1"/>
            <a:r>
              <a:rPr lang="en-US" sz="2000" b="1" dirty="0">
                <a:solidFill>
                  <a:srgbClr val="0000FF"/>
                </a:solidFill>
                <a:latin typeface="Helvetica" pitchFamily="34" charset="0"/>
              </a:rPr>
              <a:t>data plane</a:t>
            </a:r>
          </a:p>
        </p:txBody>
      </p:sp>
      <p:sp>
        <p:nvSpPr>
          <p:cNvPr id="17" name="Freeform 42"/>
          <p:cNvSpPr>
            <a:spLocks/>
          </p:cNvSpPr>
          <p:nvPr/>
        </p:nvSpPr>
        <p:spPr bwMode="auto">
          <a:xfrm>
            <a:off x="5105400" y="3124200"/>
            <a:ext cx="407227" cy="146198"/>
          </a:xfrm>
          <a:custGeom>
            <a:avLst/>
            <a:gdLst/>
            <a:ahLst/>
            <a:cxnLst>
              <a:cxn ang="0">
                <a:pos x="411" y="0"/>
              </a:cxn>
              <a:cxn ang="0">
                <a:pos x="242" y="169"/>
              </a:cxn>
              <a:cxn ang="0">
                <a:pos x="0" y="193"/>
              </a:cxn>
            </a:cxnLst>
            <a:rect l="0" t="0" r="r" b="b"/>
            <a:pathLst>
              <a:path w="411" h="201">
                <a:moveTo>
                  <a:pt x="411" y="0"/>
                </a:moveTo>
                <a:cubicBezTo>
                  <a:pt x="360" y="68"/>
                  <a:pt x="310" y="137"/>
                  <a:pt x="242" y="169"/>
                </a:cubicBezTo>
                <a:cubicBezTo>
                  <a:pt x="174" y="201"/>
                  <a:pt x="87" y="197"/>
                  <a:pt x="0" y="193"/>
                </a:cubicBezTo>
              </a:path>
            </a:pathLst>
          </a:custGeom>
          <a:noFill/>
          <a:ln w="38100" cap="flat" cmpd="sng">
            <a:solidFill>
              <a:srgbClr val="0000FF"/>
            </a:solidFill>
            <a:prstDash val="solid"/>
            <a:round/>
            <a:headEnd type="none" w="med" len="med"/>
            <a:tailEnd type="triangle" w="lg" len="lg"/>
          </a:ln>
          <a:effectLst/>
        </p:spPr>
        <p:txBody>
          <a:bodyPr wrap="none" anchor="ctr"/>
          <a:lstStyle/>
          <a:p>
            <a:endParaRPr lang="en-US"/>
          </a:p>
        </p:txBody>
      </p:sp>
      <p:sp>
        <p:nvSpPr>
          <p:cNvPr id="18" name="Text Box 43"/>
          <p:cNvSpPr txBox="1">
            <a:spLocks noChangeArrowheads="1"/>
          </p:cNvSpPr>
          <p:nvPr/>
        </p:nvSpPr>
        <p:spPr bwMode="auto">
          <a:xfrm>
            <a:off x="5334000" y="2743200"/>
            <a:ext cx="1476034" cy="707886"/>
          </a:xfrm>
          <a:prstGeom prst="rect">
            <a:avLst/>
          </a:prstGeom>
          <a:noFill/>
          <a:ln w="38100" algn="ctr">
            <a:noFill/>
            <a:miter lim="800000"/>
            <a:headEnd/>
            <a:tailEnd/>
          </a:ln>
          <a:effectLst/>
        </p:spPr>
        <p:txBody>
          <a:bodyPr wrap="square">
            <a:spAutoFit/>
          </a:bodyPr>
          <a:lstStyle/>
          <a:p>
            <a:pPr algn="ctr" eaLnBrk="1" hangingPunct="1"/>
            <a:r>
              <a:rPr lang="en-US" sz="2000" b="1" dirty="0">
                <a:solidFill>
                  <a:srgbClr val="0000FF"/>
                </a:solidFill>
                <a:latin typeface="Helvetica" pitchFamily="34" charset="0"/>
              </a:rPr>
              <a:t>control plane</a:t>
            </a:r>
          </a:p>
        </p:txBody>
      </p:sp>
      <p:sp>
        <p:nvSpPr>
          <p:cNvPr id="19" name="Rectangle 44"/>
          <p:cNvSpPr>
            <a:spLocks noChangeArrowheads="1"/>
          </p:cNvSpPr>
          <p:nvPr/>
        </p:nvSpPr>
        <p:spPr bwMode="auto">
          <a:xfrm>
            <a:off x="3657600" y="2971800"/>
            <a:ext cx="457200" cy="60960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20" name="Rectangle 45"/>
          <p:cNvSpPr>
            <a:spLocks noChangeArrowheads="1"/>
          </p:cNvSpPr>
          <p:nvPr/>
        </p:nvSpPr>
        <p:spPr bwMode="auto">
          <a:xfrm>
            <a:off x="4114800" y="2971800"/>
            <a:ext cx="457200" cy="609600"/>
          </a:xfrm>
          <a:prstGeom prst="rect">
            <a:avLst/>
          </a:prstGeom>
          <a:solidFill>
            <a:srgbClr val="23BF1C"/>
          </a:solidFill>
          <a:ln w="9525">
            <a:solidFill>
              <a:schemeClr val="tx1"/>
            </a:solidFill>
            <a:miter lim="800000"/>
            <a:headEnd/>
            <a:tailEnd/>
          </a:ln>
          <a:effectLst/>
        </p:spPr>
        <p:txBody>
          <a:bodyPr wrap="none" anchor="ctr"/>
          <a:lstStyle/>
          <a:p>
            <a:endParaRPr lang="en-US"/>
          </a:p>
        </p:txBody>
      </p:sp>
      <p:sp>
        <p:nvSpPr>
          <p:cNvPr id="21" name="Rectangle 46"/>
          <p:cNvSpPr>
            <a:spLocks noChangeArrowheads="1"/>
          </p:cNvSpPr>
          <p:nvPr/>
        </p:nvSpPr>
        <p:spPr bwMode="auto">
          <a:xfrm>
            <a:off x="4572000" y="2971800"/>
            <a:ext cx="442810" cy="609600"/>
          </a:xfrm>
          <a:prstGeom prst="rect">
            <a:avLst/>
          </a:prstGeom>
          <a:solidFill>
            <a:srgbClr val="49D927"/>
          </a:solidFill>
          <a:ln w="9525">
            <a:solidFill>
              <a:schemeClr val="tx1"/>
            </a:solidFill>
            <a:miter lim="800000"/>
            <a:headEnd/>
            <a:tailEnd/>
          </a:ln>
          <a:effectLst/>
        </p:spPr>
        <p:txBody>
          <a:bodyPr wrap="none" anchor="ctr"/>
          <a:lstStyle/>
          <a:p>
            <a:endParaRPr lang="en-US"/>
          </a:p>
        </p:txBody>
      </p:sp>
      <p:grpSp>
        <p:nvGrpSpPr>
          <p:cNvPr id="22" name="Group 47"/>
          <p:cNvGrpSpPr>
            <a:grpSpLocks/>
          </p:cNvGrpSpPr>
          <p:nvPr/>
        </p:nvGrpSpPr>
        <p:grpSpPr bwMode="auto">
          <a:xfrm>
            <a:off x="2438400" y="3810000"/>
            <a:ext cx="990600" cy="265814"/>
            <a:chOff x="288" y="2592"/>
            <a:chExt cx="723" cy="240"/>
          </a:xfrm>
        </p:grpSpPr>
        <p:sp>
          <p:nvSpPr>
            <p:cNvPr id="23" name="Rectangle 48"/>
            <p:cNvSpPr>
              <a:spLocks noChangeArrowheads="1"/>
            </p:cNvSpPr>
            <p:nvPr/>
          </p:nvSpPr>
          <p:spPr bwMode="auto">
            <a:xfrm>
              <a:off x="288" y="2592"/>
              <a:ext cx="723" cy="96"/>
            </a:xfrm>
            <a:prstGeom prst="rect">
              <a:avLst/>
            </a:prstGeom>
            <a:solidFill>
              <a:srgbClr val="9966FF"/>
            </a:solidFill>
            <a:ln w="9525">
              <a:solidFill>
                <a:schemeClr val="tx1"/>
              </a:solidFill>
              <a:miter lim="800000"/>
              <a:headEnd/>
              <a:tailEnd/>
            </a:ln>
            <a:effectLst/>
          </p:spPr>
          <p:txBody>
            <a:bodyPr wrap="none" anchor="ctr"/>
            <a:lstStyle/>
            <a:p>
              <a:endParaRPr lang="en-US"/>
            </a:p>
          </p:txBody>
        </p:sp>
        <p:sp>
          <p:nvSpPr>
            <p:cNvPr id="24" name="Rectangle 49"/>
            <p:cNvSpPr>
              <a:spLocks noChangeArrowheads="1"/>
            </p:cNvSpPr>
            <p:nvPr/>
          </p:nvSpPr>
          <p:spPr bwMode="auto">
            <a:xfrm>
              <a:off x="288" y="2688"/>
              <a:ext cx="723" cy="9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25" name="Rectangle 50"/>
            <p:cNvSpPr>
              <a:spLocks noChangeArrowheads="1"/>
            </p:cNvSpPr>
            <p:nvPr/>
          </p:nvSpPr>
          <p:spPr bwMode="auto">
            <a:xfrm>
              <a:off x="288" y="2784"/>
              <a:ext cx="723" cy="48"/>
            </a:xfrm>
            <a:prstGeom prst="rect">
              <a:avLst/>
            </a:prstGeom>
            <a:solidFill>
              <a:srgbClr val="FF99CC"/>
            </a:solidFill>
            <a:ln w="9525">
              <a:solidFill>
                <a:schemeClr val="tx1"/>
              </a:solidFill>
              <a:miter lim="800000"/>
              <a:headEnd/>
              <a:tailEnd/>
            </a:ln>
            <a:effectLst/>
          </p:spPr>
          <p:txBody>
            <a:bodyPr wrap="none" anchor="ctr"/>
            <a:lstStyle/>
            <a:p>
              <a:endParaRPr lang="en-US"/>
            </a:p>
          </p:txBody>
        </p:sp>
      </p:grpSp>
      <p:cxnSp>
        <p:nvCxnSpPr>
          <p:cNvPr id="26" name="Straight Arrow Connector 25"/>
          <p:cNvCxnSpPr/>
          <p:nvPr/>
        </p:nvCxnSpPr>
        <p:spPr bwMode="auto">
          <a:xfrm>
            <a:off x="1752600" y="3962400"/>
            <a:ext cx="685800" cy="7089"/>
          </a:xfrm>
          <a:prstGeom prst="straightConnector1">
            <a:avLst/>
          </a:prstGeom>
          <a:noFill/>
          <a:ln w="19050" cap="flat" cmpd="sng" algn="ctr">
            <a:solidFill>
              <a:schemeClr val="tx1"/>
            </a:solidFill>
            <a:prstDash val="solid"/>
            <a:round/>
            <a:headEnd type="arrow" w="med" len="med"/>
            <a:tailEnd type="arrow"/>
          </a:ln>
          <a:effectLst/>
        </p:spPr>
      </p:cxnSp>
      <p:cxnSp>
        <p:nvCxnSpPr>
          <p:cNvPr id="27" name="Straight Arrow Connector 26"/>
          <p:cNvCxnSpPr/>
          <p:nvPr/>
        </p:nvCxnSpPr>
        <p:spPr bwMode="auto">
          <a:xfrm>
            <a:off x="1752600" y="4572000"/>
            <a:ext cx="685800" cy="7089"/>
          </a:xfrm>
          <a:prstGeom prst="straightConnector1">
            <a:avLst/>
          </a:prstGeom>
          <a:noFill/>
          <a:ln w="19050" cap="flat" cmpd="sng" algn="ctr">
            <a:solidFill>
              <a:schemeClr val="tx1"/>
            </a:solidFill>
            <a:prstDash val="solid"/>
            <a:round/>
            <a:headEnd type="arrow" w="med" len="med"/>
            <a:tailEnd type="arrow"/>
          </a:ln>
          <a:effectLst/>
        </p:spPr>
      </p:cxnSp>
      <p:cxnSp>
        <p:nvCxnSpPr>
          <p:cNvPr id="28" name="Straight Arrow Connector 27"/>
          <p:cNvCxnSpPr/>
          <p:nvPr/>
        </p:nvCxnSpPr>
        <p:spPr bwMode="auto">
          <a:xfrm>
            <a:off x="6172200" y="4572000"/>
            <a:ext cx="685800" cy="7089"/>
          </a:xfrm>
          <a:prstGeom prst="straightConnector1">
            <a:avLst/>
          </a:prstGeom>
          <a:noFill/>
          <a:ln w="19050" cap="flat" cmpd="sng" algn="ctr">
            <a:solidFill>
              <a:schemeClr val="tx1"/>
            </a:solidFill>
            <a:prstDash val="solid"/>
            <a:round/>
            <a:headEnd type="arrow" w="med" len="med"/>
            <a:tailEnd type="arrow"/>
          </a:ln>
          <a:effectLst/>
        </p:spPr>
      </p:cxnSp>
      <p:cxnSp>
        <p:nvCxnSpPr>
          <p:cNvPr id="29" name="Straight Arrow Connector 28"/>
          <p:cNvCxnSpPr/>
          <p:nvPr/>
        </p:nvCxnSpPr>
        <p:spPr bwMode="auto">
          <a:xfrm>
            <a:off x="6172200" y="3886200"/>
            <a:ext cx="685800" cy="7089"/>
          </a:xfrm>
          <a:prstGeom prst="straightConnector1">
            <a:avLst/>
          </a:prstGeom>
          <a:noFill/>
          <a:ln w="19050" cap="flat" cmpd="sng" algn="ctr">
            <a:solidFill>
              <a:schemeClr val="tx1"/>
            </a:solidFill>
            <a:prstDash val="solid"/>
            <a:round/>
            <a:headEnd type="arrow" w="med" len="med"/>
            <a:tailEnd type="arrow"/>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639762"/>
          </a:xfrm>
        </p:spPr>
        <p:txBody>
          <a:bodyPr/>
          <a:lstStyle/>
          <a:p>
            <a:pPr eaLnBrk="1" hangingPunct="1"/>
            <a:r>
              <a:rPr lang="en-US" sz="3600" b="1" smtClean="0"/>
              <a:t>Case 1: Planned Maintenance</a:t>
            </a:r>
          </a:p>
        </p:txBody>
      </p:sp>
      <p:sp>
        <p:nvSpPr>
          <p:cNvPr id="8195" name="Rectangle 3"/>
          <p:cNvSpPr>
            <a:spLocks noGrp="1" noChangeArrowheads="1"/>
          </p:cNvSpPr>
          <p:nvPr>
            <p:ph idx="1"/>
          </p:nvPr>
        </p:nvSpPr>
        <p:spPr>
          <a:xfrm>
            <a:off x="566738" y="1295400"/>
            <a:ext cx="8272462" cy="609600"/>
          </a:xfrm>
        </p:spPr>
        <p:txBody>
          <a:bodyPr/>
          <a:lstStyle/>
          <a:p>
            <a:pPr eaLnBrk="1" hangingPunct="1"/>
            <a:r>
              <a:rPr lang="en-US" sz="2800" smtClean="0">
                <a:solidFill>
                  <a:srgbClr val="FF0000"/>
                </a:solidFill>
              </a:rPr>
              <a:t>NO</a:t>
            </a:r>
            <a:r>
              <a:rPr lang="en-US" sz="2800" smtClean="0"/>
              <a:t> reconfiguration of VRs, </a:t>
            </a:r>
            <a:r>
              <a:rPr lang="en-US" sz="2800" smtClean="0">
                <a:solidFill>
                  <a:srgbClr val="FF0000"/>
                </a:solidFill>
              </a:rPr>
              <a:t>NO</a:t>
            </a:r>
            <a:r>
              <a:rPr lang="en-US" sz="2800" smtClean="0"/>
              <a:t> reconvergence</a:t>
            </a:r>
          </a:p>
        </p:txBody>
      </p:sp>
      <p:sp>
        <p:nvSpPr>
          <p:cNvPr id="10242"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4891AB1B-DB57-4D43-8272-49EA7516D171}" type="slidenum">
              <a:rPr lang="en-US"/>
              <a:pPr>
                <a:defRPr/>
              </a:pPr>
              <a:t>22</a:t>
            </a:fld>
            <a:endParaRPr lang="en-US"/>
          </a:p>
        </p:txBody>
      </p:sp>
      <p:sp>
        <p:nvSpPr>
          <p:cNvPr id="8197" name="Line 14"/>
          <p:cNvSpPr>
            <a:spLocks noChangeShapeType="1"/>
          </p:cNvSpPr>
          <p:nvPr/>
        </p:nvSpPr>
        <p:spPr bwMode="auto">
          <a:xfrm>
            <a:off x="2073275" y="3597275"/>
            <a:ext cx="365125" cy="0"/>
          </a:xfrm>
          <a:prstGeom prst="line">
            <a:avLst/>
          </a:prstGeom>
          <a:noFill/>
          <a:ln w="28575">
            <a:solidFill>
              <a:srgbClr val="0000FF"/>
            </a:solidFill>
            <a:round/>
            <a:headEnd/>
            <a:tailEnd/>
          </a:ln>
        </p:spPr>
        <p:txBody>
          <a:bodyPr wrap="none" anchor="ctr"/>
          <a:lstStyle/>
          <a:p>
            <a:endParaRPr lang="en-US"/>
          </a:p>
        </p:txBody>
      </p:sp>
      <p:sp>
        <p:nvSpPr>
          <p:cNvPr id="8198" name="Rectangle 29"/>
          <p:cNvSpPr>
            <a:spLocks noChangeArrowheads="1"/>
          </p:cNvSpPr>
          <p:nvPr/>
        </p:nvSpPr>
        <p:spPr bwMode="auto">
          <a:xfrm>
            <a:off x="4276725" y="3429000"/>
            <a:ext cx="369888" cy="396875"/>
          </a:xfrm>
          <a:prstGeom prst="rect">
            <a:avLst/>
          </a:prstGeom>
          <a:noFill/>
          <a:ln w="9525">
            <a:noFill/>
            <a:miter lim="800000"/>
            <a:headEnd/>
            <a:tailEnd/>
          </a:ln>
        </p:spPr>
        <p:txBody>
          <a:bodyPr wrap="none">
            <a:spAutoFit/>
          </a:bodyPr>
          <a:lstStyle/>
          <a:p>
            <a:r>
              <a:rPr lang="en-US" sz="2000">
                <a:latin typeface="Comic Sans MS" pitchFamily="48" charset="0"/>
              </a:rPr>
              <a:t>A</a:t>
            </a:r>
          </a:p>
        </p:txBody>
      </p:sp>
      <p:pic>
        <p:nvPicPr>
          <p:cNvPr id="8199" name="Picture 49"/>
          <p:cNvPicPr>
            <a:picLocks noChangeAspect="1" noChangeArrowheads="1"/>
          </p:cNvPicPr>
          <p:nvPr/>
        </p:nvPicPr>
        <p:blipFill>
          <a:blip r:embed="rId3" cstate="print"/>
          <a:srcRect/>
          <a:stretch>
            <a:fillRect/>
          </a:stretch>
        </p:blipFill>
        <p:spPr bwMode="auto">
          <a:xfrm>
            <a:off x="4191000" y="4435475"/>
            <a:ext cx="514350" cy="685800"/>
          </a:xfrm>
          <a:prstGeom prst="rect">
            <a:avLst/>
          </a:prstGeom>
          <a:noFill/>
          <a:ln w="9525">
            <a:noFill/>
            <a:miter lim="800000"/>
            <a:headEnd/>
            <a:tailEnd/>
          </a:ln>
        </p:spPr>
      </p:pic>
      <p:sp>
        <p:nvSpPr>
          <p:cNvPr id="76813" name="Line 13"/>
          <p:cNvSpPr>
            <a:spLocks noChangeShapeType="1"/>
          </p:cNvSpPr>
          <p:nvPr/>
        </p:nvSpPr>
        <p:spPr bwMode="auto">
          <a:xfrm flipV="1">
            <a:off x="2895600" y="2606675"/>
            <a:ext cx="1295400" cy="914400"/>
          </a:xfrm>
          <a:prstGeom prst="line">
            <a:avLst/>
          </a:prstGeom>
          <a:noFill/>
          <a:ln w="28575">
            <a:solidFill>
              <a:srgbClr val="0000FF"/>
            </a:solidFill>
            <a:round/>
            <a:headEnd/>
            <a:tailEnd/>
          </a:ln>
        </p:spPr>
        <p:txBody>
          <a:bodyPr wrap="none" anchor="ctr"/>
          <a:lstStyle/>
          <a:p>
            <a:endParaRPr lang="en-US"/>
          </a:p>
        </p:txBody>
      </p:sp>
      <p:sp>
        <p:nvSpPr>
          <p:cNvPr id="76850" name="Line 50"/>
          <p:cNvSpPr>
            <a:spLocks noChangeShapeType="1"/>
          </p:cNvSpPr>
          <p:nvPr/>
        </p:nvSpPr>
        <p:spPr bwMode="auto">
          <a:xfrm>
            <a:off x="4648200" y="2606675"/>
            <a:ext cx="1295400" cy="914400"/>
          </a:xfrm>
          <a:prstGeom prst="line">
            <a:avLst/>
          </a:prstGeom>
          <a:noFill/>
          <a:ln w="28575">
            <a:solidFill>
              <a:srgbClr val="0000FF"/>
            </a:solidFill>
            <a:round/>
            <a:headEnd/>
            <a:tailEnd/>
          </a:ln>
        </p:spPr>
        <p:txBody>
          <a:bodyPr wrap="none" anchor="ctr"/>
          <a:lstStyle/>
          <a:p>
            <a:endParaRPr lang="en-US"/>
          </a:p>
        </p:txBody>
      </p:sp>
      <p:sp>
        <p:nvSpPr>
          <p:cNvPr id="8202" name="Line 51"/>
          <p:cNvSpPr>
            <a:spLocks noChangeShapeType="1"/>
          </p:cNvSpPr>
          <p:nvPr/>
        </p:nvSpPr>
        <p:spPr bwMode="auto">
          <a:xfrm>
            <a:off x="6400800" y="3597275"/>
            <a:ext cx="381000" cy="0"/>
          </a:xfrm>
          <a:prstGeom prst="line">
            <a:avLst/>
          </a:prstGeom>
          <a:noFill/>
          <a:ln w="28575">
            <a:solidFill>
              <a:srgbClr val="0000FF"/>
            </a:solidFill>
            <a:round/>
            <a:headEnd/>
            <a:tailEnd/>
          </a:ln>
        </p:spPr>
        <p:txBody>
          <a:bodyPr wrap="none" anchor="ctr"/>
          <a:lstStyle/>
          <a:p>
            <a:endParaRPr lang="en-US"/>
          </a:p>
        </p:txBody>
      </p:sp>
      <p:sp>
        <p:nvSpPr>
          <p:cNvPr id="8203" name="Rectangle 52"/>
          <p:cNvSpPr>
            <a:spLocks noChangeArrowheads="1"/>
          </p:cNvSpPr>
          <p:nvPr/>
        </p:nvSpPr>
        <p:spPr bwMode="auto">
          <a:xfrm>
            <a:off x="4302125" y="5105400"/>
            <a:ext cx="344488" cy="396875"/>
          </a:xfrm>
          <a:prstGeom prst="rect">
            <a:avLst/>
          </a:prstGeom>
          <a:noFill/>
          <a:ln w="9525">
            <a:noFill/>
            <a:miter lim="800000"/>
            <a:headEnd/>
            <a:tailEnd/>
          </a:ln>
        </p:spPr>
        <p:txBody>
          <a:bodyPr wrap="none">
            <a:spAutoFit/>
          </a:bodyPr>
          <a:lstStyle/>
          <a:p>
            <a:r>
              <a:rPr lang="en-US" sz="2000">
                <a:latin typeface="Comic Sans MS" pitchFamily="48" charset="0"/>
              </a:rPr>
              <a:t>B</a:t>
            </a:r>
          </a:p>
        </p:txBody>
      </p:sp>
      <p:grpSp>
        <p:nvGrpSpPr>
          <p:cNvPr id="2" name="Group 22"/>
          <p:cNvGrpSpPr>
            <a:grpSpLocks/>
          </p:cNvGrpSpPr>
          <p:nvPr/>
        </p:nvGrpSpPr>
        <p:grpSpPr bwMode="auto">
          <a:xfrm>
            <a:off x="2438400" y="3444875"/>
            <a:ext cx="514350" cy="914400"/>
            <a:chOff x="609600" y="2209800"/>
            <a:chExt cx="514350" cy="914400"/>
          </a:xfrm>
        </p:grpSpPr>
        <p:pic>
          <p:nvPicPr>
            <p:cNvPr id="8214" name="Picture 48"/>
            <p:cNvPicPr>
              <a:picLocks noChangeAspect="1" noChangeArrowheads="1"/>
            </p:cNvPicPr>
            <p:nvPr/>
          </p:nvPicPr>
          <p:blipFill>
            <a:blip r:embed="rId3" cstate="print"/>
            <a:srcRect/>
            <a:stretch>
              <a:fillRect/>
            </a:stretch>
          </p:blipFill>
          <p:spPr bwMode="auto">
            <a:xfrm>
              <a:off x="609600" y="2438400"/>
              <a:ext cx="514350" cy="685800"/>
            </a:xfrm>
            <a:prstGeom prst="rect">
              <a:avLst/>
            </a:prstGeom>
            <a:noFill/>
            <a:ln w="9525">
              <a:noFill/>
              <a:miter lim="800000"/>
              <a:headEnd/>
              <a:tailEnd/>
            </a:ln>
          </p:spPr>
        </p:pic>
        <p:pic>
          <p:nvPicPr>
            <p:cNvPr id="8215" name="Picture 37"/>
            <p:cNvPicPr>
              <a:picLocks noChangeArrowheads="1"/>
            </p:cNvPicPr>
            <p:nvPr/>
          </p:nvPicPr>
          <p:blipFill>
            <a:blip r:embed="rId4" cstate="print"/>
            <a:srcRect/>
            <a:stretch>
              <a:fillRect/>
            </a:stretch>
          </p:blipFill>
          <p:spPr bwMode="auto">
            <a:xfrm>
              <a:off x="609600" y="2209800"/>
              <a:ext cx="457200" cy="275544"/>
            </a:xfrm>
            <a:prstGeom prst="rect">
              <a:avLst/>
            </a:prstGeom>
            <a:noFill/>
            <a:ln w="9525">
              <a:noFill/>
              <a:miter lim="800000"/>
              <a:headEnd/>
              <a:tailEnd/>
            </a:ln>
          </p:spPr>
        </p:pic>
      </p:grpSp>
      <p:pic>
        <p:nvPicPr>
          <p:cNvPr id="8205" name="Picture 48"/>
          <p:cNvPicPr>
            <a:picLocks noChangeAspect="1" noChangeArrowheads="1"/>
          </p:cNvPicPr>
          <p:nvPr/>
        </p:nvPicPr>
        <p:blipFill>
          <a:blip r:embed="rId3" cstate="print"/>
          <a:srcRect/>
          <a:stretch>
            <a:fillRect/>
          </a:stretch>
        </p:blipFill>
        <p:spPr bwMode="auto">
          <a:xfrm>
            <a:off x="4191000" y="2682875"/>
            <a:ext cx="514350" cy="685800"/>
          </a:xfrm>
          <a:prstGeom prst="rect">
            <a:avLst/>
          </a:prstGeom>
          <a:noFill/>
          <a:ln w="9525">
            <a:noFill/>
            <a:miter lim="800000"/>
            <a:headEnd/>
            <a:tailEnd/>
          </a:ln>
        </p:spPr>
      </p:pic>
      <p:grpSp>
        <p:nvGrpSpPr>
          <p:cNvPr id="3" name="Group 28"/>
          <p:cNvGrpSpPr>
            <a:grpSpLocks/>
          </p:cNvGrpSpPr>
          <p:nvPr/>
        </p:nvGrpSpPr>
        <p:grpSpPr bwMode="auto">
          <a:xfrm>
            <a:off x="5943600" y="3444875"/>
            <a:ext cx="514350" cy="914400"/>
            <a:chOff x="609600" y="2209800"/>
            <a:chExt cx="514350" cy="914400"/>
          </a:xfrm>
        </p:grpSpPr>
        <p:pic>
          <p:nvPicPr>
            <p:cNvPr id="8212" name="Picture 48"/>
            <p:cNvPicPr>
              <a:picLocks noChangeAspect="1" noChangeArrowheads="1"/>
            </p:cNvPicPr>
            <p:nvPr/>
          </p:nvPicPr>
          <p:blipFill>
            <a:blip r:embed="rId3" cstate="print"/>
            <a:srcRect/>
            <a:stretch>
              <a:fillRect/>
            </a:stretch>
          </p:blipFill>
          <p:spPr bwMode="auto">
            <a:xfrm>
              <a:off x="609600" y="2438400"/>
              <a:ext cx="514350" cy="685800"/>
            </a:xfrm>
            <a:prstGeom prst="rect">
              <a:avLst/>
            </a:prstGeom>
            <a:noFill/>
            <a:ln w="9525">
              <a:noFill/>
              <a:miter lim="800000"/>
              <a:headEnd/>
              <a:tailEnd/>
            </a:ln>
          </p:spPr>
        </p:pic>
        <p:pic>
          <p:nvPicPr>
            <p:cNvPr id="8213" name="Picture 37"/>
            <p:cNvPicPr>
              <a:picLocks noChangeArrowheads="1"/>
            </p:cNvPicPr>
            <p:nvPr/>
          </p:nvPicPr>
          <p:blipFill>
            <a:blip r:embed="rId4" cstate="print"/>
            <a:srcRect/>
            <a:stretch>
              <a:fillRect/>
            </a:stretch>
          </p:blipFill>
          <p:spPr bwMode="auto">
            <a:xfrm>
              <a:off x="609600" y="2209800"/>
              <a:ext cx="457200" cy="275544"/>
            </a:xfrm>
            <a:prstGeom prst="rect">
              <a:avLst/>
            </a:prstGeom>
            <a:noFill/>
            <a:ln w="9525">
              <a:noFill/>
              <a:miter lim="800000"/>
              <a:headEnd/>
              <a:tailEnd/>
            </a:ln>
          </p:spPr>
        </p:pic>
      </p:grpSp>
      <p:sp>
        <p:nvSpPr>
          <p:cNvPr id="32" name="Line 13"/>
          <p:cNvSpPr>
            <a:spLocks noChangeShapeType="1"/>
          </p:cNvSpPr>
          <p:nvPr/>
        </p:nvSpPr>
        <p:spPr bwMode="auto">
          <a:xfrm>
            <a:off x="2895600" y="3673475"/>
            <a:ext cx="1295400" cy="685800"/>
          </a:xfrm>
          <a:prstGeom prst="line">
            <a:avLst/>
          </a:prstGeom>
          <a:noFill/>
          <a:ln w="28575">
            <a:solidFill>
              <a:srgbClr val="0000FF"/>
            </a:solidFill>
            <a:round/>
            <a:headEnd/>
            <a:tailEnd/>
          </a:ln>
        </p:spPr>
        <p:txBody>
          <a:bodyPr wrap="none" anchor="ctr"/>
          <a:lstStyle/>
          <a:p>
            <a:endParaRPr lang="en-US"/>
          </a:p>
        </p:txBody>
      </p:sp>
      <p:sp>
        <p:nvSpPr>
          <p:cNvPr id="33" name="Line 50"/>
          <p:cNvSpPr>
            <a:spLocks noChangeShapeType="1"/>
          </p:cNvSpPr>
          <p:nvPr/>
        </p:nvSpPr>
        <p:spPr bwMode="auto">
          <a:xfrm flipV="1">
            <a:off x="4572000" y="3673475"/>
            <a:ext cx="1371600" cy="685800"/>
          </a:xfrm>
          <a:prstGeom prst="line">
            <a:avLst/>
          </a:prstGeom>
          <a:noFill/>
          <a:ln w="28575">
            <a:solidFill>
              <a:srgbClr val="0000FF"/>
            </a:solidFill>
            <a:round/>
            <a:headEnd/>
            <a:tailEnd/>
          </a:ln>
        </p:spPr>
        <p:txBody>
          <a:bodyPr wrap="none" anchor="ctr"/>
          <a:lstStyle/>
          <a:p>
            <a:endParaRPr lang="en-US"/>
          </a:p>
        </p:txBody>
      </p:sp>
      <p:grpSp>
        <p:nvGrpSpPr>
          <p:cNvPr id="4" name="Group 34"/>
          <p:cNvGrpSpPr>
            <a:grpSpLocks/>
          </p:cNvGrpSpPr>
          <p:nvPr/>
        </p:nvGrpSpPr>
        <p:grpSpPr bwMode="auto">
          <a:xfrm>
            <a:off x="3386138" y="2286000"/>
            <a:ext cx="1262062" cy="444500"/>
            <a:chOff x="3386138" y="3336925"/>
            <a:chExt cx="1262062" cy="443819"/>
          </a:xfrm>
        </p:grpSpPr>
        <p:sp>
          <p:nvSpPr>
            <p:cNvPr id="8210" name="Rectangle 36"/>
            <p:cNvSpPr>
              <a:spLocks noChangeArrowheads="1"/>
            </p:cNvSpPr>
            <p:nvPr/>
          </p:nvSpPr>
          <p:spPr bwMode="auto">
            <a:xfrm>
              <a:off x="3386138" y="3336925"/>
              <a:ext cx="728662" cy="396875"/>
            </a:xfrm>
            <a:prstGeom prst="rect">
              <a:avLst/>
            </a:prstGeom>
            <a:noFill/>
            <a:ln w="9525">
              <a:noFill/>
              <a:miter lim="800000"/>
              <a:headEnd/>
              <a:tailEnd/>
            </a:ln>
          </p:spPr>
          <p:txBody>
            <a:bodyPr wrap="none">
              <a:spAutoFit/>
            </a:bodyPr>
            <a:lstStyle/>
            <a:p>
              <a:r>
                <a:rPr lang="en-US" sz="2000">
                  <a:latin typeface="Comic Sans MS" pitchFamily="48" charset="0"/>
                </a:rPr>
                <a:t>VR-1</a:t>
              </a:r>
            </a:p>
          </p:txBody>
        </p:sp>
        <p:pic>
          <p:nvPicPr>
            <p:cNvPr id="8211" name="Picture 37"/>
            <p:cNvPicPr>
              <a:picLocks noChangeArrowheads="1"/>
            </p:cNvPicPr>
            <p:nvPr/>
          </p:nvPicPr>
          <p:blipFill>
            <a:blip r:embed="rId4" cstate="print"/>
            <a:srcRect/>
            <a:stretch>
              <a:fillRect/>
            </a:stretch>
          </p:blipFill>
          <p:spPr bwMode="auto">
            <a:xfrm>
              <a:off x="4191000" y="3505200"/>
              <a:ext cx="457200" cy="27554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8.69565E-7 L 3.33333E-6 0.25532 " pathEditMode="relative" rAng="0" ptsTypes="AA">
                                      <p:cBhvr>
                                        <p:cTn id="6" dur="2000" fill="hold"/>
                                        <p:tgtEl>
                                          <p:spTgt spid="4"/>
                                        </p:tgtEl>
                                        <p:attrNameLst>
                                          <p:attrName>ppt_x</p:attrName>
                                          <p:attrName>ppt_y</p:attrName>
                                        </p:attrNameLst>
                                      </p:cBhvr>
                                      <p:rCtr x="0" y="128"/>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76813"/>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768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3" grpId="0" animBg="1"/>
      <p:bldP spid="76850" grpId="0" animBg="1"/>
      <p:bldP spid="32"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9762"/>
          </a:xfrm>
        </p:spPr>
        <p:txBody>
          <a:bodyPr/>
          <a:lstStyle/>
          <a:p>
            <a:pPr eaLnBrk="1" hangingPunct="1"/>
            <a:r>
              <a:rPr lang="en-US" sz="3600" b="1" smtClean="0"/>
              <a:t>Case 1: Planned Maintenance</a:t>
            </a:r>
          </a:p>
        </p:txBody>
      </p:sp>
      <p:sp>
        <p:nvSpPr>
          <p:cNvPr id="9219" name="Rectangle 3"/>
          <p:cNvSpPr>
            <a:spLocks noGrp="1" noChangeArrowheads="1"/>
          </p:cNvSpPr>
          <p:nvPr>
            <p:ph idx="1"/>
          </p:nvPr>
        </p:nvSpPr>
        <p:spPr>
          <a:xfrm>
            <a:off x="566738" y="1295400"/>
            <a:ext cx="8272462" cy="609600"/>
          </a:xfrm>
        </p:spPr>
        <p:txBody>
          <a:bodyPr/>
          <a:lstStyle/>
          <a:p>
            <a:pPr eaLnBrk="1" hangingPunct="1"/>
            <a:r>
              <a:rPr lang="en-US" sz="2800" smtClean="0">
                <a:solidFill>
                  <a:srgbClr val="FF0000"/>
                </a:solidFill>
              </a:rPr>
              <a:t>NO</a:t>
            </a:r>
            <a:r>
              <a:rPr lang="en-US" sz="2800" smtClean="0"/>
              <a:t> reconfiguration of VRs, </a:t>
            </a:r>
            <a:r>
              <a:rPr lang="en-US" sz="2800" smtClean="0">
                <a:solidFill>
                  <a:srgbClr val="FF0000"/>
                </a:solidFill>
              </a:rPr>
              <a:t>NO</a:t>
            </a:r>
            <a:r>
              <a:rPr lang="en-US" sz="2800" smtClean="0"/>
              <a:t> reconvergence</a:t>
            </a:r>
          </a:p>
        </p:txBody>
      </p:sp>
      <p:sp>
        <p:nvSpPr>
          <p:cNvPr id="10242"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85E7F7CB-C1DF-4A2A-A31B-84CF7F80545B}" type="slidenum">
              <a:rPr lang="en-US"/>
              <a:pPr>
                <a:defRPr/>
              </a:pPr>
              <a:t>23</a:t>
            </a:fld>
            <a:endParaRPr lang="en-US"/>
          </a:p>
        </p:txBody>
      </p:sp>
      <p:sp>
        <p:nvSpPr>
          <p:cNvPr id="9221" name="Line 14"/>
          <p:cNvSpPr>
            <a:spLocks noChangeShapeType="1"/>
          </p:cNvSpPr>
          <p:nvPr/>
        </p:nvSpPr>
        <p:spPr bwMode="auto">
          <a:xfrm>
            <a:off x="2073275" y="3597275"/>
            <a:ext cx="365125" cy="0"/>
          </a:xfrm>
          <a:prstGeom prst="line">
            <a:avLst/>
          </a:prstGeom>
          <a:noFill/>
          <a:ln w="28575">
            <a:solidFill>
              <a:srgbClr val="0000FF"/>
            </a:solidFill>
            <a:round/>
            <a:headEnd/>
            <a:tailEnd/>
          </a:ln>
        </p:spPr>
        <p:txBody>
          <a:bodyPr wrap="none" anchor="ctr"/>
          <a:lstStyle/>
          <a:p>
            <a:endParaRPr lang="en-US"/>
          </a:p>
        </p:txBody>
      </p:sp>
      <p:sp>
        <p:nvSpPr>
          <p:cNvPr id="9222" name="Rectangle 29"/>
          <p:cNvSpPr>
            <a:spLocks noChangeArrowheads="1"/>
          </p:cNvSpPr>
          <p:nvPr/>
        </p:nvSpPr>
        <p:spPr bwMode="auto">
          <a:xfrm>
            <a:off x="4276725" y="3429000"/>
            <a:ext cx="369888" cy="396875"/>
          </a:xfrm>
          <a:prstGeom prst="rect">
            <a:avLst/>
          </a:prstGeom>
          <a:noFill/>
          <a:ln w="9525">
            <a:noFill/>
            <a:miter lim="800000"/>
            <a:headEnd/>
            <a:tailEnd/>
          </a:ln>
        </p:spPr>
        <p:txBody>
          <a:bodyPr wrap="none">
            <a:spAutoFit/>
          </a:bodyPr>
          <a:lstStyle/>
          <a:p>
            <a:r>
              <a:rPr lang="en-US" sz="2000">
                <a:latin typeface="Comic Sans MS" pitchFamily="48" charset="0"/>
              </a:rPr>
              <a:t>A</a:t>
            </a:r>
          </a:p>
        </p:txBody>
      </p:sp>
      <p:pic>
        <p:nvPicPr>
          <p:cNvPr id="9223" name="Picture 49"/>
          <p:cNvPicPr>
            <a:picLocks noChangeAspect="1" noChangeArrowheads="1"/>
          </p:cNvPicPr>
          <p:nvPr/>
        </p:nvPicPr>
        <p:blipFill>
          <a:blip r:embed="rId3" cstate="print"/>
          <a:srcRect/>
          <a:stretch>
            <a:fillRect/>
          </a:stretch>
        </p:blipFill>
        <p:spPr bwMode="auto">
          <a:xfrm>
            <a:off x="4191000" y="4435475"/>
            <a:ext cx="514350" cy="685800"/>
          </a:xfrm>
          <a:prstGeom prst="rect">
            <a:avLst/>
          </a:prstGeom>
          <a:noFill/>
          <a:ln w="9525">
            <a:noFill/>
            <a:miter lim="800000"/>
            <a:headEnd/>
            <a:tailEnd/>
          </a:ln>
        </p:spPr>
      </p:pic>
      <p:sp>
        <p:nvSpPr>
          <p:cNvPr id="9224" name="Line 51"/>
          <p:cNvSpPr>
            <a:spLocks noChangeShapeType="1"/>
          </p:cNvSpPr>
          <p:nvPr/>
        </p:nvSpPr>
        <p:spPr bwMode="auto">
          <a:xfrm>
            <a:off x="6400800" y="3597275"/>
            <a:ext cx="381000" cy="0"/>
          </a:xfrm>
          <a:prstGeom prst="line">
            <a:avLst/>
          </a:prstGeom>
          <a:noFill/>
          <a:ln w="28575">
            <a:solidFill>
              <a:srgbClr val="0000FF"/>
            </a:solidFill>
            <a:round/>
            <a:headEnd/>
            <a:tailEnd/>
          </a:ln>
        </p:spPr>
        <p:txBody>
          <a:bodyPr wrap="none" anchor="ctr"/>
          <a:lstStyle/>
          <a:p>
            <a:endParaRPr lang="en-US"/>
          </a:p>
        </p:txBody>
      </p:sp>
      <p:sp>
        <p:nvSpPr>
          <p:cNvPr id="9225" name="Rectangle 52"/>
          <p:cNvSpPr>
            <a:spLocks noChangeArrowheads="1"/>
          </p:cNvSpPr>
          <p:nvPr/>
        </p:nvSpPr>
        <p:spPr bwMode="auto">
          <a:xfrm>
            <a:off x="4302125" y="5105400"/>
            <a:ext cx="344488" cy="396875"/>
          </a:xfrm>
          <a:prstGeom prst="rect">
            <a:avLst/>
          </a:prstGeom>
          <a:noFill/>
          <a:ln w="9525">
            <a:noFill/>
            <a:miter lim="800000"/>
            <a:headEnd/>
            <a:tailEnd/>
          </a:ln>
        </p:spPr>
        <p:txBody>
          <a:bodyPr wrap="none">
            <a:spAutoFit/>
          </a:bodyPr>
          <a:lstStyle/>
          <a:p>
            <a:r>
              <a:rPr lang="en-US" sz="2000">
                <a:latin typeface="Comic Sans MS" pitchFamily="48" charset="0"/>
              </a:rPr>
              <a:t>B</a:t>
            </a:r>
          </a:p>
        </p:txBody>
      </p:sp>
      <p:grpSp>
        <p:nvGrpSpPr>
          <p:cNvPr id="2" name="Group 22"/>
          <p:cNvGrpSpPr>
            <a:grpSpLocks/>
          </p:cNvGrpSpPr>
          <p:nvPr/>
        </p:nvGrpSpPr>
        <p:grpSpPr bwMode="auto">
          <a:xfrm>
            <a:off x="2438400" y="3444875"/>
            <a:ext cx="514350" cy="914400"/>
            <a:chOff x="609600" y="2209800"/>
            <a:chExt cx="514350" cy="914400"/>
          </a:xfrm>
        </p:grpSpPr>
        <p:pic>
          <p:nvPicPr>
            <p:cNvPr id="9237" name="Picture 48"/>
            <p:cNvPicPr>
              <a:picLocks noChangeAspect="1" noChangeArrowheads="1"/>
            </p:cNvPicPr>
            <p:nvPr/>
          </p:nvPicPr>
          <p:blipFill>
            <a:blip r:embed="rId3" cstate="print"/>
            <a:srcRect/>
            <a:stretch>
              <a:fillRect/>
            </a:stretch>
          </p:blipFill>
          <p:spPr bwMode="auto">
            <a:xfrm>
              <a:off x="609600" y="2438400"/>
              <a:ext cx="514350" cy="685800"/>
            </a:xfrm>
            <a:prstGeom prst="rect">
              <a:avLst/>
            </a:prstGeom>
            <a:noFill/>
            <a:ln w="9525">
              <a:noFill/>
              <a:miter lim="800000"/>
              <a:headEnd/>
              <a:tailEnd/>
            </a:ln>
          </p:spPr>
        </p:pic>
        <p:pic>
          <p:nvPicPr>
            <p:cNvPr id="9238" name="Picture 37"/>
            <p:cNvPicPr>
              <a:picLocks noChangeArrowheads="1"/>
            </p:cNvPicPr>
            <p:nvPr/>
          </p:nvPicPr>
          <p:blipFill>
            <a:blip r:embed="rId4" cstate="print"/>
            <a:srcRect/>
            <a:stretch>
              <a:fillRect/>
            </a:stretch>
          </p:blipFill>
          <p:spPr bwMode="auto">
            <a:xfrm>
              <a:off x="609600" y="2209800"/>
              <a:ext cx="457200" cy="275544"/>
            </a:xfrm>
            <a:prstGeom prst="rect">
              <a:avLst/>
            </a:prstGeom>
            <a:noFill/>
            <a:ln w="9525">
              <a:noFill/>
              <a:miter lim="800000"/>
              <a:headEnd/>
              <a:tailEnd/>
            </a:ln>
          </p:spPr>
        </p:pic>
      </p:grpSp>
      <p:pic>
        <p:nvPicPr>
          <p:cNvPr id="9227" name="Picture 48"/>
          <p:cNvPicPr>
            <a:picLocks noChangeAspect="1" noChangeArrowheads="1"/>
          </p:cNvPicPr>
          <p:nvPr/>
        </p:nvPicPr>
        <p:blipFill>
          <a:blip r:embed="rId3" cstate="print"/>
          <a:srcRect/>
          <a:stretch>
            <a:fillRect/>
          </a:stretch>
        </p:blipFill>
        <p:spPr bwMode="auto">
          <a:xfrm>
            <a:off x="4191000" y="2682875"/>
            <a:ext cx="514350" cy="685800"/>
          </a:xfrm>
          <a:prstGeom prst="rect">
            <a:avLst/>
          </a:prstGeom>
          <a:noFill/>
          <a:ln w="9525">
            <a:noFill/>
            <a:miter lim="800000"/>
            <a:headEnd/>
            <a:tailEnd/>
          </a:ln>
        </p:spPr>
      </p:pic>
      <p:grpSp>
        <p:nvGrpSpPr>
          <p:cNvPr id="3" name="Group 28"/>
          <p:cNvGrpSpPr>
            <a:grpSpLocks/>
          </p:cNvGrpSpPr>
          <p:nvPr/>
        </p:nvGrpSpPr>
        <p:grpSpPr bwMode="auto">
          <a:xfrm>
            <a:off x="5943600" y="3444875"/>
            <a:ext cx="514350" cy="914400"/>
            <a:chOff x="609600" y="2209800"/>
            <a:chExt cx="514350" cy="914400"/>
          </a:xfrm>
        </p:grpSpPr>
        <p:pic>
          <p:nvPicPr>
            <p:cNvPr id="9235" name="Picture 48"/>
            <p:cNvPicPr>
              <a:picLocks noChangeAspect="1" noChangeArrowheads="1"/>
            </p:cNvPicPr>
            <p:nvPr/>
          </p:nvPicPr>
          <p:blipFill>
            <a:blip r:embed="rId3" cstate="print"/>
            <a:srcRect/>
            <a:stretch>
              <a:fillRect/>
            </a:stretch>
          </p:blipFill>
          <p:spPr bwMode="auto">
            <a:xfrm>
              <a:off x="609600" y="2438400"/>
              <a:ext cx="514350" cy="685800"/>
            </a:xfrm>
            <a:prstGeom prst="rect">
              <a:avLst/>
            </a:prstGeom>
            <a:noFill/>
            <a:ln w="9525">
              <a:noFill/>
              <a:miter lim="800000"/>
              <a:headEnd/>
              <a:tailEnd/>
            </a:ln>
          </p:spPr>
        </p:pic>
        <p:pic>
          <p:nvPicPr>
            <p:cNvPr id="9236" name="Picture 37"/>
            <p:cNvPicPr>
              <a:picLocks noChangeArrowheads="1"/>
            </p:cNvPicPr>
            <p:nvPr/>
          </p:nvPicPr>
          <p:blipFill>
            <a:blip r:embed="rId4" cstate="print"/>
            <a:srcRect/>
            <a:stretch>
              <a:fillRect/>
            </a:stretch>
          </p:blipFill>
          <p:spPr bwMode="auto">
            <a:xfrm>
              <a:off x="609600" y="2209800"/>
              <a:ext cx="457200" cy="275544"/>
            </a:xfrm>
            <a:prstGeom prst="rect">
              <a:avLst/>
            </a:prstGeom>
            <a:noFill/>
            <a:ln w="9525">
              <a:noFill/>
              <a:miter lim="800000"/>
              <a:headEnd/>
              <a:tailEnd/>
            </a:ln>
          </p:spPr>
        </p:pic>
      </p:grpSp>
      <p:sp>
        <p:nvSpPr>
          <p:cNvPr id="9229" name="Line 13"/>
          <p:cNvSpPr>
            <a:spLocks noChangeShapeType="1"/>
          </p:cNvSpPr>
          <p:nvPr/>
        </p:nvSpPr>
        <p:spPr bwMode="auto">
          <a:xfrm>
            <a:off x="2895600" y="3673475"/>
            <a:ext cx="1295400" cy="685800"/>
          </a:xfrm>
          <a:prstGeom prst="line">
            <a:avLst/>
          </a:prstGeom>
          <a:noFill/>
          <a:ln w="28575">
            <a:solidFill>
              <a:srgbClr val="0000FF"/>
            </a:solidFill>
            <a:round/>
            <a:headEnd/>
            <a:tailEnd/>
          </a:ln>
        </p:spPr>
        <p:txBody>
          <a:bodyPr wrap="none" anchor="ctr"/>
          <a:lstStyle/>
          <a:p>
            <a:endParaRPr lang="en-US"/>
          </a:p>
        </p:txBody>
      </p:sp>
      <p:sp>
        <p:nvSpPr>
          <p:cNvPr id="9230" name="Line 50"/>
          <p:cNvSpPr>
            <a:spLocks noChangeShapeType="1"/>
          </p:cNvSpPr>
          <p:nvPr/>
        </p:nvSpPr>
        <p:spPr bwMode="auto">
          <a:xfrm flipV="1">
            <a:off x="4572000" y="3673475"/>
            <a:ext cx="1371600" cy="685800"/>
          </a:xfrm>
          <a:prstGeom prst="line">
            <a:avLst/>
          </a:prstGeom>
          <a:noFill/>
          <a:ln w="28575">
            <a:solidFill>
              <a:srgbClr val="0000FF"/>
            </a:solidFill>
            <a:round/>
            <a:headEnd/>
            <a:tailEnd/>
          </a:ln>
        </p:spPr>
        <p:txBody>
          <a:bodyPr wrap="none" anchor="ctr"/>
          <a:lstStyle/>
          <a:p>
            <a:endParaRPr lang="en-US"/>
          </a:p>
        </p:txBody>
      </p:sp>
      <p:grpSp>
        <p:nvGrpSpPr>
          <p:cNvPr id="4" name="Group 34"/>
          <p:cNvGrpSpPr>
            <a:grpSpLocks/>
          </p:cNvGrpSpPr>
          <p:nvPr/>
        </p:nvGrpSpPr>
        <p:grpSpPr bwMode="auto">
          <a:xfrm>
            <a:off x="3386138" y="4038600"/>
            <a:ext cx="1262062" cy="444500"/>
            <a:chOff x="3386138" y="3336925"/>
            <a:chExt cx="1262062" cy="443819"/>
          </a:xfrm>
        </p:grpSpPr>
        <p:sp>
          <p:nvSpPr>
            <p:cNvPr id="9233" name="Rectangle 36"/>
            <p:cNvSpPr>
              <a:spLocks noChangeArrowheads="1"/>
            </p:cNvSpPr>
            <p:nvPr/>
          </p:nvSpPr>
          <p:spPr bwMode="auto">
            <a:xfrm>
              <a:off x="3386138" y="3336925"/>
              <a:ext cx="728662" cy="396875"/>
            </a:xfrm>
            <a:prstGeom prst="rect">
              <a:avLst/>
            </a:prstGeom>
            <a:noFill/>
            <a:ln w="9525">
              <a:noFill/>
              <a:miter lim="800000"/>
              <a:headEnd/>
              <a:tailEnd/>
            </a:ln>
          </p:spPr>
          <p:txBody>
            <a:bodyPr wrap="none">
              <a:spAutoFit/>
            </a:bodyPr>
            <a:lstStyle/>
            <a:p>
              <a:r>
                <a:rPr lang="en-US" sz="2000">
                  <a:latin typeface="Comic Sans MS" pitchFamily="48" charset="0"/>
                </a:rPr>
                <a:t>VR-1</a:t>
              </a:r>
            </a:p>
          </p:txBody>
        </p:sp>
        <p:pic>
          <p:nvPicPr>
            <p:cNvPr id="9234" name="Picture 37"/>
            <p:cNvPicPr>
              <a:picLocks noChangeArrowheads="1"/>
            </p:cNvPicPr>
            <p:nvPr/>
          </p:nvPicPr>
          <p:blipFill>
            <a:blip r:embed="rId4" cstate="print"/>
            <a:srcRect/>
            <a:stretch>
              <a:fillRect/>
            </a:stretch>
          </p:blipFill>
          <p:spPr bwMode="auto">
            <a:xfrm>
              <a:off x="4191000" y="3505200"/>
              <a:ext cx="457200" cy="275544"/>
            </a:xfrm>
            <a:prstGeom prst="rect">
              <a:avLst/>
            </a:prstGeom>
            <a:noFill/>
            <a:ln w="9525">
              <a:noFill/>
              <a:miter lim="800000"/>
              <a:headEnd/>
              <a:tailEnd/>
            </a:ln>
          </p:spPr>
        </p:pic>
      </p:grpSp>
      <p:sp>
        <p:nvSpPr>
          <p:cNvPr id="23" name="Multiply 22"/>
          <p:cNvSpPr/>
          <p:nvPr/>
        </p:nvSpPr>
        <p:spPr>
          <a:xfrm>
            <a:off x="3886200" y="2438400"/>
            <a:ext cx="1066800" cy="1143000"/>
          </a:xfrm>
          <a:prstGeom prst="mathMultiply">
            <a:avLst>
              <a:gd name="adj1" fmla="val 190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639762"/>
          </a:xfrm>
        </p:spPr>
        <p:txBody>
          <a:bodyPr/>
          <a:lstStyle/>
          <a:p>
            <a:pPr eaLnBrk="1" hangingPunct="1"/>
            <a:r>
              <a:rPr lang="en-US" sz="3600" b="1" smtClean="0"/>
              <a:t>Case 1: Planned Maintenance</a:t>
            </a:r>
          </a:p>
        </p:txBody>
      </p:sp>
      <p:sp>
        <p:nvSpPr>
          <p:cNvPr id="10243" name="Rectangle 3"/>
          <p:cNvSpPr>
            <a:spLocks noGrp="1" noChangeArrowheads="1"/>
          </p:cNvSpPr>
          <p:nvPr>
            <p:ph idx="1"/>
          </p:nvPr>
        </p:nvSpPr>
        <p:spPr>
          <a:xfrm>
            <a:off x="566738" y="1295400"/>
            <a:ext cx="8272462" cy="609600"/>
          </a:xfrm>
        </p:spPr>
        <p:txBody>
          <a:bodyPr/>
          <a:lstStyle/>
          <a:p>
            <a:pPr eaLnBrk="1" hangingPunct="1"/>
            <a:r>
              <a:rPr lang="en-US" sz="2800" smtClean="0">
                <a:solidFill>
                  <a:srgbClr val="FF0000"/>
                </a:solidFill>
              </a:rPr>
              <a:t>NO</a:t>
            </a:r>
            <a:r>
              <a:rPr lang="en-US" sz="2800" smtClean="0"/>
              <a:t> reconfiguration of VRs, </a:t>
            </a:r>
            <a:r>
              <a:rPr lang="en-US" sz="2800" smtClean="0">
                <a:solidFill>
                  <a:srgbClr val="FF0000"/>
                </a:solidFill>
              </a:rPr>
              <a:t>NO</a:t>
            </a:r>
            <a:r>
              <a:rPr lang="en-US" sz="2800" smtClean="0"/>
              <a:t> reconvergence</a:t>
            </a:r>
          </a:p>
        </p:txBody>
      </p:sp>
      <p:sp>
        <p:nvSpPr>
          <p:cNvPr id="2"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F27551FE-6206-4900-8EE6-20FBDD047D2F}" type="slidenum">
              <a:rPr lang="en-US"/>
              <a:pPr>
                <a:defRPr/>
              </a:pPr>
              <a:t>24</a:t>
            </a:fld>
            <a:endParaRPr lang="en-US"/>
          </a:p>
        </p:txBody>
      </p:sp>
      <p:sp>
        <p:nvSpPr>
          <p:cNvPr id="10245" name="Line 14"/>
          <p:cNvSpPr>
            <a:spLocks noChangeShapeType="1"/>
          </p:cNvSpPr>
          <p:nvPr/>
        </p:nvSpPr>
        <p:spPr bwMode="auto">
          <a:xfrm>
            <a:off x="2073275" y="3597275"/>
            <a:ext cx="365125" cy="0"/>
          </a:xfrm>
          <a:prstGeom prst="line">
            <a:avLst/>
          </a:prstGeom>
          <a:noFill/>
          <a:ln w="28575">
            <a:solidFill>
              <a:srgbClr val="0000FF"/>
            </a:solidFill>
            <a:round/>
            <a:headEnd/>
            <a:tailEnd/>
          </a:ln>
        </p:spPr>
        <p:txBody>
          <a:bodyPr wrap="none" anchor="ctr"/>
          <a:lstStyle/>
          <a:p>
            <a:endParaRPr lang="en-US"/>
          </a:p>
        </p:txBody>
      </p:sp>
      <p:sp>
        <p:nvSpPr>
          <p:cNvPr id="10246" name="Rectangle 29"/>
          <p:cNvSpPr>
            <a:spLocks noChangeArrowheads="1"/>
          </p:cNvSpPr>
          <p:nvPr/>
        </p:nvSpPr>
        <p:spPr bwMode="auto">
          <a:xfrm>
            <a:off x="4276725" y="3429000"/>
            <a:ext cx="369888" cy="396875"/>
          </a:xfrm>
          <a:prstGeom prst="rect">
            <a:avLst/>
          </a:prstGeom>
          <a:noFill/>
          <a:ln w="9525">
            <a:noFill/>
            <a:miter lim="800000"/>
            <a:headEnd/>
            <a:tailEnd/>
          </a:ln>
        </p:spPr>
        <p:txBody>
          <a:bodyPr wrap="none">
            <a:spAutoFit/>
          </a:bodyPr>
          <a:lstStyle/>
          <a:p>
            <a:r>
              <a:rPr lang="en-US" sz="2000">
                <a:latin typeface="Comic Sans MS" pitchFamily="48" charset="0"/>
              </a:rPr>
              <a:t>A</a:t>
            </a:r>
          </a:p>
        </p:txBody>
      </p:sp>
      <p:pic>
        <p:nvPicPr>
          <p:cNvPr id="10247" name="Picture 49"/>
          <p:cNvPicPr>
            <a:picLocks noChangeAspect="1" noChangeArrowheads="1"/>
          </p:cNvPicPr>
          <p:nvPr/>
        </p:nvPicPr>
        <p:blipFill>
          <a:blip r:embed="rId3" cstate="print"/>
          <a:srcRect/>
          <a:stretch>
            <a:fillRect/>
          </a:stretch>
        </p:blipFill>
        <p:spPr bwMode="auto">
          <a:xfrm>
            <a:off x="4191000" y="4435475"/>
            <a:ext cx="514350" cy="685800"/>
          </a:xfrm>
          <a:prstGeom prst="rect">
            <a:avLst/>
          </a:prstGeom>
          <a:noFill/>
          <a:ln w="9525">
            <a:noFill/>
            <a:miter lim="800000"/>
            <a:headEnd/>
            <a:tailEnd/>
          </a:ln>
        </p:spPr>
      </p:pic>
      <p:sp>
        <p:nvSpPr>
          <p:cNvPr id="10248" name="Line 51"/>
          <p:cNvSpPr>
            <a:spLocks noChangeShapeType="1"/>
          </p:cNvSpPr>
          <p:nvPr/>
        </p:nvSpPr>
        <p:spPr bwMode="auto">
          <a:xfrm>
            <a:off x="6400800" y="3597275"/>
            <a:ext cx="381000" cy="0"/>
          </a:xfrm>
          <a:prstGeom prst="line">
            <a:avLst/>
          </a:prstGeom>
          <a:noFill/>
          <a:ln w="28575">
            <a:solidFill>
              <a:srgbClr val="0000FF"/>
            </a:solidFill>
            <a:round/>
            <a:headEnd/>
            <a:tailEnd/>
          </a:ln>
        </p:spPr>
        <p:txBody>
          <a:bodyPr wrap="none" anchor="ctr"/>
          <a:lstStyle/>
          <a:p>
            <a:endParaRPr lang="en-US"/>
          </a:p>
        </p:txBody>
      </p:sp>
      <p:sp>
        <p:nvSpPr>
          <p:cNvPr id="10249" name="Rectangle 52"/>
          <p:cNvSpPr>
            <a:spLocks noChangeArrowheads="1"/>
          </p:cNvSpPr>
          <p:nvPr/>
        </p:nvSpPr>
        <p:spPr bwMode="auto">
          <a:xfrm>
            <a:off x="4302125" y="5105400"/>
            <a:ext cx="344488" cy="396875"/>
          </a:xfrm>
          <a:prstGeom prst="rect">
            <a:avLst/>
          </a:prstGeom>
          <a:noFill/>
          <a:ln w="9525">
            <a:noFill/>
            <a:miter lim="800000"/>
            <a:headEnd/>
            <a:tailEnd/>
          </a:ln>
        </p:spPr>
        <p:txBody>
          <a:bodyPr wrap="none">
            <a:spAutoFit/>
          </a:bodyPr>
          <a:lstStyle/>
          <a:p>
            <a:r>
              <a:rPr lang="en-US" sz="2000">
                <a:latin typeface="Comic Sans MS" pitchFamily="48" charset="0"/>
              </a:rPr>
              <a:t>B</a:t>
            </a:r>
          </a:p>
        </p:txBody>
      </p:sp>
      <p:grpSp>
        <p:nvGrpSpPr>
          <p:cNvPr id="3" name="Group 22"/>
          <p:cNvGrpSpPr>
            <a:grpSpLocks/>
          </p:cNvGrpSpPr>
          <p:nvPr/>
        </p:nvGrpSpPr>
        <p:grpSpPr bwMode="auto">
          <a:xfrm>
            <a:off x="2438400" y="3444875"/>
            <a:ext cx="514350" cy="914400"/>
            <a:chOff x="609600" y="2209800"/>
            <a:chExt cx="514350" cy="914400"/>
          </a:xfrm>
        </p:grpSpPr>
        <p:pic>
          <p:nvPicPr>
            <p:cNvPr id="10262" name="Picture 48"/>
            <p:cNvPicPr>
              <a:picLocks noChangeAspect="1" noChangeArrowheads="1"/>
            </p:cNvPicPr>
            <p:nvPr/>
          </p:nvPicPr>
          <p:blipFill>
            <a:blip r:embed="rId3" cstate="print"/>
            <a:srcRect/>
            <a:stretch>
              <a:fillRect/>
            </a:stretch>
          </p:blipFill>
          <p:spPr bwMode="auto">
            <a:xfrm>
              <a:off x="609600" y="2438400"/>
              <a:ext cx="514350" cy="685800"/>
            </a:xfrm>
            <a:prstGeom prst="rect">
              <a:avLst/>
            </a:prstGeom>
            <a:noFill/>
            <a:ln w="9525">
              <a:noFill/>
              <a:miter lim="800000"/>
              <a:headEnd/>
              <a:tailEnd/>
            </a:ln>
          </p:spPr>
        </p:pic>
        <p:pic>
          <p:nvPicPr>
            <p:cNvPr id="10263" name="Picture 37"/>
            <p:cNvPicPr>
              <a:picLocks noChangeArrowheads="1"/>
            </p:cNvPicPr>
            <p:nvPr/>
          </p:nvPicPr>
          <p:blipFill>
            <a:blip r:embed="rId4" cstate="print"/>
            <a:srcRect/>
            <a:stretch>
              <a:fillRect/>
            </a:stretch>
          </p:blipFill>
          <p:spPr bwMode="auto">
            <a:xfrm>
              <a:off x="609600" y="2209800"/>
              <a:ext cx="457200" cy="275544"/>
            </a:xfrm>
            <a:prstGeom prst="rect">
              <a:avLst/>
            </a:prstGeom>
            <a:noFill/>
            <a:ln w="9525">
              <a:noFill/>
              <a:miter lim="800000"/>
              <a:headEnd/>
              <a:tailEnd/>
            </a:ln>
          </p:spPr>
        </p:pic>
      </p:grpSp>
      <p:pic>
        <p:nvPicPr>
          <p:cNvPr id="10251" name="Picture 48"/>
          <p:cNvPicPr>
            <a:picLocks noChangeAspect="1" noChangeArrowheads="1"/>
          </p:cNvPicPr>
          <p:nvPr/>
        </p:nvPicPr>
        <p:blipFill>
          <a:blip r:embed="rId3" cstate="print"/>
          <a:srcRect/>
          <a:stretch>
            <a:fillRect/>
          </a:stretch>
        </p:blipFill>
        <p:spPr bwMode="auto">
          <a:xfrm>
            <a:off x="4191000" y="2682875"/>
            <a:ext cx="514350" cy="685800"/>
          </a:xfrm>
          <a:prstGeom prst="rect">
            <a:avLst/>
          </a:prstGeom>
          <a:noFill/>
          <a:ln w="9525">
            <a:noFill/>
            <a:miter lim="800000"/>
            <a:headEnd/>
            <a:tailEnd/>
          </a:ln>
        </p:spPr>
      </p:pic>
      <p:grpSp>
        <p:nvGrpSpPr>
          <p:cNvPr id="4" name="Group 28"/>
          <p:cNvGrpSpPr>
            <a:grpSpLocks/>
          </p:cNvGrpSpPr>
          <p:nvPr/>
        </p:nvGrpSpPr>
        <p:grpSpPr bwMode="auto">
          <a:xfrm>
            <a:off x="5943600" y="3444875"/>
            <a:ext cx="514350" cy="914400"/>
            <a:chOff x="609600" y="2209800"/>
            <a:chExt cx="514350" cy="914400"/>
          </a:xfrm>
        </p:grpSpPr>
        <p:pic>
          <p:nvPicPr>
            <p:cNvPr id="10260" name="Picture 48"/>
            <p:cNvPicPr>
              <a:picLocks noChangeAspect="1" noChangeArrowheads="1"/>
            </p:cNvPicPr>
            <p:nvPr/>
          </p:nvPicPr>
          <p:blipFill>
            <a:blip r:embed="rId3" cstate="print"/>
            <a:srcRect/>
            <a:stretch>
              <a:fillRect/>
            </a:stretch>
          </p:blipFill>
          <p:spPr bwMode="auto">
            <a:xfrm>
              <a:off x="609600" y="2438400"/>
              <a:ext cx="514350" cy="685800"/>
            </a:xfrm>
            <a:prstGeom prst="rect">
              <a:avLst/>
            </a:prstGeom>
            <a:noFill/>
            <a:ln w="9525">
              <a:noFill/>
              <a:miter lim="800000"/>
              <a:headEnd/>
              <a:tailEnd/>
            </a:ln>
          </p:spPr>
        </p:pic>
        <p:pic>
          <p:nvPicPr>
            <p:cNvPr id="10261" name="Picture 37"/>
            <p:cNvPicPr>
              <a:picLocks noChangeArrowheads="1"/>
            </p:cNvPicPr>
            <p:nvPr/>
          </p:nvPicPr>
          <p:blipFill>
            <a:blip r:embed="rId4" cstate="print"/>
            <a:srcRect/>
            <a:stretch>
              <a:fillRect/>
            </a:stretch>
          </p:blipFill>
          <p:spPr bwMode="auto">
            <a:xfrm>
              <a:off x="609600" y="2209800"/>
              <a:ext cx="457200" cy="275544"/>
            </a:xfrm>
            <a:prstGeom prst="rect">
              <a:avLst/>
            </a:prstGeom>
            <a:noFill/>
            <a:ln w="9525">
              <a:noFill/>
              <a:miter lim="800000"/>
              <a:headEnd/>
              <a:tailEnd/>
            </a:ln>
          </p:spPr>
        </p:pic>
      </p:grpSp>
      <p:sp>
        <p:nvSpPr>
          <p:cNvPr id="32" name="Line 13"/>
          <p:cNvSpPr>
            <a:spLocks noChangeShapeType="1"/>
          </p:cNvSpPr>
          <p:nvPr/>
        </p:nvSpPr>
        <p:spPr bwMode="auto">
          <a:xfrm>
            <a:off x="2895600" y="3673475"/>
            <a:ext cx="1295400" cy="685800"/>
          </a:xfrm>
          <a:prstGeom prst="line">
            <a:avLst/>
          </a:prstGeom>
          <a:noFill/>
          <a:ln w="28575">
            <a:solidFill>
              <a:srgbClr val="0000FF"/>
            </a:solidFill>
            <a:round/>
            <a:headEnd/>
            <a:tailEnd/>
          </a:ln>
        </p:spPr>
        <p:txBody>
          <a:bodyPr wrap="none" anchor="ctr"/>
          <a:lstStyle/>
          <a:p>
            <a:endParaRPr lang="en-US"/>
          </a:p>
        </p:txBody>
      </p:sp>
      <p:sp>
        <p:nvSpPr>
          <p:cNvPr id="33" name="Line 50"/>
          <p:cNvSpPr>
            <a:spLocks noChangeShapeType="1"/>
          </p:cNvSpPr>
          <p:nvPr/>
        </p:nvSpPr>
        <p:spPr bwMode="auto">
          <a:xfrm flipV="1">
            <a:off x="4572000" y="3673475"/>
            <a:ext cx="1371600" cy="685800"/>
          </a:xfrm>
          <a:prstGeom prst="line">
            <a:avLst/>
          </a:prstGeom>
          <a:noFill/>
          <a:ln w="28575">
            <a:solidFill>
              <a:srgbClr val="0000FF"/>
            </a:solidFill>
            <a:round/>
            <a:headEnd/>
            <a:tailEnd/>
          </a:ln>
        </p:spPr>
        <p:txBody>
          <a:bodyPr wrap="none" anchor="ctr"/>
          <a:lstStyle/>
          <a:p>
            <a:endParaRPr lang="en-US"/>
          </a:p>
        </p:txBody>
      </p:sp>
      <p:grpSp>
        <p:nvGrpSpPr>
          <p:cNvPr id="5" name="Group 34"/>
          <p:cNvGrpSpPr>
            <a:grpSpLocks/>
          </p:cNvGrpSpPr>
          <p:nvPr/>
        </p:nvGrpSpPr>
        <p:grpSpPr bwMode="auto">
          <a:xfrm>
            <a:off x="3386138" y="4038600"/>
            <a:ext cx="1262062" cy="444500"/>
            <a:chOff x="3386138" y="3336925"/>
            <a:chExt cx="1262062" cy="443819"/>
          </a:xfrm>
        </p:grpSpPr>
        <p:sp>
          <p:nvSpPr>
            <p:cNvPr id="10258" name="Rectangle 36"/>
            <p:cNvSpPr>
              <a:spLocks noChangeArrowheads="1"/>
            </p:cNvSpPr>
            <p:nvPr/>
          </p:nvSpPr>
          <p:spPr bwMode="auto">
            <a:xfrm>
              <a:off x="3386138" y="3336925"/>
              <a:ext cx="728662" cy="396875"/>
            </a:xfrm>
            <a:prstGeom prst="rect">
              <a:avLst/>
            </a:prstGeom>
            <a:noFill/>
            <a:ln w="9525">
              <a:noFill/>
              <a:miter lim="800000"/>
              <a:headEnd/>
              <a:tailEnd/>
            </a:ln>
          </p:spPr>
          <p:txBody>
            <a:bodyPr wrap="none">
              <a:spAutoFit/>
            </a:bodyPr>
            <a:lstStyle/>
            <a:p>
              <a:r>
                <a:rPr lang="en-US" sz="2000">
                  <a:latin typeface="Comic Sans MS" pitchFamily="48" charset="0"/>
                </a:rPr>
                <a:t>VR-1</a:t>
              </a:r>
            </a:p>
          </p:txBody>
        </p:sp>
        <p:pic>
          <p:nvPicPr>
            <p:cNvPr id="10259" name="Picture 37"/>
            <p:cNvPicPr>
              <a:picLocks noChangeArrowheads="1"/>
            </p:cNvPicPr>
            <p:nvPr/>
          </p:nvPicPr>
          <p:blipFill>
            <a:blip r:embed="rId4" cstate="print"/>
            <a:srcRect/>
            <a:stretch>
              <a:fillRect/>
            </a:stretch>
          </p:blipFill>
          <p:spPr bwMode="auto">
            <a:xfrm>
              <a:off x="4191000" y="3505200"/>
              <a:ext cx="457200" cy="275544"/>
            </a:xfrm>
            <a:prstGeom prst="rect">
              <a:avLst/>
            </a:prstGeom>
            <a:noFill/>
            <a:ln w="9525">
              <a:noFill/>
              <a:miter lim="800000"/>
              <a:headEnd/>
              <a:tailEnd/>
            </a:ln>
          </p:spPr>
        </p:pic>
      </p:grpSp>
      <p:sp>
        <p:nvSpPr>
          <p:cNvPr id="23" name="Line 13"/>
          <p:cNvSpPr>
            <a:spLocks noChangeShapeType="1"/>
          </p:cNvSpPr>
          <p:nvPr/>
        </p:nvSpPr>
        <p:spPr bwMode="auto">
          <a:xfrm flipV="1">
            <a:off x="2895600" y="2590800"/>
            <a:ext cx="1295400" cy="914400"/>
          </a:xfrm>
          <a:prstGeom prst="line">
            <a:avLst/>
          </a:prstGeom>
          <a:noFill/>
          <a:ln w="28575">
            <a:solidFill>
              <a:srgbClr val="0000FF"/>
            </a:solidFill>
            <a:round/>
            <a:headEnd/>
            <a:tailEnd/>
          </a:ln>
        </p:spPr>
        <p:txBody>
          <a:bodyPr wrap="none" anchor="ctr"/>
          <a:lstStyle/>
          <a:p>
            <a:endParaRPr lang="en-US"/>
          </a:p>
        </p:txBody>
      </p:sp>
      <p:sp>
        <p:nvSpPr>
          <p:cNvPr id="25" name="Line 50"/>
          <p:cNvSpPr>
            <a:spLocks noChangeShapeType="1"/>
          </p:cNvSpPr>
          <p:nvPr/>
        </p:nvSpPr>
        <p:spPr bwMode="auto">
          <a:xfrm>
            <a:off x="4648200" y="2590800"/>
            <a:ext cx="1295400" cy="914400"/>
          </a:xfrm>
          <a:prstGeom prst="line">
            <a:avLst/>
          </a:prstGeom>
          <a:noFill/>
          <a:ln w="28575">
            <a:solidFill>
              <a:srgbClr val="0000FF"/>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88889E-6 -1.55412E-6 L 0.00243 -0.25439 " pathEditMode="relative" rAng="0" ptsTypes="AA">
                                      <p:cBhvr>
                                        <p:cTn id="6" dur="2000" fill="hold"/>
                                        <p:tgtEl>
                                          <p:spTgt spid="5"/>
                                        </p:tgtEl>
                                        <p:attrNameLst>
                                          <p:attrName>ppt_x</p:attrName>
                                          <p:attrName>ppt_y</p:attrName>
                                        </p:attrNameLst>
                                      </p:cBhvr>
                                      <p:rCtr x="1" y="-127"/>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3"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4675" y="228600"/>
            <a:ext cx="8340725" cy="609600"/>
          </a:xfrm>
        </p:spPr>
        <p:txBody>
          <a:bodyPr/>
          <a:lstStyle/>
          <a:p>
            <a:pPr eaLnBrk="1" hangingPunct="1"/>
            <a:r>
              <a:rPr lang="en-US" sz="3600" b="1" dirty="0" smtClean="0"/>
              <a:t>Case 2: Power Savings</a:t>
            </a:r>
          </a:p>
        </p:txBody>
      </p:sp>
      <p:sp>
        <p:nvSpPr>
          <p:cNvPr id="18434"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6033BF07-786E-4C35-B360-16E235CC13AF}" type="slidenum">
              <a:rPr lang="en-US"/>
              <a:pPr>
                <a:defRPr/>
              </a:pPr>
              <a:t>25</a:t>
            </a:fld>
            <a:endParaRPr lang="en-US"/>
          </a:p>
        </p:txBody>
      </p:sp>
      <p:sp>
        <p:nvSpPr>
          <p:cNvPr id="119" name="Rectangle 3"/>
          <p:cNvSpPr txBox="1">
            <a:spLocks noChangeArrowheads="1"/>
          </p:cNvSpPr>
          <p:nvPr/>
        </p:nvSpPr>
        <p:spPr bwMode="auto">
          <a:xfrm>
            <a:off x="685800" y="1143000"/>
            <a:ext cx="8229600" cy="914400"/>
          </a:xfrm>
          <a:prstGeom prst="rect">
            <a:avLst/>
          </a:prstGeom>
          <a:noFill/>
          <a:ln w="9525">
            <a:noFill/>
            <a:miter lim="800000"/>
            <a:headEnd/>
            <a:tailEnd/>
          </a:ln>
        </p:spPr>
        <p:txBody>
          <a:bodyPr/>
          <a:lstStyle/>
          <a:p>
            <a:pPr marL="342900" indent="-342900" eaLnBrk="1" hangingPunct="1">
              <a:spcBef>
                <a:spcPct val="20000"/>
              </a:spcBef>
              <a:buFont typeface="Arial" charset="0"/>
              <a:buChar char="•"/>
              <a:defRPr/>
            </a:pPr>
            <a:r>
              <a:rPr lang="en-US" sz="2800" dirty="0">
                <a:solidFill>
                  <a:srgbClr val="FF0000"/>
                </a:solidFill>
                <a:latin typeface="+mn-lt"/>
                <a:ea typeface="+mn-ea"/>
              </a:rPr>
              <a:t>$ Hundreds of millions/year </a:t>
            </a:r>
            <a:r>
              <a:rPr lang="en-US" sz="2800" dirty="0">
                <a:latin typeface="+mn-lt"/>
                <a:ea typeface="+mn-ea"/>
              </a:rPr>
              <a:t>of electricity bills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74675" y="228600"/>
            <a:ext cx="8340725" cy="609600"/>
          </a:xfrm>
        </p:spPr>
        <p:txBody>
          <a:bodyPr/>
          <a:lstStyle/>
          <a:p>
            <a:pPr eaLnBrk="1" hangingPunct="1"/>
            <a:r>
              <a:rPr lang="en-US" sz="3600" b="1" dirty="0" smtClean="0"/>
              <a:t>Case 2: Power Savings</a:t>
            </a:r>
          </a:p>
        </p:txBody>
      </p:sp>
      <p:pic>
        <p:nvPicPr>
          <p:cNvPr id="23556" name="Picture 111"/>
          <p:cNvPicPr>
            <a:picLocks noChangeAspect="1" noChangeArrowheads="1"/>
          </p:cNvPicPr>
          <p:nvPr/>
        </p:nvPicPr>
        <p:blipFill>
          <a:blip r:embed="rId3" cstate="print"/>
          <a:srcRect/>
          <a:stretch>
            <a:fillRect/>
          </a:stretch>
        </p:blipFill>
        <p:spPr bwMode="auto">
          <a:xfrm>
            <a:off x="1295400" y="2044700"/>
            <a:ext cx="6642100" cy="4508500"/>
          </a:xfrm>
          <a:prstGeom prst="rect">
            <a:avLst/>
          </a:prstGeom>
          <a:noFill/>
          <a:ln w="9525">
            <a:noFill/>
            <a:miter lim="800000"/>
            <a:headEnd/>
            <a:tailEnd/>
          </a:ln>
        </p:spPr>
      </p:pic>
      <p:grpSp>
        <p:nvGrpSpPr>
          <p:cNvPr id="2" name="Group 112"/>
          <p:cNvGrpSpPr>
            <a:grpSpLocks/>
          </p:cNvGrpSpPr>
          <p:nvPr/>
        </p:nvGrpSpPr>
        <p:grpSpPr bwMode="auto">
          <a:xfrm>
            <a:off x="1600200" y="2286000"/>
            <a:ext cx="533400" cy="685800"/>
            <a:chOff x="1056" y="1344"/>
            <a:chExt cx="336" cy="432"/>
          </a:xfrm>
        </p:grpSpPr>
        <p:sp>
          <p:nvSpPr>
            <p:cNvPr id="14450" name="Rectangle 6"/>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4451" name="Picture 106"/>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4452" name="Picture 107"/>
            <p:cNvPicPr>
              <a:picLocks noChangeAspect="1" noChangeArrowheads="1"/>
            </p:cNvPicPr>
            <p:nvPr/>
          </p:nvPicPr>
          <p:blipFill>
            <a:blip r:embed="rId5" cstate="print"/>
            <a:srcRect/>
            <a:stretch>
              <a:fillRect/>
            </a:stretch>
          </p:blipFill>
          <p:spPr bwMode="auto">
            <a:xfrm>
              <a:off x="1243" y="1578"/>
              <a:ext cx="112" cy="158"/>
            </a:xfrm>
            <a:prstGeom prst="rect">
              <a:avLst/>
            </a:prstGeom>
            <a:noFill/>
            <a:ln w="9525">
              <a:noFill/>
              <a:miter lim="800000"/>
              <a:headEnd/>
              <a:tailEnd/>
            </a:ln>
          </p:spPr>
        </p:pic>
        <p:pic>
          <p:nvPicPr>
            <p:cNvPr id="14453" name="Picture 108"/>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4454" name="Picture 109"/>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3" name="Group 113"/>
          <p:cNvGrpSpPr>
            <a:grpSpLocks/>
          </p:cNvGrpSpPr>
          <p:nvPr/>
        </p:nvGrpSpPr>
        <p:grpSpPr bwMode="auto">
          <a:xfrm>
            <a:off x="2590800" y="3429000"/>
            <a:ext cx="533400" cy="685800"/>
            <a:chOff x="1056" y="1344"/>
            <a:chExt cx="336" cy="432"/>
          </a:xfrm>
        </p:grpSpPr>
        <p:sp>
          <p:nvSpPr>
            <p:cNvPr id="14445" name="Rectangle 114"/>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4446" name="Picture 115"/>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4447" name="Picture 116"/>
            <p:cNvPicPr>
              <a:picLocks noChangeAspect="1" noChangeArrowheads="1"/>
            </p:cNvPicPr>
            <p:nvPr/>
          </p:nvPicPr>
          <p:blipFill>
            <a:blip r:embed="rId4" cstate="print"/>
            <a:srcRect/>
            <a:stretch>
              <a:fillRect/>
            </a:stretch>
          </p:blipFill>
          <p:spPr bwMode="auto">
            <a:xfrm>
              <a:off x="1243" y="1578"/>
              <a:ext cx="112" cy="158"/>
            </a:xfrm>
            <a:prstGeom prst="rect">
              <a:avLst/>
            </a:prstGeom>
            <a:noFill/>
            <a:ln w="9525">
              <a:noFill/>
              <a:miter lim="800000"/>
              <a:headEnd/>
              <a:tailEnd/>
            </a:ln>
          </p:spPr>
        </p:pic>
        <p:pic>
          <p:nvPicPr>
            <p:cNvPr id="14448" name="Picture 117"/>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4449" name="Picture 118"/>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4" name="Group 119"/>
          <p:cNvGrpSpPr>
            <a:grpSpLocks/>
          </p:cNvGrpSpPr>
          <p:nvPr/>
        </p:nvGrpSpPr>
        <p:grpSpPr bwMode="auto">
          <a:xfrm>
            <a:off x="1676400" y="4572000"/>
            <a:ext cx="533400" cy="685800"/>
            <a:chOff x="1056" y="1344"/>
            <a:chExt cx="336" cy="432"/>
          </a:xfrm>
        </p:grpSpPr>
        <p:sp>
          <p:nvSpPr>
            <p:cNvPr id="14440" name="Rectangle 120"/>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4441" name="Picture 121"/>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4442" name="Picture 122"/>
            <p:cNvPicPr>
              <a:picLocks noChangeAspect="1" noChangeArrowheads="1"/>
            </p:cNvPicPr>
            <p:nvPr/>
          </p:nvPicPr>
          <p:blipFill>
            <a:blip r:embed="rId5" cstate="print"/>
            <a:srcRect/>
            <a:stretch>
              <a:fillRect/>
            </a:stretch>
          </p:blipFill>
          <p:spPr bwMode="auto">
            <a:xfrm>
              <a:off x="1243" y="1578"/>
              <a:ext cx="112" cy="158"/>
            </a:xfrm>
            <a:prstGeom prst="rect">
              <a:avLst/>
            </a:prstGeom>
            <a:noFill/>
            <a:ln w="9525">
              <a:noFill/>
              <a:miter lim="800000"/>
              <a:headEnd/>
              <a:tailEnd/>
            </a:ln>
          </p:spPr>
        </p:pic>
        <p:pic>
          <p:nvPicPr>
            <p:cNvPr id="14443" name="Picture 123"/>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4444" name="Picture 124"/>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5" name="Group 125"/>
          <p:cNvGrpSpPr>
            <a:grpSpLocks/>
          </p:cNvGrpSpPr>
          <p:nvPr/>
        </p:nvGrpSpPr>
        <p:grpSpPr bwMode="auto">
          <a:xfrm>
            <a:off x="1295400" y="3200400"/>
            <a:ext cx="533400" cy="685800"/>
            <a:chOff x="1056" y="1344"/>
            <a:chExt cx="336" cy="432"/>
          </a:xfrm>
        </p:grpSpPr>
        <p:sp>
          <p:nvSpPr>
            <p:cNvPr id="14435" name="Rectangle 126"/>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4436" name="Picture 127"/>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4437" name="Picture 128"/>
            <p:cNvPicPr>
              <a:picLocks noChangeAspect="1" noChangeArrowheads="1"/>
            </p:cNvPicPr>
            <p:nvPr/>
          </p:nvPicPr>
          <p:blipFill>
            <a:blip r:embed="rId4" cstate="print"/>
            <a:srcRect/>
            <a:stretch>
              <a:fillRect/>
            </a:stretch>
          </p:blipFill>
          <p:spPr bwMode="auto">
            <a:xfrm>
              <a:off x="1243" y="1578"/>
              <a:ext cx="112" cy="158"/>
            </a:xfrm>
            <a:prstGeom prst="rect">
              <a:avLst/>
            </a:prstGeom>
            <a:noFill/>
            <a:ln w="9525">
              <a:noFill/>
              <a:miter lim="800000"/>
              <a:headEnd/>
              <a:tailEnd/>
            </a:ln>
          </p:spPr>
        </p:pic>
        <p:pic>
          <p:nvPicPr>
            <p:cNvPr id="14438" name="Picture 129"/>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4439" name="Picture 130"/>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6" name="Group 131"/>
          <p:cNvGrpSpPr>
            <a:grpSpLocks/>
          </p:cNvGrpSpPr>
          <p:nvPr/>
        </p:nvGrpSpPr>
        <p:grpSpPr bwMode="auto">
          <a:xfrm>
            <a:off x="4572000" y="5410200"/>
            <a:ext cx="533400" cy="685800"/>
            <a:chOff x="1056" y="1344"/>
            <a:chExt cx="336" cy="432"/>
          </a:xfrm>
        </p:grpSpPr>
        <p:sp>
          <p:nvSpPr>
            <p:cNvPr id="14430" name="Rectangle 132"/>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4431" name="Picture 133"/>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4432" name="Picture 134"/>
            <p:cNvPicPr>
              <a:picLocks noChangeAspect="1" noChangeArrowheads="1"/>
            </p:cNvPicPr>
            <p:nvPr/>
          </p:nvPicPr>
          <p:blipFill>
            <a:blip r:embed="rId4" cstate="print"/>
            <a:srcRect/>
            <a:stretch>
              <a:fillRect/>
            </a:stretch>
          </p:blipFill>
          <p:spPr bwMode="auto">
            <a:xfrm>
              <a:off x="1243" y="1578"/>
              <a:ext cx="112" cy="158"/>
            </a:xfrm>
            <a:prstGeom prst="rect">
              <a:avLst/>
            </a:prstGeom>
            <a:noFill/>
            <a:ln w="9525">
              <a:noFill/>
              <a:miter lim="800000"/>
              <a:headEnd/>
              <a:tailEnd/>
            </a:ln>
          </p:spPr>
        </p:pic>
        <p:pic>
          <p:nvPicPr>
            <p:cNvPr id="14433" name="Picture 135"/>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4434" name="Picture 136"/>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7" name="Group 137"/>
          <p:cNvGrpSpPr>
            <a:grpSpLocks/>
          </p:cNvGrpSpPr>
          <p:nvPr/>
        </p:nvGrpSpPr>
        <p:grpSpPr bwMode="auto">
          <a:xfrm>
            <a:off x="4495800" y="3657600"/>
            <a:ext cx="533400" cy="685800"/>
            <a:chOff x="1056" y="1344"/>
            <a:chExt cx="336" cy="432"/>
          </a:xfrm>
        </p:grpSpPr>
        <p:sp>
          <p:nvSpPr>
            <p:cNvPr id="14425" name="Rectangle 138"/>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4426" name="Picture 139"/>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4427" name="Picture 140"/>
            <p:cNvPicPr>
              <a:picLocks noChangeAspect="1" noChangeArrowheads="1"/>
            </p:cNvPicPr>
            <p:nvPr/>
          </p:nvPicPr>
          <p:blipFill>
            <a:blip r:embed="rId4" cstate="print"/>
            <a:srcRect/>
            <a:stretch>
              <a:fillRect/>
            </a:stretch>
          </p:blipFill>
          <p:spPr bwMode="auto">
            <a:xfrm>
              <a:off x="1243" y="1578"/>
              <a:ext cx="112" cy="158"/>
            </a:xfrm>
            <a:prstGeom prst="rect">
              <a:avLst/>
            </a:prstGeom>
            <a:noFill/>
            <a:ln w="9525">
              <a:noFill/>
              <a:miter lim="800000"/>
              <a:headEnd/>
              <a:tailEnd/>
            </a:ln>
          </p:spPr>
        </p:pic>
        <p:pic>
          <p:nvPicPr>
            <p:cNvPr id="14428" name="Picture 141"/>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4429" name="Picture 142"/>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8" name="Group 143"/>
          <p:cNvGrpSpPr>
            <a:grpSpLocks/>
          </p:cNvGrpSpPr>
          <p:nvPr/>
        </p:nvGrpSpPr>
        <p:grpSpPr bwMode="auto">
          <a:xfrm>
            <a:off x="6934200" y="3048000"/>
            <a:ext cx="533400" cy="685800"/>
            <a:chOff x="1056" y="1344"/>
            <a:chExt cx="336" cy="432"/>
          </a:xfrm>
        </p:grpSpPr>
        <p:sp>
          <p:nvSpPr>
            <p:cNvPr id="14420" name="Rectangle 144"/>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4421" name="Picture 145"/>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4422" name="Picture 146"/>
            <p:cNvPicPr>
              <a:picLocks noChangeAspect="1" noChangeArrowheads="1"/>
            </p:cNvPicPr>
            <p:nvPr/>
          </p:nvPicPr>
          <p:blipFill>
            <a:blip r:embed="rId4" cstate="print"/>
            <a:srcRect/>
            <a:stretch>
              <a:fillRect/>
            </a:stretch>
          </p:blipFill>
          <p:spPr bwMode="auto">
            <a:xfrm>
              <a:off x="1243" y="1578"/>
              <a:ext cx="112" cy="158"/>
            </a:xfrm>
            <a:prstGeom prst="rect">
              <a:avLst/>
            </a:prstGeom>
            <a:noFill/>
            <a:ln w="9525">
              <a:noFill/>
              <a:miter lim="800000"/>
              <a:headEnd/>
              <a:tailEnd/>
            </a:ln>
          </p:spPr>
        </p:pic>
        <p:pic>
          <p:nvPicPr>
            <p:cNvPr id="14423" name="Picture 147"/>
            <p:cNvPicPr>
              <a:picLocks noChangeAspect="1" noChangeArrowheads="1"/>
            </p:cNvPicPr>
            <p:nvPr/>
          </p:nvPicPr>
          <p:blipFill>
            <a:blip r:embed="rId5" cstate="print"/>
            <a:srcRect/>
            <a:stretch>
              <a:fillRect/>
            </a:stretch>
          </p:blipFill>
          <p:spPr bwMode="auto">
            <a:xfrm>
              <a:off x="1093" y="1380"/>
              <a:ext cx="112" cy="158"/>
            </a:xfrm>
            <a:prstGeom prst="rect">
              <a:avLst/>
            </a:prstGeom>
            <a:noFill/>
            <a:ln w="9525">
              <a:noFill/>
              <a:miter lim="800000"/>
              <a:headEnd/>
              <a:tailEnd/>
            </a:ln>
          </p:spPr>
        </p:pic>
        <p:pic>
          <p:nvPicPr>
            <p:cNvPr id="14424" name="Picture 148"/>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9" name="Group 149"/>
          <p:cNvGrpSpPr>
            <a:grpSpLocks/>
          </p:cNvGrpSpPr>
          <p:nvPr/>
        </p:nvGrpSpPr>
        <p:grpSpPr bwMode="auto">
          <a:xfrm>
            <a:off x="5562600" y="3581400"/>
            <a:ext cx="533400" cy="685800"/>
            <a:chOff x="1056" y="1344"/>
            <a:chExt cx="336" cy="432"/>
          </a:xfrm>
        </p:grpSpPr>
        <p:sp>
          <p:nvSpPr>
            <p:cNvPr id="14415" name="Rectangle 150"/>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4416" name="Picture 151"/>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4417" name="Picture 152"/>
            <p:cNvPicPr>
              <a:picLocks noChangeAspect="1" noChangeArrowheads="1"/>
            </p:cNvPicPr>
            <p:nvPr/>
          </p:nvPicPr>
          <p:blipFill>
            <a:blip r:embed="rId4" cstate="print"/>
            <a:srcRect/>
            <a:stretch>
              <a:fillRect/>
            </a:stretch>
          </p:blipFill>
          <p:spPr bwMode="auto">
            <a:xfrm>
              <a:off x="1243" y="1578"/>
              <a:ext cx="112" cy="158"/>
            </a:xfrm>
            <a:prstGeom prst="rect">
              <a:avLst/>
            </a:prstGeom>
            <a:noFill/>
            <a:ln w="9525">
              <a:noFill/>
              <a:miter lim="800000"/>
              <a:headEnd/>
              <a:tailEnd/>
            </a:ln>
          </p:spPr>
        </p:pic>
        <p:pic>
          <p:nvPicPr>
            <p:cNvPr id="14418" name="Picture 153"/>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4419" name="Picture 154"/>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10" name="Group 155"/>
          <p:cNvGrpSpPr>
            <a:grpSpLocks/>
          </p:cNvGrpSpPr>
          <p:nvPr/>
        </p:nvGrpSpPr>
        <p:grpSpPr bwMode="auto">
          <a:xfrm>
            <a:off x="4953000" y="2895600"/>
            <a:ext cx="533400" cy="685800"/>
            <a:chOff x="1056" y="1344"/>
            <a:chExt cx="336" cy="432"/>
          </a:xfrm>
        </p:grpSpPr>
        <p:sp>
          <p:nvSpPr>
            <p:cNvPr id="14410" name="Rectangle 156"/>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4411" name="Picture 157"/>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4412" name="Picture 158"/>
            <p:cNvPicPr>
              <a:picLocks noChangeAspect="1" noChangeArrowheads="1"/>
            </p:cNvPicPr>
            <p:nvPr/>
          </p:nvPicPr>
          <p:blipFill>
            <a:blip r:embed="rId4" cstate="print"/>
            <a:srcRect/>
            <a:stretch>
              <a:fillRect/>
            </a:stretch>
          </p:blipFill>
          <p:spPr bwMode="auto">
            <a:xfrm>
              <a:off x="1243" y="1578"/>
              <a:ext cx="112" cy="158"/>
            </a:xfrm>
            <a:prstGeom prst="rect">
              <a:avLst/>
            </a:prstGeom>
            <a:noFill/>
            <a:ln w="9525">
              <a:noFill/>
              <a:miter lim="800000"/>
              <a:headEnd/>
              <a:tailEnd/>
            </a:ln>
          </p:spPr>
        </p:pic>
        <p:pic>
          <p:nvPicPr>
            <p:cNvPr id="14413" name="Picture 159"/>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4414" name="Picture 160"/>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11" name="Group 161"/>
          <p:cNvGrpSpPr>
            <a:grpSpLocks/>
          </p:cNvGrpSpPr>
          <p:nvPr/>
        </p:nvGrpSpPr>
        <p:grpSpPr bwMode="auto">
          <a:xfrm>
            <a:off x="6629400" y="3810000"/>
            <a:ext cx="533400" cy="685800"/>
            <a:chOff x="1056" y="1344"/>
            <a:chExt cx="336" cy="432"/>
          </a:xfrm>
        </p:grpSpPr>
        <p:sp>
          <p:nvSpPr>
            <p:cNvPr id="14405" name="Rectangle 162"/>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4406" name="Picture 163"/>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4407" name="Picture 164"/>
            <p:cNvPicPr>
              <a:picLocks noChangeAspect="1" noChangeArrowheads="1"/>
            </p:cNvPicPr>
            <p:nvPr/>
          </p:nvPicPr>
          <p:blipFill>
            <a:blip r:embed="rId4" cstate="print"/>
            <a:srcRect/>
            <a:stretch>
              <a:fillRect/>
            </a:stretch>
          </p:blipFill>
          <p:spPr bwMode="auto">
            <a:xfrm>
              <a:off x="1243" y="1578"/>
              <a:ext cx="112" cy="158"/>
            </a:xfrm>
            <a:prstGeom prst="rect">
              <a:avLst/>
            </a:prstGeom>
            <a:noFill/>
            <a:ln w="9525">
              <a:noFill/>
              <a:miter lim="800000"/>
              <a:headEnd/>
              <a:tailEnd/>
            </a:ln>
          </p:spPr>
        </p:pic>
        <p:pic>
          <p:nvPicPr>
            <p:cNvPr id="14408" name="Picture 165"/>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4409" name="Picture 166"/>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12" name="Group 167"/>
          <p:cNvGrpSpPr>
            <a:grpSpLocks/>
          </p:cNvGrpSpPr>
          <p:nvPr/>
        </p:nvGrpSpPr>
        <p:grpSpPr bwMode="auto">
          <a:xfrm>
            <a:off x="6019800" y="4648200"/>
            <a:ext cx="533400" cy="685800"/>
            <a:chOff x="1056" y="1344"/>
            <a:chExt cx="336" cy="432"/>
          </a:xfrm>
        </p:grpSpPr>
        <p:sp>
          <p:nvSpPr>
            <p:cNvPr id="14400" name="Rectangle 168"/>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4401" name="Picture 169"/>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4402" name="Picture 170"/>
            <p:cNvPicPr>
              <a:picLocks noChangeAspect="1" noChangeArrowheads="1"/>
            </p:cNvPicPr>
            <p:nvPr/>
          </p:nvPicPr>
          <p:blipFill>
            <a:blip r:embed="rId4" cstate="print"/>
            <a:srcRect/>
            <a:stretch>
              <a:fillRect/>
            </a:stretch>
          </p:blipFill>
          <p:spPr bwMode="auto">
            <a:xfrm>
              <a:off x="1243" y="1578"/>
              <a:ext cx="112" cy="158"/>
            </a:xfrm>
            <a:prstGeom prst="rect">
              <a:avLst/>
            </a:prstGeom>
            <a:noFill/>
            <a:ln w="9525">
              <a:noFill/>
              <a:miter lim="800000"/>
              <a:headEnd/>
              <a:tailEnd/>
            </a:ln>
          </p:spPr>
        </p:pic>
        <p:pic>
          <p:nvPicPr>
            <p:cNvPr id="14403" name="Picture 171"/>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4404" name="Picture 172"/>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sp>
        <p:nvSpPr>
          <p:cNvPr id="23569" name="Rectangle 87"/>
          <p:cNvSpPr>
            <a:spLocks noChangeArrowheads="1"/>
          </p:cNvSpPr>
          <p:nvPr/>
        </p:nvSpPr>
        <p:spPr bwMode="auto">
          <a:xfrm>
            <a:off x="1905000" y="2590800"/>
            <a:ext cx="152400" cy="76200"/>
          </a:xfrm>
          <a:prstGeom prst="rect">
            <a:avLst/>
          </a:prstGeom>
          <a:solidFill>
            <a:srgbClr val="FF0000"/>
          </a:solidFill>
          <a:ln w="9525">
            <a:solidFill>
              <a:schemeClr val="tx1"/>
            </a:solidFill>
            <a:miter lim="800000"/>
            <a:headEnd/>
            <a:tailEnd/>
          </a:ln>
        </p:spPr>
        <p:txBody>
          <a:bodyPr/>
          <a:lstStyle/>
          <a:p>
            <a:endParaRPr lang="en-US" b="1"/>
          </a:p>
        </p:txBody>
      </p:sp>
      <p:sp>
        <p:nvSpPr>
          <p:cNvPr id="23570" name="Rectangle 89"/>
          <p:cNvSpPr>
            <a:spLocks noChangeArrowheads="1"/>
          </p:cNvSpPr>
          <p:nvPr/>
        </p:nvSpPr>
        <p:spPr bwMode="auto">
          <a:xfrm>
            <a:off x="1676400" y="2590800"/>
            <a:ext cx="152400" cy="76200"/>
          </a:xfrm>
          <a:prstGeom prst="rect">
            <a:avLst/>
          </a:prstGeom>
          <a:solidFill>
            <a:srgbClr val="0000FF"/>
          </a:solidFill>
          <a:ln w="9525">
            <a:solidFill>
              <a:schemeClr val="tx1"/>
            </a:solidFill>
            <a:miter lim="800000"/>
            <a:headEnd/>
            <a:tailEnd/>
          </a:ln>
        </p:spPr>
        <p:txBody>
          <a:bodyPr/>
          <a:lstStyle/>
          <a:p>
            <a:endParaRPr lang="en-US" b="1"/>
          </a:p>
        </p:txBody>
      </p:sp>
      <p:sp>
        <p:nvSpPr>
          <p:cNvPr id="23571" name="Rectangle 90"/>
          <p:cNvSpPr>
            <a:spLocks noChangeArrowheads="1"/>
          </p:cNvSpPr>
          <p:nvPr/>
        </p:nvSpPr>
        <p:spPr bwMode="auto">
          <a:xfrm>
            <a:off x="1905000" y="2286000"/>
            <a:ext cx="152400" cy="76200"/>
          </a:xfrm>
          <a:prstGeom prst="rect">
            <a:avLst/>
          </a:prstGeom>
          <a:solidFill>
            <a:srgbClr val="FFFF00"/>
          </a:solidFill>
          <a:ln w="9525">
            <a:solidFill>
              <a:schemeClr val="tx1"/>
            </a:solidFill>
            <a:miter lim="800000"/>
            <a:headEnd/>
            <a:tailEnd/>
          </a:ln>
        </p:spPr>
        <p:txBody>
          <a:bodyPr/>
          <a:lstStyle/>
          <a:p>
            <a:endParaRPr lang="en-US" b="1"/>
          </a:p>
        </p:txBody>
      </p:sp>
      <p:sp>
        <p:nvSpPr>
          <p:cNvPr id="23572" name="Rectangle 91"/>
          <p:cNvSpPr>
            <a:spLocks noChangeArrowheads="1"/>
          </p:cNvSpPr>
          <p:nvPr/>
        </p:nvSpPr>
        <p:spPr bwMode="auto">
          <a:xfrm>
            <a:off x="1676400" y="2286000"/>
            <a:ext cx="152400" cy="76200"/>
          </a:xfrm>
          <a:prstGeom prst="rect">
            <a:avLst/>
          </a:prstGeom>
          <a:solidFill>
            <a:srgbClr val="00FF00"/>
          </a:solidFill>
          <a:ln w="9525">
            <a:solidFill>
              <a:schemeClr val="tx1"/>
            </a:solidFill>
            <a:miter lim="800000"/>
            <a:headEnd/>
            <a:tailEnd/>
          </a:ln>
        </p:spPr>
        <p:txBody>
          <a:bodyPr/>
          <a:lstStyle/>
          <a:p>
            <a:endParaRPr lang="en-US" b="1"/>
          </a:p>
        </p:txBody>
      </p:sp>
      <p:sp>
        <p:nvSpPr>
          <p:cNvPr id="23573" name="Rectangle 92"/>
          <p:cNvSpPr>
            <a:spLocks noChangeArrowheads="1"/>
          </p:cNvSpPr>
          <p:nvPr/>
        </p:nvSpPr>
        <p:spPr bwMode="auto">
          <a:xfrm>
            <a:off x="1600200" y="3505200"/>
            <a:ext cx="152400" cy="76200"/>
          </a:xfrm>
          <a:prstGeom prst="rect">
            <a:avLst/>
          </a:prstGeom>
          <a:solidFill>
            <a:srgbClr val="FF0000"/>
          </a:solidFill>
          <a:ln w="9525">
            <a:solidFill>
              <a:schemeClr val="tx1"/>
            </a:solidFill>
            <a:miter lim="800000"/>
            <a:headEnd/>
            <a:tailEnd/>
          </a:ln>
        </p:spPr>
        <p:txBody>
          <a:bodyPr/>
          <a:lstStyle/>
          <a:p>
            <a:endParaRPr lang="en-US" b="1"/>
          </a:p>
        </p:txBody>
      </p:sp>
      <p:sp>
        <p:nvSpPr>
          <p:cNvPr id="23574" name="Rectangle 93"/>
          <p:cNvSpPr>
            <a:spLocks noChangeArrowheads="1"/>
          </p:cNvSpPr>
          <p:nvPr/>
        </p:nvSpPr>
        <p:spPr bwMode="auto">
          <a:xfrm>
            <a:off x="1371600" y="3505200"/>
            <a:ext cx="152400" cy="76200"/>
          </a:xfrm>
          <a:prstGeom prst="rect">
            <a:avLst/>
          </a:prstGeom>
          <a:solidFill>
            <a:srgbClr val="0000FF"/>
          </a:solidFill>
          <a:ln w="9525">
            <a:solidFill>
              <a:schemeClr val="tx1"/>
            </a:solidFill>
            <a:miter lim="800000"/>
            <a:headEnd/>
            <a:tailEnd/>
          </a:ln>
        </p:spPr>
        <p:txBody>
          <a:bodyPr/>
          <a:lstStyle/>
          <a:p>
            <a:endParaRPr lang="en-US" b="1"/>
          </a:p>
        </p:txBody>
      </p:sp>
      <p:sp>
        <p:nvSpPr>
          <p:cNvPr id="23575" name="Rectangle 94"/>
          <p:cNvSpPr>
            <a:spLocks noChangeArrowheads="1"/>
          </p:cNvSpPr>
          <p:nvPr/>
        </p:nvSpPr>
        <p:spPr bwMode="auto">
          <a:xfrm>
            <a:off x="1600200" y="3200400"/>
            <a:ext cx="152400" cy="76200"/>
          </a:xfrm>
          <a:prstGeom prst="rect">
            <a:avLst/>
          </a:prstGeom>
          <a:solidFill>
            <a:srgbClr val="FFFF00"/>
          </a:solidFill>
          <a:ln w="9525">
            <a:solidFill>
              <a:schemeClr val="tx1"/>
            </a:solidFill>
            <a:miter lim="800000"/>
            <a:headEnd/>
            <a:tailEnd/>
          </a:ln>
        </p:spPr>
        <p:txBody>
          <a:bodyPr/>
          <a:lstStyle/>
          <a:p>
            <a:endParaRPr lang="en-US" b="1"/>
          </a:p>
        </p:txBody>
      </p:sp>
      <p:sp>
        <p:nvSpPr>
          <p:cNvPr id="23576" name="Rectangle 95"/>
          <p:cNvSpPr>
            <a:spLocks noChangeArrowheads="1"/>
          </p:cNvSpPr>
          <p:nvPr/>
        </p:nvSpPr>
        <p:spPr bwMode="auto">
          <a:xfrm>
            <a:off x="1371600" y="3200400"/>
            <a:ext cx="152400" cy="76200"/>
          </a:xfrm>
          <a:prstGeom prst="rect">
            <a:avLst/>
          </a:prstGeom>
          <a:solidFill>
            <a:srgbClr val="00FF00"/>
          </a:solidFill>
          <a:ln w="9525">
            <a:solidFill>
              <a:schemeClr val="tx1"/>
            </a:solidFill>
            <a:miter lim="800000"/>
            <a:headEnd/>
            <a:tailEnd/>
          </a:ln>
        </p:spPr>
        <p:txBody>
          <a:bodyPr/>
          <a:lstStyle/>
          <a:p>
            <a:endParaRPr lang="en-US" b="1"/>
          </a:p>
        </p:txBody>
      </p:sp>
      <p:sp>
        <p:nvSpPr>
          <p:cNvPr id="23577" name="Rectangle 96"/>
          <p:cNvSpPr>
            <a:spLocks noChangeArrowheads="1"/>
          </p:cNvSpPr>
          <p:nvPr/>
        </p:nvSpPr>
        <p:spPr bwMode="auto">
          <a:xfrm>
            <a:off x="2895600" y="3733800"/>
            <a:ext cx="152400" cy="76200"/>
          </a:xfrm>
          <a:prstGeom prst="rect">
            <a:avLst/>
          </a:prstGeom>
          <a:solidFill>
            <a:srgbClr val="FF0000"/>
          </a:solidFill>
          <a:ln w="9525">
            <a:solidFill>
              <a:schemeClr val="tx1"/>
            </a:solidFill>
            <a:miter lim="800000"/>
            <a:headEnd/>
            <a:tailEnd/>
          </a:ln>
        </p:spPr>
        <p:txBody>
          <a:bodyPr/>
          <a:lstStyle/>
          <a:p>
            <a:endParaRPr lang="en-US" b="1"/>
          </a:p>
        </p:txBody>
      </p:sp>
      <p:sp>
        <p:nvSpPr>
          <p:cNvPr id="23578" name="Rectangle 97"/>
          <p:cNvSpPr>
            <a:spLocks noChangeArrowheads="1"/>
          </p:cNvSpPr>
          <p:nvPr/>
        </p:nvSpPr>
        <p:spPr bwMode="auto">
          <a:xfrm>
            <a:off x="2667000" y="3733800"/>
            <a:ext cx="152400" cy="76200"/>
          </a:xfrm>
          <a:prstGeom prst="rect">
            <a:avLst/>
          </a:prstGeom>
          <a:solidFill>
            <a:srgbClr val="0000FF"/>
          </a:solidFill>
          <a:ln w="9525">
            <a:solidFill>
              <a:schemeClr val="tx1"/>
            </a:solidFill>
            <a:miter lim="800000"/>
            <a:headEnd/>
            <a:tailEnd/>
          </a:ln>
        </p:spPr>
        <p:txBody>
          <a:bodyPr/>
          <a:lstStyle/>
          <a:p>
            <a:endParaRPr lang="en-US" b="1"/>
          </a:p>
        </p:txBody>
      </p:sp>
      <p:sp>
        <p:nvSpPr>
          <p:cNvPr id="23579" name="Rectangle 98"/>
          <p:cNvSpPr>
            <a:spLocks noChangeArrowheads="1"/>
          </p:cNvSpPr>
          <p:nvPr/>
        </p:nvSpPr>
        <p:spPr bwMode="auto">
          <a:xfrm>
            <a:off x="2895600" y="3429000"/>
            <a:ext cx="152400" cy="76200"/>
          </a:xfrm>
          <a:prstGeom prst="rect">
            <a:avLst/>
          </a:prstGeom>
          <a:solidFill>
            <a:srgbClr val="FFFF00"/>
          </a:solidFill>
          <a:ln w="9525">
            <a:solidFill>
              <a:schemeClr val="tx1"/>
            </a:solidFill>
            <a:miter lim="800000"/>
            <a:headEnd/>
            <a:tailEnd/>
          </a:ln>
        </p:spPr>
        <p:txBody>
          <a:bodyPr/>
          <a:lstStyle/>
          <a:p>
            <a:endParaRPr lang="en-US" b="1"/>
          </a:p>
        </p:txBody>
      </p:sp>
      <p:sp>
        <p:nvSpPr>
          <p:cNvPr id="23580" name="Rectangle 99"/>
          <p:cNvSpPr>
            <a:spLocks noChangeArrowheads="1"/>
          </p:cNvSpPr>
          <p:nvPr/>
        </p:nvSpPr>
        <p:spPr bwMode="auto">
          <a:xfrm>
            <a:off x="2667000" y="3429000"/>
            <a:ext cx="152400" cy="76200"/>
          </a:xfrm>
          <a:prstGeom prst="rect">
            <a:avLst/>
          </a:prstGeom>
          <a:solidFill>
            <a:srgbClr val="00FF00"/>
          </a:solidFill>
          <a:ln w="9525">
            <a:solidFill>
              <a:schemeClr val="tx1"/>
            </a:solidFill>
            <a:miter lim="800000"/>
            <a:headEnd/>
            <a:tailEnd/>
          </a:ln>
        </p:spPr>
        <p:txBody>
          <a:bodyPr/>
          <a:lstStyle/>
          <a:p>
            <a:endParaRPr lang="en-US" b="1"/>
          </a:p>
        </p:txBody>
      </p:sp>
      <p:sp>
        <p:nvSpPr>
          <p:cNvPr id="23581" name="Rectangle 100"/>
          <p:cNvSpPr>
            <a:spLocks noChangeArrowheads="1"/>
          </p:cNvSpPr>
          <p:nvPr/>
        </p:nvSpPr>
        <p:spPr bwMode="auto">
          <a:xfrm>
            <a:off x="1981200" y="4876800"/>
            <a:ext cx="152400" cy="76200"/>
          </a:xfrm>
          <a:prstGeom prst="rect">
            <a:avLst/>
          </a:prstGeom>
          <a:solidFill>
            <a:srgbClr val="FF0000"/>
          </a:solidFill>
          <a:ln w="9525">
            <a:solidFill>
              <a:schemeClr val="tx1"/>
            </a:solidFill>
            <a:miter lim="800000"/>
            <a:headEnd/>
            <a:tailEnd/>
          </a:ln>
        </p:spPr>
        <p:txBody>
          <a:bodyPr/>
          <a:lstStyle/>
          <a:p>
            <a:endParaRPr lang="en-US" b="1"/>
          </a:p>
        </p:txBody>
      </p:sp>
      <p:sp>
        <p:nvSpPr>
          <p:cNvPr id="23582" name="Rectangle 101"/>
          <p:cNvSpPr>
            <a:spLocks noChangeArrowheads="1"/>
          </p:cNvSpPr>
          <p:nvPr/>
        </p:nvSpPr>
        <p:spPr bwMode="auto">
          <a:xfrm>
            <a:off x="1752600" y="4876800"/>
            <a:ext cx="152400" cy="76200"/>
          </a:xfrm>
          <a:prstGeom prst="rect">
            <a:avLst/>
          </a:prstGeom>
          <a:solidFill>
            <a:srgbClr val="0000FF"/>
          </a:solidFill>
          <a:ln w="9525">
            <a:solidFill>
              <a:schemeClr val="tx1"/>
            </a:solidFill>
            <a:miter lim="800000"/>
            <a:headEnd/>
            <a:tailEnd/>
          </a:ln>
        </p:spPr>
        <p:txBody>
          <a:bodyPr/>
          <a:lstStyle/>
          <a:p>
            <a:endParaRPr lang="en-US" b="1"/>
          </a:p>
        </p:txBody>
      </p:sp>
      <p:sp>
        <p:nvSpPr>
          <p:cNvPr id="23583" name="Rectangle 102"/>
          <p:cNvSpPr>
            <a:spLocks noChangeArrowheads="1"/>
          </p:cNvSpPr>
          <p:nvPr/>
        </p:nvSpPr>
        <p:spPr bwMode="auto">
          <a:xfrm>
            <a:off x="1981200" y="4572000"/>
            <a:ext cx="152400" cy="76200"/>
          </a:xfrm>
          <a:prstGeom prst="rect">
            <a:avLst/>
          </a:prstGeom>
          <a:solidFill>
            <a:srgbClr val="FFFF00"/>
          </a:solidFill>
          <a:ln w="9525">
            <a:solidFill>
              <a:schemeClr val="tx1"/>
            </a:solidFill>
            <a:miter lim="800000"/>
            <a:headEnd/>
            <a:tailEnd/>
          </a:ln>
        </p:spPr>
        <p:txBody>
          <a:bodyPr/>
          <a:lstStyle/>
          <a:p>
            <a:endParaRPr lang="en-US" b="1"/>
          </a:p>
        </p:txBody>
      </p:sp>
      <p:sp>
        <p:nvSpPr>
          <p:cNvPr id="23584" name="Rectangle 103"/>
          <p:cNvSpPr>
            <a:spLocks noChangeArrowheads="1"/>
          </p:cNvSpPr>
          <p:nvPr/>
        </p:nvSpPr>
        <p:spPr bwMode="auto">
          <a:xfrm>
            <a:off x="1752600" y="4572000"/>
            <a:ext cx="152400" cy="76200"/>
          </a:xfrm>
          <a:prstGeom prst="rect">
            <a:avLst/>
          </a:prstGeom>
          <a:solidFill>
            <a:srgbClr val="00FF00"/>
          </a:solidFill>
          <a:ln w="9525">
            <a:solidFill>
              <a:schemeClr val="tx1"/>
            </a:solidFill>
            <a:miter lim="800000"/>
            <a:headEnd/>
            <a:tailEnd/>
          </a:ln>
        </p:spPr>
        <p:txBody>
          <a:bodyPr/>
          <a:lstStyle/>
          <a:p>
            <a:endParaRPr lang="en-US" b="1"/>
          </a:p>
        </p:txBody>
      </p:sp>
      <p:sp>
        <p:nvSpPr>
          <p:cNvPr id="23585" name="Rectangle 104"/>
          <p:cNvSpPr>
            <a:spLocks noChangeArrowheads="1"/>
          </p:cNvSpPr>
          <p:nvPr/>
        </p:nvSpPr>
        <p:spPr bwMode="auto">
          <a:xfrm>
            <a:off x="5257800" y="3200400"/>
            <a:ext cx="152400" cy="76200"/>
          </a:xfrm>
          <a:prstGeom prst="rect">
            <a:avLst/>
          </a:prstGeom>
          <a:solidFill>
            <a:srgbClr val="FF0000"/>
          </a:solidFill>
          <a:ln w="9525">
            <a:solidFill>
              <a:schemeClr val="tx1"/>
            </a:solidFill>
            <a:miter lim="800000"/>
            <a:headEnd/>
            <a:tailEnd/>
          </a:ln>
        </p:spPr>
        <p:txBody>
          <a:bodyPr/>
          <a:lstStyle/>
          <a:p>
            <a:endParaRPr lang="en-US" b="1"/>
          </a:p>
        </p:txBody>
      </p:sp>
      <p:sp>
        <p:nvSpPr>
          <p:cNvPr id="23586" name="Rectangle 105"/>
          <p:cNvSpPr>
            <a:spLocks noChangeArrowheads="1"/>
          </p:cNvSpPr>
          <p:nvPr/>
        </p:nvSpPr>
        <p:spPr bwMode="auto">
          <a:xfrm>
            <a:off x="5029200" y="3200400"/>
            <a:ext cx="152400" cy="76200"/>
          </a:xfrm>
          <a:prstGeom prst="rect">
            <a:avLst/>
          </a:prstGeom>
          <a:solidFill>
            <a:srgbClr val="0000FF"/>
          </a:solidFill>
          <a:ln w="9525">
            <a:solidFill>
              <a:schemeClr val="tx1"/>
            </a:solidFill>
            <a:miter lim="800000"/>
            <a:headEnd/>
            <a:tailEnd/>
          </a:ln>
        </p:spPr>
        <p:txBody>
          <a:bodyPr/>
          <a:lstStyle/>
          <a:p>
            <a:endParaRPr lang="en-US" b="1"/>
          </a:p>
        </p:txBody>
      </p:sp>
      <p:sp>
        <p:nvSpPr>
          <p:cNvPr id="23587" name="Rectangle 106"/>
          <p:cNvSpPr>
            <a:spLocks noChangeArrowheads="1"/>
          </p:cNvSpPr>
          <p:nvPr/>
        </p:nvSpPr>
        <p:spPr bwMode="auto">
          <a:xfrm>
            <a:off x="5257800" y="2895600"/>
            <a:ext cx="152400" cy="76200"/>
          </a:xfrm>
          <a:prstGeom prst="rect">
            <a:avLst/>
          </a:prstGeom>
          <a:solidFill>
            <a:srgbClr val="FFFF00"/>
          </a:solidFill>
          <a:ln w="9525">
            <a:solidFill>
              <a:schemeClr val="tx1"/>
            </a:solidFill>
            <a:miter lim="800000"/>
            <a:headEnd/>
            <a:tailEnd/>
          </a:ln>
        </p:spPr>
        <p:txBody>
          <a:bodyPr/>
          <a:lstStyle/>
          <a:p>
            <a:endParaRPr lang="en-US" b="1"/>
          </a:p>
        </p:txBody>
      </p:sp>
      <p:sp>
        <p:nvSpPr>
          <p:cNvPr id="23588" name="Rectangle 107"/>
          <p:cNvSpPr>
            <a:spLocks noChangeArrowheads="1"/>
          </p:cNvSpPr>
          <p:nvPr/>
        </p:nvSpPr>
        <p:spPr bwMode="auto">
          <a:xfrm>
            <a:off x="5029200" y="2895600"/>
            <a:ext cx="152400" cy="76200"/>
          </a:xfrm>
          <a:prstGeom prst="rect">
            <a:avLst/>
          </a:prstGeom>
          <a:solidFill>
            <a:srgbClr val="00FF00"/>
          </a:solidFill>
          <a:ln w="9525">
            <a:solidFill>
              <a:schemeClr val="tx1"/>
            </a:solidFill>
            <a:miter lim="800000"/>
            <a:headEnd/>
            <a:tailEnd/>
          </a:ln>
        </p:spPr>
        <p:txBody>
          <a:bodyPr/>
          <a:lstStyle/>
          <a:p>
            <a:endParaRPr lang="en-US" b="1"/>
          </a:p>
        </p:txBody>
      </p:sp>
      <p:sp>
        <p:nvSpPr>
          <p:cNvPr id="23589" name="Rectangle 108"/>
          <p:cNvSpPr>
            <a:spLocks noChangeArrowheads="1"/>
          </p:cNvSpPr>
          <p:nvPr/>
        </p:nvSpPr>
        <p:spPr bwMode="auto">
          <a:xfrm>
            <a:off x="4800600" y="3962400"/>
            <a:ext cx="152400" cy="76200"/>
          </a:xfrm>
          <a:prstGeom prst="rect">
            <a:avLst/>
          </a:prstGeom>
          <a:solidFill>
            <a:srgbClr val="FF0000"/>
          </a:solidFill>
          <a:ln w="9525">
            <a:solidFill>
              <a:schemeClr val="tx1"/>
            </a:solidFill>
            <a:miter lim="800000"/>
            <a:headEnd/>
            <a:tailEnd/>
          </a:ln>
        </p:spPr>
        <p:txBody>
          <a:bodyPr/>
          <a:lstStyle/>
          <a:p>
            <a:endParaRPr lang="en-US" b="1"/>
          </a:p>
        </p:txBody>
      </p:sp>
      <p:sp>
        <p:nvSpPr>
          <p:cNvPr id="23590" name="Rectangle 109"/>
          <p:cNvSpPr>
            <a:spLocks noChangeArrowheads="1"/>
          </p:cNvSpPr>
          <p:nvPr/>
        </p:nvSpPr>
        <p:spPr bwMode="auto">
          <a:xfrm>
            <a:off x="4572000" y="3962400"/>
            <a:ext cx="152400" cy="76200"/>
          </a:xfrm>
          <a:prstGeom prst="rect">
            <a:avLst/>
          </a:prstGeom>
          <a:solidFill>
            <a:srgbClr val="0000FF"/>
          </a:solidFill>
          <a:ln w="9525">
            <a:solidFill>
              <a:schemeClr val="tx1"/>
            </a:solidFill>
            <a:miter lim="800000"/>
            <a:headEnd/>
            <a:tailEnd/>
          </a:ln>
        </p:spPr>
        <p:txBody>
          <a:bodyPr/>
          <a:lstStyle/>
          <a:p>
            <a:endParaRPr lang="en-US" b="1"/>
          </a:p>
        </p:txBody>
      </p:sp>
      <p:sp>
        <p:nvSpPr>
          <p:cNvPr id="23591" name="Rectangle 110"/>
          <p:cNvSpPr>
            <a:spLocks noChangeArrowheads="1"/>
          </p:cNvSpPr>
          <p:nvPr/>
        </p:nvSpPr>
        <p:spPr bwMode="auto">
          <a:xfrm>
            <a:off x="4800600" y="3657600"/>
            <a:ext cx="152400" cy="76200"/>
          </a:xfrm>
          <a:prstGeom prst="rect">
            <a:avLst/>
          </a:prstGeom>
          <a:solidFill>
            <a:srgbClr val="FFFF00"/>
          </a:solidFill>
          <a:ln w="9525">
            <a:solidFill>
              <a:schemeClr val="tx1"/>
            </a:solidFill>
            <a:miter lim="800000"/>
            <a:headEnd/>
            <a:tailEnd/>
          </a:ln>
        </p:spPr>
        <p:txBody>
          <a:bodyPr/>
          <a:lstStyle/>
          <a:p>
            <a:endParaRPr lang="en-US" b="1"/>
          </a:p>
        </p:txBody>
      </p:sp>
      <p:sp>
        <p:nvSpPr>
          <p:cNvPr id="23592" name="Rectangle 111"/>
          <p:cNvSpPr>
            <a:spLocks noChangeArrowheads="1"/>
          </p:cNvSpPr>
          <p:nvPr/>
        </p:nvSpPr>
        <p:spPr bwMode="auto">
          <a:xfrm>
            <a:off x="4572000" y="3657600"/>
            <a:ext cx="152400" cy="76200"/>
          </a:xfrm>
          <a:prstGeom prst="rect">
            <a:avLst/>
          </a:prstGeom>
          <a:solidFill>
            <a:srgbClr val="00FF00"/>
          </a:solidFill>
          <a:ln w="9525">
            <a:solidFill>
              <a:schemeClr val="tx1"/>
            </a:solidFill>
            <a:miter lim="800000"/>
            <a:headEnd/>
            <a:tailEnd/>
          </a:ln>
        </p:spPr>
        <p:txBody>
          <a:bodyPr/>
          <a:lstStyle/>
          <a:p>
            <a:endParaRPr lang="en-US" b="1"/>
          </a:p>
        </p:txBody>
      </p:sp>
      <p:sp>
        <p:nvSpPr>
          <p:cNvPr id="23593" name="Rectangle 112"/>
          <p:cNvSpPr>
            <a:spLocks noChangeArrowheads="1"/>
          </p:cNvSpPr>
          <p:nvPr/>
        </p:nvSpPr>
        <p:spPr bwMode="auto">
          <a:xfrm>
            <a:off x="4876800" y="5715000"/>
            <a:ext cx="152400" cy="76200"/>
          </a:xfrm>
          <a:prstGeom prst="rect">
            <a:avLst/>
          </a:prstGeom>
          <a:solidFill>
            <a:srgbClr val="FF0000"/>
          </a:solidFill>
          <a:ln w="9525">
            <a:solidFill>
              <a:schemeClr val="tx1"/>
            </a:solidFill>
            <a:miter lim="800000"/>
            <a:headEnd/>
            <a:tailEnd/>
          </a:ln>
        </p:spPr>
        <p:txBody>
          <a:bodyPr/>
          <a:lstStyle/>
          <a:p>
            <a:endParaRPr lang="en-US" b="1"/>
          </a:p>
        </p:txBody>
      </p:sp>
      <p:sp>
        <p:nvSpPr>
          <p:cNvPr id="23594" name="Rectangle 113"/>
          <p:cNvSpPr>
            <a:spLocks noChangeArrowheads="1"/>
          </p:cNvSpPr>
          <p:nvPr/>
        </p:nvSpPr>
        <p:spPr bwMode="auto">
          <a:xfrm>
            <a:off x="4648200" y="5715000"/>
            <a:ext cx="152400" cy="76200"/>
          </a:xfrm>
          <a:prstGeom prst="rect">
            <a:avLst/>
          </a:prstGeom>
          <a:solidFill>
            <a:srgbClr val="0000FF"/>
          </a:solidFill>
          <a:ln w="9525">
            <a:solidFill>
              <a:schemeClr val="tx1"/>
            </a:solidFill>
            <a:miter lim="800000"/>
            <a:headEnd/>
            <a:tailEnd/>
          </a:ln>
        </p:spPr>
        <p:txBody>
          <a:bodyPr/>
          <a:lstStyle/>
          <a:p>
            <a:endParaRPr lang="en-US" b="1"/>
          </a:p>
        </p:txBody>
      </p:sp>
      <p:sp>
        <p:nvSpPr>
          <p:cNvPr id="23595" name="Rectangle 114"/>
          <p:cNvSpPr>
            <a:spLocks noChangeArrowheads="1"/>
          </p:cNvSpPr>
          <p:nvPr/>
        </p:nvSpPr>
        <p:spPr bwMode="auto">
          <a:xfrm>
            <a:off x="4876800" y="5410200"/>
            <a:ext cx="152400" cy="76200"/>
          </a:xfrm>
          <a:prstGeom prst="rect">
            <a:avLst/>
          </a:prstGeom>
          <a:solidFill>
            <a:srgbClr val="FFFF00"/>
          </a:solidFill>
          <a:ln w="9525">
            <a:solidFill>
              <a:schemeClr val="tx1"/>
            </a:solidFill>
            <a:miter lim="800000"/>
            <a:headEnd/>
            <a:tailEnd/>
          </a:ln>
        </p:spPr>
        <p:txBody>
          <a:bodyPr/>
          <a:lstStyle/>
          <a:p>
            <a:endParaRPr lang="en-US" b="1"/>
          </a:p>
        </p:txBody>
      </p:sp>
      <p:sp>
        <p:nvSpPr>
          <p:cNvPr id="23596" name="Rectangle 115"/>
          <p:cNvSpPr>
            <a:spLocks noChangeArrowheads="1"/>
          </p:cNvSpPr>
          <p:nvPr/>
        </p:nvSpPr>
        <p:spPr bwMode="auto">
          <a:xfrm>
            <a:off x="4648200" y="5410200"/>
            <a:ext cx="152400" cy="76200"/>
          </a:xfrm>
          <a:prstGeom prst="rect">
            <a:avLst/>
          </a:prstGeom>
          <a:solidFill>
            <a:srgbClr val="00FF00"/>
          </a:solidFill>
          <a:ln w="9525">
            <a:solidFill>
              <a:schemeClr val="tx1"/>
            </a:solidFill>
            <a:miter lim="800000"/>
            <a:headEnd/>
            <a:tailEnd/>
          </a:ln>
        </p:spPr>
        <p:txBody>
          <a:bodyPr/>
          <a:lstStyle/>
          <a:p>
            <a:endParaRPr lang="en-US" b="1"/>
          </a:p>
        </p:txBody>
      </p:sp>
      <p:sp>
        <p:nvSpPr>
          <p:cNvPr id="23597" name="Rectangle 116"/>
          <p:cNvSpPr>
            <a:spLocks noChangeArrowheads="1"/>
          </p:cNvSpPr>
          <p:nvPr/>
        </p:nvSpPr>
        <p:spPr bwMode="auto">
          <a:xfrm>
            <a:off x="5867400" y="3886200"/>
            <a:ext cx="152400" cy="76200"/>
          </a:xfrm>
          <a:prstGeom prst="rect">
            <a:avLst/>
          </a:prstGeom>
          <a:solidFill>
            <a:srgbClr val="FF0000"/>
          </a:solidFill>
          <a:ln w="9525">
            <a:solidFill>
              <a:schemeClr val="tx1"/>
            </a:solidFill>
            <a:miter lim="800000"/>
            <a:headEnd/>
            <a:tailEnd/>
          </a:ln>
        </p:spPr>
        <p:txBody>
          <a:bodyPr/>
          <a:lstStyle/>
          <a:p>
            <a:endParaRPr lang="en-US" b="1"/>
          </a:p>
        </p:txBody>
      </p:sp>
      <p:sp>
        <p:nvSpPr>
          <p:cNvPr id="23598" name="Rectangle 117"/>
          <p:cNvSpPr>
            <a:spLocks noChangeArrowheads="1"/>
          </p:cNvSpPr>
          <p:nvPr/>
        </p:nvSpPr>
        <p:spPr bwMode="auto">
          <a:xfrm>
            <a:off x="5638800" y="3886200"/>
            <a:ext cx="152400" cy="76200"/>
          </a:xfrm>
          <a:prstGeom prst="rect">
            <a:avLst/>
          </a:prstGeom>
          <a:solidFill>
            <a:srgbClr val="0000FF"/>
          </a:solidFill>
          <a:ln w="9525">
            <a:solidFill>
              <a:schemeClr val="tx1"/>
            </a:solidFill>
            <a:miter lim="800000"/>
            <a:headEnd/>
            <a:tailEnd/>
          </a:ln>
        </p:spPr>
        <p:txBody>
          <a:bodyPr/>
          <a:lstStyle/>
          <a:p>
            <a:endParaRPr lang="en-US" b="1"/>
          </a:p>
        </p:txBody>
      </p:sp>
      <p:sp>
        <p:nvSpPr>
          <p:cNvPr id="23599" name="Rectangle 118"/>
          <p:cNvSpPr>
            <a:spLocks noChangeArrowheads="1"/>
          </p:cNvSpPr>
          <p:nvPr/>
        </p:nvSpPr>
        <p:spPr bwMode="auto">
          <a:xfrm>
            <a:off x="5867400" y="3581400"/>
            <a:ext cx="152400" cy="76200"/>
          </a:xfrm>
          <a:prstGeom prst="rect">
            <a:avLst/>
          </a:prstGeom>
          <a:solidFill>
            <a:srgbClr val="FFFF00"/>
          </a:solidFill>
          <a:ln w="9525">
            <a:solidFill>
              <a:schemeClr val="tx1"/>
            </a:solidFill>
            <a:miter lim="800000"/>
            <a:headEnd/>
            <a:tailEnd/>
          </a:ln>
        </p:spPr>
        <p:txBody>
          <a:bodyPr/>
          <a:lstStyle/>
          <a:p>
            <a:endParaRPr lang="en-US" b="1"/>
          </a:p>
        </p:txBody>
      </p:sp>
      <p:sp>
        <p:nvSpPr>
          <p:cNvPr id="23600" name="Rectangle 119"/>
          <p:cNvSpPr>
            <a:spLocks noChangeArrowheads="1"/>
          </p:cNvSpPr>
          <p:nvPr/>
        </p:nvSpPr>
        <p:spPr bwMode="auto">
          <a:xfrm>
            <a:off x="5638800" y="3581400"/>
            <a:ext cx="152400" cy="76200"/>
          </a:xfrm>
          <a:prstGeom prst="rect">
            <a:avLst/>
          </a:prstGeom>
          <a:solidFill>
            <a:srgbClr val="00FF00"/>
          </a:solidFill>
          <a:ln w="9525">
            <a:solidFill>
              <a:schemeClr val="tx1"/>
            </a:solidFill>
            <a:miter lim="800000"/>
            <a:headEnd/>
            <a:tailEnd/>
          </a:ln>
        </p:spPr>
        <p:txBody>
          <a:bodyPr/>
          <a:lstStyle/>
          <a:p>
            <a:endParaRPr lang="en-US" b="1"/>
          </a:p>
        </p:txBody>
      </p:sp>
      <p:grpSp>
        <p:nvGrpSpPr>
          <p:cNvPr id="13" name="Group 124"/>
          <p:cNvGrpSpPr>
            <a:grpSpLocks/>
          </p:cNvGrpSpPr>
          <p:nvPr/>
        </p:nvGrpSpPr>
        <p:grpSpPr bwMode="auto">
          <a:xfrm>
            <a:off x="7010400" y="3048000"/>
            <a:ext cx="381000" cy="381000"/>
            <a:chOff x="1200" y="1440"/>
            <a:chExt cx="240" cy="240"/>
          </a:xfrm>
        </p:grpSpPr>
        <p:sp>
          <p:nvSpPr>
            <p:cNvPr id="14396" name="Rectangle 120"/>
            <p:cNvSpPr>
              <a:spLocks noChangeArrowheads="1"/>
            </p:cNvSpPr>
            <p:nvPr/>
          </p:nvSpPr>
          <p:spPr bwMode="auto">
            <a:xfrm>
              <a:off x="1344" y="1632"/>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4397" name="Rectangle 121"/>
            <p:cNvSpPr>
              <a:spLocks noChangeArrowheads="1"/>
            </p:cNvSpPr>
            <p:nvPr/>
          </p:nvSpPr>
          <p:spPr bwMode="auto">
            <a:xfrm>
              <a:off x="1200" y="1632"/>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4398" name="Rectangle 122"/>
            <p:cNvSpPr>
              <a:spLocks noChangeArrowheads="1"/>
            </p:cNvSpPr>
            <p:nvPr/>
          </p:nvSpPr>
          <p:spPr bwMode="auto">
            <a:xfrm>
              <a:off x="1344" y="1440"/>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4399" name="Rectangle 123"/>
            <p:cNvSpPr>
              <a:spLocks noChangeArrowheads="1"/>
            </p:cNvSpPr>
            <p:nvPr/>
          </p:nvSpPr>
          <p:spPr bwMode="auto">
            <a:xfrm>
              <a:off x="1200" y="1440"/>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14" name="Group 125"/>
          <p:cNvGrpSpPr>
            <a:grpSpLocks/>
          </p:cNvGrpSpPr>
          <p:nvPr/>
        </p:nvGrpSpPr>
        <p:grpSpPr bwMode="auto">
          <a:xfrm>
            <a:off x="6705600" y="3810000"/>
            <a:ext cx="381000" cy="381000"/>
            <a:chOff x="1200" y="1440"/>
            <a:chExt cx="240" cy="240"/>
          </a:xfrm>
        </p:grpSpPr>
        <p:sp>
          <p:nvSpPr>
            <p:cNvPr id="14392" name="Rectangle 126"/>
            <p:cNvSpPr>
              <a:spLocks noChangeArrowheads="1"/>
            </p:cNvSpPr>
            <p:nvPr/>
          </p:nvSpPr>
          <p:spPr bwMode="auto">
            <a:xfrm>
              <a:off x="1344" y="1632"/>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4393" name="Rectangle 127"/>
            <p:cNvSpPr>
              <a:spLocks noChangeArrowheads="1"/>
            </p:cNvSpPr>
            <p:nvPr/>
          </p:nvSpPr>
          <p:spPr bwMode="auto">
            <a:xfrm>
              <a:off x="1200" y="1632"/>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4394" name="Rectangle 128"/>
            <p:cNvSpPr>
              <a:spLocks noChangeArrowheads="1"/>
            </p:cNvSpPr>
            <p:nvPr/>
          </p:nvSpPr>
          <p:spPr bwMode="auto">
            <a:xfrm>
              <a:off x="1344" y="1440"/>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4395" name="Rectangle 129"/>
            <p:cNvSpPr>
              <a:spLocks noChangeArrowheads="1"/>
            </p:cNvSpPr>
            <p:nvPr/>
          </p:nvSpPr>
          <p:spPr bwMode="auto">
            <a:xfrm>
              <a:off x="1200" y="1440"/>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15" name="Group 130"/>
          <p:cNvGrpSpPr>
            <a:grpSpLocks/>
          </p:cNvGrpSpPr>
          <p:nvPr/>
        </p:nvGrpSpPr>
        <p:grpSpPr bwMode="auto">
          <a:xfrm>
            <a:off x="6096000" y="4648200"/>
            <a:ext cx="381000" cy="381000"/>
            <a:chOff x="1200" y="1440"/>
            <a:chExt cx="240" cy="240"/>
          </a:xfrm>
        </p:grpSpPr>
        <p:sp>
          <p:nvSpPr>
            <p:cNvPr id="14388" name="Rectangle 131"/>
            <p:cNvSpPr>
              <a:spLocks noChangeArrowheads="1"/>
            </p:cNvSpPr>
            <p:nvPr/>
          </p:nvSpPr>
          <p:spPr bwMode="auto">
            <a:xfrm>
              <a:off x="1344" y="1632"/>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4389" name="Rectangle 132"/>
            <p:cNvSpPr>
              <a:spLocks noChangeArrowheads="1"/>
            </p:cNvSpPr>
            <p:nvPr/>
          </p:nvSpPr>
          <p:spPr bwMode="auto">
            <a:xfrm>
              <a:off x="1200" y="1632"/>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4390" name="Rectangle 133"/>
            <p:cNvSpPr>
              <a:spLocks noChangeArrowheads="1"/>
            </p:cNvSpPr>
            <p:nvPr/>
          </p:nvSpPr>
          <p:spPr bwMode="auto">
            <a:xfrm>
              <a:off x="1344" y="1440"/>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4391" name="Rectangle 134"/>
            <p:cNvSpPr>
              <a:spLocks noChangeArrowheads="1"/>
            </p:cNvSpPr>
            <p:nvPr/>
          </p:nvSpPr>
          <p:spPr bwMode="auto">
            <a:xfrm>
              <a:off x="1200" y="1440"/>
              <a:ext cx="96" cy="48"/>
            </a:xfrm>
            <a:prstGeom prst="rect">
              <a:avLst/>
            </a:prstGeom>
            <a:solidFill>
              <a:srgbClr val="00FF00"/>
            </a:solidFill>
            <a:ln w="9525">
              <a:solidFill>
                <a:schemeClr val="tx1"/>
              </a:solidFill>
              <a:miter lim="800000"/>
              <a:headEnd/>
              <a:tailEnd/>
            </a:ln>
          </p:spPr>
          <p:txBody>
            <a:bodyPr/>
            <a:lstStyle/>
            <a:p>
              <a:endParaRPr lang="en-US" b="1"/>
            </a:p>
          </p:txBody>
        </p:sp>
      </p:grpSp>
      <p:sp>
        <p:nvSpPr>
          <p:cNvPr id="119" name="Rectangle 3"/>
          <p:cNvSpPr txBox="1">
            <a:spLocks noChangeArrowheads="1"/>
          </p:cNvSpPr>
          <p:nvPr/>
        </p:nvSpPr>
        <p:spPr bwMode="auto">
          <a:xfrm>
            <a:off x="685800" y="1143000"/>
            <a:ext cx="8229600" cy="914400"/>
          </a:xfrm>
          <a:prstGeom prst="rect">
            <a:avLst/>
          </a:prstGeom>
          <a:noFill/>
          <a:ln w="9525">
            <a:noFill/>
            <a:miter lim="800000"/>
            <a:headEnd/>
            <a:tailEnd/>
          </a:ln>
        </p:spPr>
        <p:txBody>
          <a:bodyPr/>
          <a:lstStyle/>
          <a:p>
            <a:pPr marL="342900" indent="-342900" eaLnBrk="1" hangingPunct="1">
              <a:spcBef>
                <a:spcPct val="20000"/>
              </a:spcBef>
              <a:buFont typeface="Arial" charset="0"/>
              <a:buChar char="•"/>
              <a:defRPr/>
            </a:pPr>
            <a:r>
              <a:rPr lang="en-US" sz="2800" dirty="0">
                <a:solidFill>
                  <a:srgbClr val="FF0000"/>
                </a:solidFill>
                <a:latin typeface="+mn-lt"/>
                <a:ea typeface="+mn-ea"/>
              </a:rPr>
              <a:t>Contract</a:t>
            </a:r>
            <a:r>
              <a:rPr lang="en-US" sz="2800" dirty="0">
                <a:latin typeface="+mn-lt"/>
                <a:ea typeface="+mn-ea"/>
              </a:rPr>
              <a:t> and </a:t>
            </a:r>
            <a:r>
              <a:rPr lang="en-US" sz="2800" dirty="0">
                <a:solidFill>
                  <a:srgbClr val="FF0000"/>
                </a:solidFill>
                <a:latin typeface="+mn-lt"/>
                <a:ea typeface="+mn-ea"/>
              </a:rPr>
              <a:t>expand</a:t>
            </a:r>
            <a:r>
              <a:rPr lang="en-US" sz="2800" dirty="0">
                <a:latin typeface="+mn-lt"/>
                <a:ea typeface="+mn-ea"/>
              </a:rPr>
              <a:t> the </a:t>
            </a:r>
            <a:r>
              <a:rPr lang="en-US" sz="2800" i="1" dirty="0">
                <a:solidFill>
                  <a:srgbClr val="0000FF"/>
                </a:solidFill>
                <a:latin typeface="+mn-lt"/>
                <a:ea typeface="+mn-ea"/>
              </a:rPr>
              <a:t>physical </a:t>
            </a:r>
            <a:r>
              <a:rPr lang="en-US" sz="2800" dirty="0">
                <a:latin typeface="+mn-lt"/>
                <a:ea typeface="+mn-ea"/>
              </a:rPr>
              <a:t>network according to the traffic volume</a:t>
            </a:r>
          </a:p>
        </p:txBody>
      </p:sp>
      <p:sp>
        <p:nvSpPr>
          <p:cNvPr id="118" name="Slide Number Placeholder 117"/>
          <p:cNvSpPr>
            <a:spLocks noGrp="1"/>
          </p:cNvSpPr>
          <p:nvPr>
            <p:ph type="sldNum" sz="quarter" idx="10"/>
          </p:nvPr>
        </p:nvSpPr>
        <p:spPr/>
        <p:txBody>
          <a:bodyPr/>
          <a:lstStyle/>
          <a:p>
            <a:fld id="{78045D62-CC08-48FA-985A-62E7EF5E9DE8}"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5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5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5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5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5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5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5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57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5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57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58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58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58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58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58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58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58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58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58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58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59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59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359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359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359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359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359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359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359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359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360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animBg="1"/>
      <p:bldP spid="23570" grpId="0" animBg="1"/>
      <p:bldP spid="23571" grpId="0" animBg="1"/>
      <p:bldP spid="23572" grpId="0" animBg="1"/>
      <p:bldP spid="23573" grpId="0" animBg="1"/>
      <p:bldP spid="23574" grpId="0" animBg="1"/>
      <p:bldP spid="23575" grpId="0" animBg="1"/>
      <p:bldP spid="23576" grpId="0" animBg="1"/>
      <p:bldP spid="23577" grpId="0" animBg="1"/>
      <p:bldP spid="23578" grpId="0" animBg="1"/>
      <p:bldP spid="23579" grpId="0" animBg="1"/>
      <p:bldP spid="23580" grpId="0" animBg="1"/>
      <p:bldP spid="23581" grpId="0" animBg="1"/>
      <p:bldP spid="23582" grpId="0" animBg="1"/>
      <p:bldP spid="23583" grpId="0" animBg="1"/>
      <p:bldP spid="23584" grpId="0" animBg="1"/>
      <p:bldP spid="23585" grpId="0" animBg="1"/>
      <p:bldP spid="23586" grpId="0" animBg="1"/>
      <p:bldP spid="23587" grpId="0" animBg="1"/>
      <p:bldP spid="23588" grpId="0" animBg="1"/>
      <p:bldP spid="23589" grpId="0" animBg="1"/>
      <p:bldP spid="23590" grpId="0" animBg="1"/>
      <p:bldP spid="23591" grpId="0" animBg="1"/>
      <p:bldP spid="23592" grpId="0" animBg="1"/>
      <p:bldP spid="23593" grpId="0" animBg="1"/>
      <p:bldP spid="23594" grpId="0" animBg="1"/>
      <p:bldP spid="23595" grpId="0" animBg="1"/>
      <p:bldP spid="23596" grpId="0" animBg="1"/>
      <p:bldP spid="23597" grpId="0" animBg="1"/>
      <p:bldP spid="23598" grpId="0" animBg="1"/>
      <p:bldP spid="23599" grpId="0" animBg="1"/>
      <p:bldP spid="2360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74675" y="228600"/>
            <a:ext cx="8340725" cy="609600"/>
          </a:xfrm>
        </p:spPr>
        <p:txBody>
          <a:bodyPr/>
          <a:lstStyle/>
          <a:p>
            <a:pPr eaLnBrk="1" hangingPunct="1"/>
            <a:r>
              <a:rPr lang="en-US" sz="3600" b="1" dirty="0" smtClean="0"/>
              <a:t>Case 2: Power Savings</a:t>
            </a:r>
          </a:p>
        </p:txBody>
      </p:sp>
      <p:sp>
        <p:nvSpPr>
          <p:cNvPr id="119" name="Rectangle 3"/>
          <p:cNvSpPr txBox="1">
            <a:spLocks noChangeArrowheads="1"/>
          </p:cNvSpPr>
          <p:nvPr/>
        </p:nvSpPr>
        <p:spPr bwMode="auto">
          <a:xfrm>
            <a:off x="685800" y="1143000"/>
            <a:ext cx="8229600" cy="914400"/>
          </a:xfrm>
          <a:prstGeom prst="rect">
            <a:avLst/>
          </a:prstGeom>
          <a:noFill/>
          <a:ln w="9525">
            <a:noFill/>
            <a:miter lim="800000"/>
            <a:headEnd/>
            <a:tailEnd/>
          </a:ln>
        </p:spPr>
        <p:txBody>
          <a:bodyPr/>
          <a:lstStyle/>
          <a:p>
            <a:pPr marL="342900" indent="-342900" eaLnBrk="1" hangingPunct="1">
              <a:spcBef>
                <a:spcPct val="20000"/>
              </a:spcBef>
              <a:buFont typeface="Arial" charset="0"/>
              <a:buChar char="•"/>
              <a:defRPr/>
            </a:pPr>
            <a:r>
              <a:rPr lang="en-US" sz="2800" dirty="0">
                <a:solidFill>
                  <a:srgbClr val="FF0000"/>
                </a:solidFill>
                <a:latin typeface="+mn-lt"/>
                <a:ea typeface="+mn-ea"/>
              </a:rPr>
              <a:t>C</a:t>
            </a:r>
            <a:r>
              <a:rPr lang="en-US" sz="2800" dirty="0" err="1">
                <a:solidFill>
                  <a:srgbClr val="FF0000"/>
                </a:solidFill>
                <a:latin typeface="+mn-lt"/>
                <a:ea typeface="+mn-ea"/>
              </a:rPr>
              <a:t>ontract</a:t>
            </a:r>
            <a:r>
              <a:rPr lang="en-US" sz="2800" dirty="0">
                <a:latin typeface="+mn-lt"/>
                <a:ea typeface="+mn-ea"/>
              </a:rPr>
              <a:t> and </a:t>
            </a:r>
            <a:r>
              <a:rPr lang="en-US" sz="2800" dirty="0">
                <a:solidFill>
                  <a:srgbClr val="FF0000"/>
                </a:solidFill>
                <a:latin typeface="+mn-lt"/>
                <a:ea typeface="+mn-ea"/>
              </a:rPr>
              <a:t>expand</a:t>
            </a:r>
            <a:r>
              <a:rPr lang="en-US" sz="2800" dirty="0">
                <a:latin typeface="+mn-lt"/>
                <a:ea typeface="+mn-ea"/>
              </a:rPr>
              <a:t> the </a:t>
            </a:r>
            <a:r>
              <a:rPr lang="en-US" sz="2800" i="1" dirty="0">
                <a:solidFill>
                  <a:srgbClr val="0000FF"/>
                </a:solidFill>
                <a:latin typeface="+mn-lt"/>
                <a:ea typeface="+mn-ea"/>
              </a:rPr>
              <a:t>physical </a:t>
            </a:r>
            <a:r>
              <a:rPr lang="en-US" sz="2800" dirty="0">
                <a:latin typeface="+mn-lt"/>
                <a:ea typeface="+mn-ea"/>
              </a:rPr>
              <a:t>network according to the traffic volume</a:t>
            </a:r>
          </a:p>
        </p:txBody>
      </p:sp>
      <p:pic>
        <p:nvPicPr>
          <p:cNvPr id="15365" name="Picture 2"/>
          <p:cNvPicPr>
            <a:picLocks noChangeAspect="1" noChangeArrowheads="1"/>
          </p:cNvPicPr>
          <p:nvPr/>
        </p:nvPicPr>
        <p:blipFill>
          <a:blip r:embed="rId3" cstate="print"/>
          <a:srcRect/>
          <a:stretch>
            <a:fillRect/>
          </a:stretch>
        </p:blipFill>
        <p:spPr bwMode="auto">
          <a:xfrm>
            <a:off x="1295400" y="2044700"/>
            <a:ext cx="6642100" cy="4508500"/>
          </a:xfrm>
          <a:prstGeom prst="rect">
            <a:avLst/>
          </a:prstGeom>
          <a:noFill/>
          <a:ln w="9525">
            <a:noFill/>
            <a:miter lim="800000"/>
            <a:headEnd/>
            <a:tailEnd/>
          </a:ln>
        </p:spPr>
      </p:pic>
      <p:grpSp>
        <p:nvGrpSpPr>
          <p:cNvPr id="2" name="Group 84"/>
          <p:cNvGrpSpPr>
            <a:grpSpLocks/>
          </p:cNvGrpSpPr>
          <p:nvPr/>
        </p:nvGrpSpPr>
        <p:grpSpPr bwMode="auto">
          <a:xfrm>
            <a:off x="1600200" y="2286000"/>
            <a:ext cx="533400" cy="685800"/>
            <a:chOff x="1056" y="1344"/>
            <a:chExt cx="336" cy="432"/>
          </a:xfrm>
        </p:grpSpPr>
        <p:sp>
          <p:nvSpPr>
            <p:cNvPr id="15472" name="Rectangle 19"/>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5473" name="Picture 20"/>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5474" name="Picture 22"/>
            <p:cNvPicPr>
              <a:picLocks noChangeAspect="1" noChangeArrowheads="1"/>
            </p:cNvPicPr>
            <p:nvPr/>
          </p:nvPicPr>
          <p:blipFill>
            <a:blip r:embed="rId5" cstate="print"/>
            <a:srcRect/>
            <a:stretch>
              <a:fillRect/>
            </a:stretch>
          </p:blipFill>
          <p:spPr bwMode="auto">
            <a:xfrm>
              <a:off x="1093" y="1380"/>
              <a:ext cx="112" cy="158"/>
            </a:xfrm>
            <a:prstGeom prst="rect">
              <a:avLst/>
            </a:prstGeom>
            <a:noFill/>
            <a:ln w="9525">
              <a:noFill/>
              <a:miter lim="800000"/>
              <a:headEnd/>
              <a:tailEnd/>
            </a:ln>
          </p:spPr>
        </p:pic>
        <p:pic>
          <p:nvPicPr>
            <p:cNvPr id="15475" name="Picture 23"/>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3" name="Group 85"/>
          <p:cNvGrpSpPr>
            <a:grpSpLocks/>
          </p:cNvGrpSpPr>
          <p:nvPr/>
        </p:nvGrpSpPr>
        <p:grpSpPr bwMode="auto">
          <a:xfrm>
            <a:off x="1295400" y="3200400"/>
            <a:ext cx="533400" cy="685800"/>
            <a:chOff x="1056" y="1344"/>
            <a:chExt cx="336" cy="432"/>
          </a:xfrm>
        </p:grpSpPr>
        <p:sp>
          <p:nvSpPr>
            <p:cNvPr id="15468" name="Rectangle 86"/>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5469" name="Picture 87"/>
            <p:cNvPicPr>
              <a:picLocks noChangeAspect="1" noChangeArrowheads="1"/>
            </p:cNvPicPr>
            <p:nvPr/>
          </p:nvPicPr>
          <p:blipFill>
            <a:blip r:embed="rId5" cstate="print"/>
            <a:srcRect/>
            <a:stretch>
              <a:fillRect/>
            </a:stretch>
          </p:blipFill>
          <p:spPr bwMode="auto">
            <a:xfrm>
              <a:off x="1243" y="1380"/>
              <a:ext cx="112" cy="158"/>
            </a:xfrm>
            <a:prstGeom prst="rect">
              <a:avLst/>
            </a:prstGeom>
            <a:noFill/>
            <a:ln w="9525">
              <a:noFill/>
              <a:miter lim="800000"/>
              <a:headEnd/>
              <a:tailEnd/>
            </a:ln>
          </p:spPr>
        </p:pic>
        <p:pic>
          <p:nvPicPr>
            <p:cNvPr id="15470" name="Picture 88"/>
            <p:cNvPicPr>
              <a:picLocks noChangeAspect="1" noChangeArrowheads="1"/>
            </p:cNvPicPr>
            <p:nvPr/>
          </p:nvPicPr>
          <p:blipFill>
            <a:blip r:embed="rId5" cstate="print"/>
            <a:srcRect/>
            <a:stretch>
              <a:fillRect/>
            </a:stretch>
          </p:blipFill>
          <p:spPr bwMode="auto">
            <a:xfrm>
              <a:off x="1093" y="1380"/>
              <a:ext cx="112" cy="158"/>
            </a:xfrm>
            <a:prstGeom prst="rect">
              <a:avLst/>
            </a:prstGeom>
            <a:noFill/>
            <a:ln w="9525">
              <a:noFill/>
              <a:miter lim="800000"/>
              <a:headEnd/>
              <a:tailEnd/>
            </a:ln>
          </p:spPr>
        </p:pic>
        <p:pic>
          <p:nvPicPr>
            <p:cNvPr id="15471" name="Picture 89"/>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4" name="Group 90"/>
          <p:cNvGrpSpPr>
            <a:grpSpLocks/>
          </p:cNvGrpSpPr>
          <p:nvPr/>
        </p:nvGrpSpPr>
        <p:grpSpPr bwMode="auto">
          <a:xfrm>
            <a:off x="1676400" y="4572000"/>
            <a:ext cx="533400" cy="685800"/>
            <a:chOff x="1056" y="1344"/>
            <a:chExt cx="336" cy="432"/>
          </a:xfrm>
        </p:grpSpPr>
        <p:sp>
          <p:nvSpPr>
            <p:cNvPr id="15464" name="Rectangle 91"/>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5465" name="Picture 92"/>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5466" name="Picture 93"/>
            <p:cNvPicPr>
              <a:picLocks noChangeAspect="1" noChangeArrowheads="1"/>
            </p:cNvPicPr>
            <p:nvPr/>
          </p:nvPicPr>
          <p:blipFill>
            <a:blip r:embed="rId5" cstate="print"/>
            <a:srcRect/>
            <a:stretch>
              <a:fillRect/>
            </a:stretch>
          </p:blipFill>
          <p:spPr bwMode="auto">
            <a:xfrm>
              <a:off x="1093" y="1380"/>
              <a:ext cx="112" cy="158"/>
            </a:xfrm>
            <a:prstGeom prst="rect">
              <a:avLst/>
            </a:prstGeom>
            <a:noFill/>
            <a:ln w="9525">
              <a:noFill/>
              <a:miter lim="800000"/>
              <a:headEnd/>
              <a:tailEnd/>
            </a:ln>
          </p:spPr>
        </p:pic>
        <p:pic>
          <p:nvPicPr>
            <p:cNvPr id="15467" name="Picture 94"/>
            <p:cNvPicPr>
              <a:picLocks noChangeAspect="1" noChangeArrowheads="1"/>
            </p:cNvPicPr>
            <p:nvPr/>
          </p:nvPicPr>
          <p:blipFill>
            <a:blip r:embed="rId5" cstate="print"/>
            <a:srcRect/>
            <a:stretch>
              <a:fillRect/>
            </a:stretch>
          </p:blipFill>
          <p:spPr bwMode="auto">
            <a:xfrm>
              <a:off x="1093" y="1578"/>
              <a:ext cx="112" cy="158"/>
            </a:xfrm>
            <a:prstGeom prst="rect">
              <a:avLst/>
            </a:prstGeom>
            <a:noFill/>
            <a:ln w="9525">
              <a:noFill/>
              <a:miter lim="800000"/>
              <a:headEnd/>
              <a:tailEnd/>
            </a:ln>
          </p:spPr>
        </p:pic>
      </p:grpSp>
      <p:grpSp>
        <p:nvGrpSpPr>
          <p:cNvPr id="5" name="Group 95"/>
          <p:cNvGrpSpPr>
            <a:grpSpLocks/>
          </p:cNvGrpSpPr>
          <p:nvPr/>
        </p:nvGrpSpPr>
        <p:grpSpPr bwMode="auto">
          <a:xfrm>
            <a:off x="2590800" y="3429000"/>
            <a:ext cx="533400" cy="685800"/>
            <a:chOff x="1056" y="1344"/>
            <a:chExt cx="336" cy="432"/>
          </a:xfrm>
        </p:grpSpPr>
        <p:sp>
          <p:nvSpPr>
            <p:cNvPr id="15460" name="Rectangle 96"/>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5461" name="Picture 97"/>
            <p:cNvPicPr>
              <a:picLocks noChangeAspect="1" noChangeArrowheads="1"/>
            </p:cNvPicPr>
            <p:nvPr/>
          </p:nvPicPr>
          <p:blipFill>
            <a:blip r:embed="rId5" cstate="print"/>
            <a:srcRect/>
            <a:stretch>
              <a:fillRect/>
            </a:stretch>
          </p:blipFill>
          <p:spPr bwMode="auto">
            <a:xfrm>
              <a:off x="1243" y="1380"/>
              <a:ext cx="112" cy="158"/>
            </a:xfrm>
            <a:prstGeom prst="rect">
              <a:avLst/>
            </a:prstGeom>
            <a:noFill/>
            <a:ln w="9525">
              <a:noFill/>
              <a:miter lim="800000"/>
              <a:headEnd/>
              <a:tailEnd/>
            </a:ln>
          </p:spPr>
        </p:pic>
        <p:pic>
          <p:nvPicPr>
            <p:cNvPr id="15462" name="Picture 98"/>
            <p:cNvPicPr>
              <a:picLocks noChangeAspect="1" noChangeArrowheads="1"/>
            </p:cNvPicPr>
            <p:nvPr/>
          </p:nvPicPr>
          <p:blipFill>
            <a:blip r:embed="rId5" cstate="print"/>
            <a:srcRect/>
            <a:stretch>
              <a:fillRect/>
            </a:stretch>
          </p:blipFill>
          <p:spPr bwMode="auto">
            <a:xfrm>
              <a:off x="1093" y="1380"/>
              <a:ext cx="112" cy="158"/>
            </a:xfrm>
            <a:prstGeom prst="rect">
              <a:avLst/>
            </a:prstGeom>
            <a:noFill/>
            <a:ln w="9525">
              <a:noFill/>
              <a:miter lim="800000"/>
              <a:headEnd/>
              <a:tailEnd/>
            </a:ln>
          </p:spPr>
        </p:pic>
        <p:pic>
          <p:nvPicPr>
            <p:cNvPr id="15463" name="Picture 99"/>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6" name="Group 100"/>
          <p:cNvGrpSpPr>
            <a:grpSpLocks/>
          </p:cNvGrpSpPr>
          <p:nvPr/>
        </p:nvGrpSpPr>
        <p:grpSpPr bwMode="auto">
          <a:xfrm>
            <a:off x="4572000" y="5410200"/>
            <a:ext cx="533400" cy="685800"/>
            <a:chOff x="1056" y="1344"/>
            <a:chExt cx="336" cy="432"/>
          </a:xfrm>
        </p:grpSpPr>
        <p:sp>
          <p:nvSpPr>
            <p:cNvPr id="15456" name="Rectangle 101"/>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5457" name="Picture 102"/>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5458" name="Picture 103"/>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5459" name="Picture 104"/>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7" name="Group 105"/>
          <p:cNvGrpSpPr>
            <a:grpSpLocks/>
          </p:cNvGrpSpPr>
          <p:nvPr/>
        </p:nvGrpSpPr>
        <p:grpSpPr bwMode="auto">
          <a:xfrm>
            <a:off x="4495800" y="3657600"/>
            <a:ext cx="533400" cy="685800"/>
            <a:chOff x="1056" y="1344"/>
            <a:chExt cx="336" cy="432"/>
          </a:xfrm>
        </p:grpSpPr>
        <p:sp>
          <p:nvSpPr>
            <p:cNvPr id="15452" name="Rectangle 106"/>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5453" name="Picture 107"/>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5454" name="Picture 108"/>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5455" name="Picture 109"/>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8" name="Group 110"/>
          <p:cNvGrpSpPr>
            <a:grpSpLocks/>
          </p:cNvGrpSpPr>
          <p:nvPr/>
        </p:nvGrpSpPr>
        <p:grpSpPr bwMode="auto">
          <a:xfrm>
            <a:off x="4953000" y="2895600"/>
            <a:ext cx="533400" cy="685800"/>
            <a:chOff x="1056" y="1344"/>
            <a:chExt cx="336" cy="432"/>
          </a:xfrm>
        </p:grpSpPr>
        <p:sp>
          <p:nvSpPr>
            <p:cNvPr id="15448" name="Rectangle 111"/>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5449" name="Picture 112"/>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5450" name="Picture 113"/>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5451" name="Picture 114"/>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9" name="Group 115"/>
          <p:cNvGrpSpPr>
            <a:grpSpLocks/>
          </p:cNvGrpSpPr>
          <p:nvPr/>
        </p:nvGrpSpPr>
        <p:grpSpPr bwMode="auto">
          <a:xfrm>
            <a:off x="5562600" y="3581400"/>
            <a:ext cx="533400" cy="685800"/>
            <a:chOff x="1056" y="1344"/>
            <a:chExt cx="336" cy="432"/>
          </a:xfrm>
        </p:grpSpPr>
        <p:sp>
          <p:nvSpPr>
            <p:cNvPr id="15444" name="Rectangle 116"/>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5445" name="Picture 117"/>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5446" name="Picture 118"/>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5447" name="Picture 119"/>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10" name="Group 120"/>
          <p:cNvGrpSpPr>
            <a:grpSpLocks/>
          </p:cNvGrpSpPr>
          <p:nvPr/>
        </p:nvGrpSpPr>
        <p:grpSpPr bwMode="auto">
          <a:xfrm>
            <a:off x="6019800" y="4648200"/>
            <a:ext cx="533400" cy="685800"/>
            <a:chOff x="1056" y="1344"/>
            <a:chExt cx="336" cy="432"/>
          </a:xfrm>
        </p:grpSpPr>
        <p:sp>
          <p:nvSpPr>
            <p:cNvPr id="15440" name="Rectangle 121"/>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5441" name="Picture 122"/>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5442" name="Picture 123"/>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5443" name="Picture 124"/>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11" name="Group 125"/>
          <p:cNvGrpSpPr>
            <a:grpSpLocks/>
          </p:cNvGrpSpPr>
          <p:nvPr/>
        </p:nvGrpSpPr>
        <p:grpSpPr bwMode="auto">
          <a:xfrm>
            <a:off x="6629400" y="3810000"/>
            <a:ext cx="533400" cy="685800"/>
            <a:chOff x="1056" y="1344"/>
            <a:chExt cx="336" cy="432"/>
          </a:xfrm>
        </p:grpSpPr>
        <p:sp>
          <p:nvSpPr>
            <p:cNvPr id="15436" name="Rectangle 126"/>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5437" name="Picture 127"/>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5438" name="Picture 128"/>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5439" name="Picture 129"/>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12" name="Group 130"/>
          <p:cNvGrpSpPr>
            <a:grpSpLocks/>
          </p:cNvGrpSpPr>
          <p:nvPr/>
        </p:nvGrpSpPr>
        <p:grpSpPr bwMode="auto">
          <a:xfrm>
            <a:off x="6934200" y="3048000"/>
            <a:ext cx="533400" cy="685800"/>
            <a:chOff x="1056" y="1344"/>
            <a:chExt cx="336" cy="432"/>
          </a:xfrm>
        </p:grpSpPr>
        <p:sp>
          <p:nvSpPr>
            <p:cNvPr id="15432" name="Rectangle 131"/>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5433" name="Picture 132"/>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5434" name="Picture 133"/>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5435" name="Picture 134"/>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13" name="Group 79"/>
          <p:cNvGrpSpPr>
            <a:grpSpLocks/>
          </p:cNvGrpSpPr>
          <p:nvPr/>
        </p:nvGrpSpPr>
        <p:grpSpPr bwMode="auto">
          <a:xfrm>
            <a:off x="7010400" y="3048000"/>
            <a:ext cx="381000" cy="457200"/>
            <a:chOff x="4464" y="1824"/>
            <a:chExt cx="240" cy="288"/>
          </a:xfrm>
        </p:grpSpPr>
        <p:sp>
          <p:nvSpPr>
            <p:cNvPr id="15428" name="Rectangle 75"/>
            <p:cNvSpPr>
              <a:spLocks noChangeArrowheads="1"/>
            </p:cNvSpPr>
            <p:nvPr/>
          </p:nvSpPr>
          <p:spPr bwMode="auto">
            <a:xfrm>
              <a:off x="4464" y="2064"/>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5429" name="Rectangle 76"/>
            <p:cNvSpPr>
              <a:spLocks noChangeArrowheads="1"/>
            </p:cNvSpPr>
            <p:nvPr/>
          </p:nvSpPr>
          <p:spPr bwMode="auto">
            <a:xfrm>
              <a:off x="4464" y="201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5430" name="Rectangle 77"/>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5431" name="Rectangle 78"/>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14" name="Group 80"/>
          <p:cNvGrpSpPr>
            <a:grpSpLocks/>
          </p:cNvGrpSpPr>
          <p:nvPr/>
        </p:nvGrpSpPr>
        <p:grpSpPr bwMode="auto">
          <a:xfrm>
            <a:off x="6705600" y="3810000"/>
            <a:ext cx="381000" cy="457200"/>
            <a:chOff x="4464" y="1824"/>
            <a:chExt cx="240" cy="288"/>
          </a:xfrm>
        </p:grpSpPr>
        <p:sp>
          <p:nvSpPr>
            <p:cNvPr id="15424" name="Rectangle 81"/>
            <p:cNvSpPr>
              <a:spLocks noChangeArrowheads="1"/>
            </p:cNvSpPr>
            <p:nvPr/>
          </p:nvSpPr>
          <p:spPr bwMode="auto">
            <a:xfrm>
              <a:off x="4464" y="2064"/>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5425" name="Rectangle 82"/>
            <p:cNvSpPr>
              <a:spLocks noChangeArrowheads="1"/>
            </p:cNvSpPr>
            <p:nvPr/>
          </p:nvSpPr>
          <p:spPr bwMode="auto">
            <a:xfrm>
              <a:off x="4464" y="201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5426" name="Rectangle 83"/>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5427" name="Rectangle 84"/>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15" name="Group 85"/>
          <p:cNvGrpSpPr>
            <a:grpSpLocks/>
          </p:cNvGrpSpPr>
          <p:nvPr/>
        </p:nvGrpSpPr>
        <p:grpSpPr bwMode="auto">
          <a:xfrm>
            <a:off x="5638800" y="3581400"/>
            <a:ext cx="381000" cy="457200"/>
            <a:chOff x="4464" y="1824"/>
            <a:chExt cx="240" cy="288"/>
          </a:xfrm>
        </p:grpSpPr>
        <p:sp>
          <p:nvSpPr>
            <p:cNvPr id="15420" name="Rectangle 86"/>
            <p:cNvSpPr>
              <a:spLocks noChangeArrowheads="1"/>
            </p:cNvSpPr>
            <p:nvPr/>
          </p:nvSpPr>
          <p:spPr bwMode="auto">
            <a:xfrm>
              <a:off x="4464" y="2064"/>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5421" name="Rectangle 87"/>
            <p:cNvSpPr>
              <a:spLocks noChangeArrowheads="1"/>
            </p:cNvSpPr>
            <p:nvPr/>
          </p:nvSpPr>
          <p:spPr bwMode="auto">
            <a:xfrm>
              <a:off x="4464" y="201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5422" name="Rectangle 88"/>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5423" name="Rectangle 89"/>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16" name="Group 90"/>
          <p:cNvGrpSpPr>
            <a:grpSpLocks/>
          </p:cNvGrpSpPr>
          <p:nvPr/>
        </p:nvGrpSpPr>
        <p:grpSpPr bwMode="auto">
          <a:xfrm>
            <a:off x="6096000" y="4648200"/>
            <a:ext cx="381000" cy="457200"/>
            <a:chOff x="4464" y="1824"/>
            <a:chExt cx="240" cy="288"/>
          </a:xfrm>
        </p:grpSpPr>
        <p:sp>
          <p:nvSpPr>
            <p:cNvPr id="15416" name="Rectangle 91"/>
            <p:cNvSpPr>
              <a:spLocks noChangeArrowheads="1"/>
            </p:cNvSpPr>
            <p:nvPr/>
          </p:nvSpPr>
          <p:spPr bwMode="auto">
            <a:xfrm>
              <a:off x="4464" y="2064"/>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5417" name="Rectangle 92"/>
            <p:cNvSpPr>
              <a:spLocks noChangeArrowheads="1"/>
            </p:cNvSpPr>
            <p:nvPr/>
          </p:nvSpPr>
          <p:spPr bwMode="auto">
            <a:xfrm>
              <a:off x="4464" y="201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5418" name="Rectangle 93"/>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5419" name="Rectangle 94"/>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17" name="Group 95"/>
          <p:cNvGrpSpPr>
            <a:grpSpLocks/>
          </p:cNvGrpSpPr>
          <p:nvPr/>
        </p:nvGrpSpPr>
        <p:grpSpPr bwMode="auto">
          <a:xfrm>
            <a:off x="5029200" y="2895600"/>
            <a:ext cx="381000" cy="457200"/>
            <a:chOff x="4464" y="1824"/>
            <a:chExt cx="240" cy="288"/>
          </a:xfrm>
        </p:grpSpPr>
        <p:sp>
          <p:nvSpPr>
            <p:cNvPr id="15412" name="Rectangle 96"/>
            <p:cNvSpPr>
              <a:spLocks noChangeArrowheads="1"/>
            </p:cNvSpPr>
            <p:nvPr/>
          </p:nvSpPr>
          <p:spPr bwMode="auto">
            <a:xfrm>
              <a:off x="4464" y="2064"/>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5413" name="Rectangle 97"/>
            <p:cNvSpPr>
              <a:spLocks noChangeArrowheads="1"/>
            </p:cNvSpPr>
            <p:nvPr/>
          </p:nvSpPr>
          <p:spPr bwMode="auto">
            <a:xfrm>
              <a:off x="4464" y="201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5414" name="Rectangle 98"/>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5415" name="Rectangle 99"/>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18" name="Group 100"/>
          <p:cNvGrpSpPr>
            <a:grpSpLocks/>
          </p:cNvGrpSpPr>
          <p:nvPr/>
        </p:nvGrpSpPr>
        <p:grpSpPr bwMode="auto">
          <a:xfrm>
            <a:off x="4572000" y="3657600"/>
            <a:ext cx="381000" cy="457200"/>
            <a:chOff x="4464" y="1824"/>
            <a:chExt cx="240" cy="288"/>
          </a:xfrm>
        </p:grpSpPr>
        <p:sp>
          <p:nvSpPr>
            <p:cNvPr id="15408" name="Rectangle 101"/>
            <p:cNvSpPr>
              <a:spLocks noChangeArrowheads="1"/>
            </p:cNvSpPr>
            <p:nvPr/>
          </p:nvSpPr>
          <p:spPr bwMode="auto">
            <a:xfrm>
              <a:off x="4464" y="2064"/>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5409" name="Rectangle 102"/>
            <p:cNvSpPr>
              <a:spLocks noChangeArrowheads="1"/>
            </p:cNvSpPr>
            <p:nvPr/>
          </p:nvSpPr>
          <p:spPr bwMode="auto">
            <a:xfrm>
              <a:off x="4464" y="201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5410" name="Rectangle 103"/>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5411" name="Rectangle 104"/>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19" name="Group 105"/>
          <p:cNvGrpSpPr>
            <a:grpSpLocks/>
          </p:cNvGrpSpPr>
          <p:nvPr/>
        </p:nvGrpSpPr>
        <p:grpSpPr bwMode="auto">
          <a:xfrm>
            <a:off x="4648200" y="5410200"/>
            <a:ext cx="381000" cy="457200"/>
            <a:chOff x="4464" y="1824"/>
            <a:chExt cx="240" cy="288"/>
          </a:xfrm>
        </p:grpSpPr>
        <p:sp>
          <p:nvSpPr>
            <p:cNvPr id="15404" name="Rectangle 106"/>
            <p:cNvSpPr>
              <a:spLocks noChangeArrowheads="1"/>
            </p:cNvSpPr>
            <p:nvPr/>
          </p:nvSpPr>
          <p:spPr bwMode="auto">
            <a:xfrm>
              <a:off x="4464" y="2064"/>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5405" name="Rectangle 107"/>
            <p:cNvSpPr>
              <a:spLocks noChangeArrowheads="1"/>
            </p:cNvSpPr>
            <p:nvPr/>
          </p:nvSpPr>
          <p:spPr bwMode="auto">
            <a:xfrm>
              <a:off x="4464" y="201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5406" name="Rectangle 108"/>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5407" name="Rectangle 109"/>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20" name="Group 110"/>
          <p:cNvGrpSpPr>
            <a:grpSpLocks/>
          </p:cNvGrpSpPr>
          <p:nvPr/>
        </p:nvGrpSpPr>
        <p:grpSpPr bwMode="auto">
          <a:xfrm>
            <a:off x="2667000" y="3429000"/>
            <a:ext cx="381000" cy="457200"/>
            <a:chOff x="4464" y="1824"/>
            <a:chExt cx="240" cy="288"/>
          </a:xfrm>
        </p:grpSpPr>
        <p:sp>
          <p:nvSpPr>
            <p:cNvPr id="15400" name="Rectangle 111"/>
            <p:cNvSpPr>
              <a:spLocks noChangeArrowheads="1"/>
            </p:cNvSpPr>
            <p:nvPr/>
          </p:nvSpPr>
          <p:spPr bwMode="auto">
            <a:xfrm>
              <a:off x="4464" y="2064"/>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5401" name="Rectangle 112"/>
            <p:cNvSpPr>
              <a:spLocks noChangeArrowheads="1"/>
            </p:cNvSpPr>
            <p:nvPr/>
          </p:nvSpPr>
          <p:spPr bwMode="auto">
            <a:xfrm>
              <a:off x="4464" y="201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5402" name="Rectangle 113"/>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5403" name="Rectangle 114"/>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21" name="Group 115"/>
          <p:cNvGrpSpPr>
            <a:grpSpLocks/>
          </p:cNvGrpSpPr>
          <p:nvPr/>
        </p:nvGrpSpPr>
        <p:grpSpPr bwMode="auto">
          <a:xfrm>
            <a:off x="1676400" y="2286000"/>
            <a:ext cx="381000" cy="457200"/>
            <a:chOff x="4464" y="1824"/>
            <a:chExt cx="240" cy="288"/>
          </a:xfrm>
        </p:grpSpPr>
        <p:sp>
          <p:nvSpPr>
            <p:cNvPr id="15396" name="Rectangle 116"/>
            <p:cNvSpPr>
              <a:spLocks noChangeArrowheads="1"/>
            </p:cNvSpPr>
            <p:nvPr/>
          </p:nvSpPr>
          <p:spPr bwMode="auto">
            <a:xfrm>
              <a:off x="4464" y="2064"/>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5397" name="Rectangle 117"/>
            <p:cNvSpPr>
              <a:spLocks noChangeArrowheads="1"/>
            </p:cNvSpPr>
            <p:nvPr/>
          </p:nvSpPr>
          <p:spPr bwMode="auto">
            <a:xfrm>
              <a:off x="4464" y="201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5398" name="Rectangle 118"/>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5399" name="Rectangle 119"/>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22" name="Group 120"/>
          <p:cNvGrpSpPr>
            <a:grpSpLocks/>
          </p:cNvGrpSpPr>
          <p:nvPr/>
        </p:nvGrpSpPr>
        <p:grpSpPr bwMode="auto">
          <a:xfrm>
            <a:off x="1371600" y="3200400"/>
            <a:ext cx="381000" cy="457200"/>
            <a:chOff x="4464" y="1824"/>
            <a:chExt cx="240" cy="288"/>
          </a:xfrm>
        </p:grpSpPr>
        <p:sp>
          <p:nvSpPr>
            <p:cNvPr id="15392" name="Rectangle 121"/>
            <p:cNvSpPr>
              <a:spLocks noChangeArrowheads="1"/>
            </p:cNvSpPr>
            <p:nvPr/>
          </p:nvSpPr>
          <p:spPr bwMode="auto">
            <a:xfrm>
              <a:off x="4464" y="2064"/>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5393" name="Rectangle 122"/>
            <p:cNvSpPr>
              <a:spLocks noChangeArrowheads="1"/>
            </p:cNvSpPr>
            <p:nvPr/>
          </p:nvSpPr>
          <p:spPr bwMode="auto">
            <a:xfrm>
              <a:off x="4464" y="201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5394" name="Rectangle 123"/>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5395" name="Rectangle 124"/>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23" name="Group 125"/>
          <p:cNvGrpSpPr>
            <a:grpSpLocks/>
          </p:cNvGrpSpPr>
          <p:nvPr/>
        </p:nvGrpSpPr>
        <p:grpSpPr bwMode="auto">
          <a:xfrm>
            <a:off x="1752600" y="4572000"/>
            <a:ext cx="381000" cy="457200"/>
            <a:chOff x="4464" y="1824"/>
            <a:chExt cx="240" cy="288"/>
          </a:xfrm>
        </p:grpSpPr>
        <p:sp>
          <p:nvSpPr>
            <p:cNvPr id="15388" name="Rectangle 126"/>
            <p:cNvSpPr>
              <a:spLocks noChangeArrowheads="1"/>
            </p:cNvSpPr>
            <p:nvPr/>
          </p:nvSpPr>
          <p:spPr bwMode="auto">
            <a:xfrm>
              <a:off x="4464" y="2064"/>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5389" name="Rectangle 127"/>
            <p:cNvSpPr>
              <a:spLocks noChangeArrowheads="1"/>
            </p:cNvSpPr>
            <p:nvPr/>
          </p:nvSpPr>
          <p:spPr bwMode="auto">
            <a:xfrm>
              <a:off x="4464" y="201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5390" name="Rectangle 128"/>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5391" name="Rectangle 129"/>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sp>
        <p:nvSpPr>
          <p:cNvPr id="115" name="Slide Number Placeholder 114"/>
          <p:cNvSpPr>
            <a:spLocks noGrp="1"/>
          </p:cNvSpPr>
          <p:nvPr>
            <p:ph type="sldNum" sz="quarter" idx="10"/>
          </p:nvPr>
        </p:nvSpPr>
        <p:spPr/>
        <p:txBody>
          <a:bodyPr/>
          <a:lstStyle/>
          <a:p>
            <a:fld id="{78045D62-CC08-48FA-985A-62E7EF5E9DE8}"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74675" y="228600"/>
            <a:ext cx="8340725" cy="609600"/>
          </a:xfrm>
        </p:spPr>
        <p:txBody>
          <a:bodyPr/>
          <a:lstStyle/>
          <a:p>
            <a:pPr eaLnBrk="1" hangingPunct="1"/>
            <a:r>
              <a:rPr lang="en-US" sz="3600" b="1" dirty="0" smtClean="0"/>
              <a:t>Case 2: Power Savings</a:t>
            </a:r>
          </a:p>
        </p:txBody>
      </p:sp>
      <p:sp>
        <p:nvSpPr>
          <p:cNvPr id="119" name="Rectangle 3"/>
          <p:cNvSpPr txBox="1">
            <a:spLocks noChangeArrowheads="1"/>
          </p:cNvSpPr>
          <p:nvPr/>
        </p:nvSpPr>
        <p:spPr bwMode="auto">
          <a:xfrm>
            <a:off x="685800" y="1143000"/>
            <a:ext cx="8229600" cy="914400"/>
          </a:xfrm>
          <a:prstGeom prst="rect">
            <a:avLst/>
          </a:prstGeom>
          <a:noFill/>
          <a:ln w="9525">
            <a:noFill/>
            <a:miter lim="800000"/>
            <a:headEnd/>
            <a:tailEnd/>
          </a:ln>
        </p:spPr>
        <p:txBody>
          <a:bodyPr/>
          <a:lstStyle/>
          <a:p>
            <a:pPr marL="342900" indent="-342900" eaLnBrk="1" hangingPunct="1">
              <a:spcBef>
                <a:spcPct val="20000"/>
              </a:spcBef>
              <a:buFont typeface="Arial" charset="0"/>
              <a:buChar char="•"/>
              <a:defRPr/>
            </a:pPr>
            <a:r>
              <a:rPr lang="en-US" sz="2800" dirty="0">
                <a:solidFill>
                  <a:srgbClr val="FF0000"/>
                </a:solidFill>
                <a:latin typeface="+mn-lt"/>
                <a:ea typeface="+mn-ea"/>
              </a:rPr>
              <a:t>C</a:t>
            </a:r>
            <a:r>
              <a:rPr lang="en-US" sz="2800" dirty="0" err="1">
                <a:solidFill>
                  <a:srgbClr val="FF0000"/>
                </a:solidFill>
                <a:latin typeface="+mn-lt"/>
                <a:ea typeface="+mn-ea"/>
              </a:rPr>
              <a:t>ontract</a:t>
            </a:r>
            <a:r>
              <a:rPr lang="en-US" sz="2800" dirty="0">
                <a:latin typeface="+mn-lt"/>
                <a:ea typeface="+mn-ea"/>
              </a:rPr>
              <a:t> and </a:t>
            </a:r>
            <a:r>
              <a:rPr lang="en-US" sz="2800" dirty="0">
                <a:solidFill>
                  <a:srgbClr val="FF0000"/>
                </a:solidFill>
                <a:latin typeface="+mn-lt"/>
                <a:ea typeface="+mn-ea"/>
              </a:rPr>
              <a:t>expand</a:t>
            </a:r>
            <a:r>
              <a:rPr lang="en-US" sz="2800" dirty="0">
                <a:latin typeface="+mn-lt"/>
                <a:ea typeface="+mn-ea"/>
              </a:rPr>
              <a:t> the </a:t>
            </a:r>
            <a:r>
              <a:rPr lang="en-US" sz="2800" i="1" dirty="0">
                <a:solidFill>
                  <a:srgbClr val="0000FF"/>
                </a:solidFill>
                <a:latin typeface="+mn-lt"/>
                <a:ea typeface="+mn-ea"/>
              </a:rPr>
              <a:t>physical </a:t>
            </a:r>
            <a:r>
              <a:rPr lang="en-US" sz="2800" dirty="0">
                <a:latin typeface="+mn-lt"/>
                <a:ea typeface="+mn-ea"/>
              </a:rPr>
              <a:t>network according to the traffic volume</a:t>
            </a:r>
          </a:p>
        </p:txBody>
      </p:sp>
      <p:pic>
        <p:nvPicPr>
          <p:cNvPr id="16389" name="Picture 2"/>
          <p:cNvPicPr>
            <a:picLocks noChangeAspect="1" noChangeArrowheads="1"/>
          </p:cNvPicPr>
          <p:nvPr/>
        </p:nvPicPr>
        <p:blipFill>
          <a:blip r:embed="rId3" cstate="print"/>
          <a:srcRect/>
          <a:stretch>
            <a:fillRect/>
          </a:stretch>
        </p:blipFill>
        <p:spPr bwMode="auto">
          <a:xfrm>
            <a:off x="1295400" y="2044700"/>
            <a:ext cx="6642100" cy="4508500"/>
          </a:xfrm>
          <a:prstGeom prst="rect">
            <a:avLst/>
          </a:prstGeom>
          <a:noFill/>
          <a:ln w="9525">
            <a:noFill/>
            <a:miter lim="800000"/>
            <a:headEnd/>
            <a:tailEnd/>
          </a:ln>
        </p:spPr>
      </p:pic>
      <p:grpSp>
        <p:nvGrpSpPr>
          <p:cNvPr id="2" name="Group 73"/>
          <p:cNvGrpSpPr>
            <a:grpSpLocks/>
          </p:cNvGrpSpPr>
          <p:nvPr/>
        </p:nvGrpSpPr>
        <p:grpSpPr bwMode="auto">
          <a:xfrm>
            <a:off x="1600200" y="2286000"/>
            <a:ext cx="533400" cy="685800"/>
            <a:chOff x="1056" y="1344"/>
            <a:chExt cx="336" cy="432"/>
          </a:xfrm>
        </p:grpSpPr>
        <p:sp>
          <p:nvSpPr>
            <p:cNvPr id="16536" name="Rectangle 19"/>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537" name="Picture 20"/>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538" name="Picture 21"/>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grpSp>
      <p:grpSp>
        <p:nvGrpSpPr>
          <p:cNvPr id="3" name="Group 23"/>
          <p:cNvGrpSpPr>
            <a:grpSpLocks/>
          </p:cNvGrpSpPr>
          <p:nvPr/>
        </p:nvGrpSpPr>
        <p:grpSpPr bwMode="auto">
          <a:xfrm>
            <a:off x="1295400" y="3200400"/>
            <a:ext cx="533400" cy="685800"/>
            <a:chOff x="1056" y="1344"/>
            <a:chExt cx="336" cy="432"/>
          </a:xfrm>
        </p:grpSpPr>
        <p:sp>
          <p:nvSpPr>
            <p:cNvPr id="16532" name="Rectangle 24"/>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533" name="Picture 25"/>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534" name="Picture 26"/>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6535" name="Picture 27"/>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4" name="Group 28"/>
          <p:cNvGrpSpPr>
            <a:grpSpLocks/>
          </p:cNvGrpSpPr>
          <p:nvPr/>
        </p:nvGrpSpPr>
        <p:grpSpPr bwMode="auto">
          <a:xfrm>
            <a:off x="1676400" y="4572000"/>
            <a:ext cx="533400" cy="685800"/>
            <a:chOff x="1056" y="1344"/>
            <a:chExt cx="336" cy="432"/>
          </a:xfrm>
        </p:grpSpPr>
        <p:sp>
          <p:nvSpPr>
            <p:cNvPr id="16528" name="Rectangle 29"/>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529" name="Picture 30"/>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530" name="Picture 31"/>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6531" name="Picture 32"/>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5" name="Group 33"/>
          <p:cNvGrpSpPr>
            <a:grpSpLocks/>
          </p:cNvGrpSpPr>
          <p:nvPr/>
        </p:nvGrpSpPr>
        <p:grpSpPr bwMode="auto">
          <a:xfrm>
            <a:off x="2590800" y="3429000"/>
            <a:ext cx="533400" cy="685800"/>
            <a:chOff x="1056" y="1344"/>
            <a:chExt cx="336" cy="432"/>
          </a:xfrm>
        </p:grpSpPr>
        <p:sp>
          <p:nvSpPr>
            <p:cNvPr id="16524" name="Rectangle 34"/>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525" name="Picture 35"/>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526" name="Picture 36"/>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6527" name="Picture 37"/>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6" name="Group 38"/>
          <p:cNvGrpSpPr>
            <a:grpSpLocks/>
          </p:cNvGrpSpPr>
          <p:nvPr/>
        </p:nvGrpSpPr>
        <p:grpSpPr bwMode="auto">
          <a:xfrm>
            <a:off x="4572000" y="5410200"/>
            <a:ext cx="533400" cy="685800"/>
            <a:chOff x="1056" y="1344"/>
            <a:chExt cx="336" cy="432"/>
          </a:xfrm>
        </p:grpSpPr>
        <p:sp>
          <p:nvSpPr>
            <p:cNvPr id="16520" name="Rectangle 39"/>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521" name="Picture 40"/>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522" name="Picture 41"/>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6523" name="Picture 42"/>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7" name="Group 43"/>
          <p:cNvGrpSpPr>
            <a:grpSpLocks/>
          </p:cNvGrpSpPr>
          <p:nvPr/>
        </p:nvGrpSpPr>
        <p:grpSpPr bwMode="auto">
          <a:xfrm>
            <a:off x="4495800" y="3657600"/>
            <a:ext cx="533400" cy="685800"/>
            <a:chOff x="1056" y="1344"/>
            <a:chExt cx="336" cy="432"/>
          </a:xfrm>
        </p:grpSpPr>
        <p:sp>
          <p:nvSpPr>
            <p:cNvPr id="16516" name="Rectangle 44"/>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517" name="Picture 45"/>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518" name="Picture 46"/>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6519" name="Picture 47"/>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8" name="Group 48"/>
          <p:cNvGrpSpPr>
            <a:grpSpLocks/>
          </p:cNvGrpSpPr>
          <p:nvPr/>
        </p:nvGrpSpPr>
        <p:grpSpPr bwMode="auto">
          <a:xfrm>
            <a:off x="4953000" y="2895600"/>
            <a:ext cx="533400" cy="685800"/>
            <a:chOff x="1056" y="1344"/>
            <a:chExt cx="336" cy="432"/>
          </a:xfrm>
        </p:grpSpPr>
        <p:sp>
          <p:nvSpPr>
            <p:cNvPr id="16512" name="Rectangle 49"/>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513" name="Picture 50"/>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514" name="Picture 51"/>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6515" name="Picture 52"/>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9" name="Group 53"/>
          <p:cNvGrpSpPr>
            <a:grpSpLocks/>
          </p:cNvGrpSpPr>
          <p:nvPr/>
        </p:nvGrpSpPr>
        <p:grpSpPr bwMode="auto">
          <a:xfrm>
            <a:off x="5562600" y="3581400"/>
            <a:ext cx="533400" cy="685800"/>
            <a:chOff x="1056" y="1344"/>
            <a:chExt cx="336" cy="432"/>
          </a:xfrm>
        </p:grpSpPr>
        <p:sp>
          <p:nvSpPr>
            <p:cNvPr id="16508" name="Rectangle 54"/>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509" name="Picture 55"/>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510" name="Picture 56"/>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6511" name="Picture 57"/>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10" name="Group 58"/>
          <p:cNvGrpSpPr>
            <a:grpSpLocks/>
          </p:cNvGrpSpPr>
          <p:nvPr/>
        </p:nvGrpSpPr>
        <p:grpSpPr bwMode="auto">
          <a:xfrm>
            <a:off x="6019800" y="4648200"/>
            <a:ext cx="533400" cy="685800"/>
            <a:chOff x="1056" y="1344"/>
            <a:chExt cx="336" cy="432"/>
          </a:xfrm>
        </p:grpSpPr>
        <p:sp>
          <p:nvSpPr>
            <p:cNvPr id="16504" name="Rectangle 59"/>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505" name="Picture 60"/>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506" name="Picture 61"/>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6507" name="Picture 62"/>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11" name="Group 63"/>
          <p:cNvGrpSpPr>
            <a:grpSpLocks/>
          </p:cNvGrpSpPr>
          <p:nvPr/>
        </p:nvGrpSpPr>
        <p:grpSpPr bwMode="auto">
          <a:xfrm>
            <a:off x="6629400" y="3810000"/>
            <a:ext cx="533400" cy="685800"/>
            <a:chOff x="1056" y="1344"/>
            <a:chExt cx="336" cy="432"/>
          </a:xfrm>
        </p:grpSpPr>
        <p:sp>
          <p:nvSpPr>
            <p:cNvPr id="16500" name="Rectangle 64"/>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501" name="Picture 65"/>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502" name="Picture 66"/>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6503" name="Picture 67"/>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12" name="Group 68"/>
          <p:cNvGrpSpPr>
            <a:grpSpLocks/>
          </p:cNvGrpSpPr>
          <p:nvPr/>
        </p:nvGrpSpPr>
        <p:grpSpPr bwMode="auto">
          <a:xfrm>
            <a:off x="6934200" y="3048000"/>
            <a:ext cx="533400" cy="685800"/>
            <a:chOff x="1056" y="1344"/>
            <a:chExt cx="336" cy="432"/>
          </a:xfrm>
        </p:grpSpPr>
        <p:sp>
          <p:nvSpPr>
            <p:cNvPr id="16496" name="Rectangle 69"/>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497" name="Picture 70"/>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498" name="Picture 71"/>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pic>
          <p:nvPicPr>
            <p:cNvPr id="16499" name="Picture 72"/>
            <p:cNvPicPr>
              <a:picLocks noChangeAspect="1" noChangeArrowheads="1"/>
            </p:cNvPicPr>
            <p:nvPr/>
          </p:nvPicPr>
          <p:blipFill>
            <a:blip r:embed="rId4" cstate="print"/>
            <a:srcRect/>
            <a:stretch>
              <a:fillRect/>
            </a:stretch>
          </p:blipFill>
          <p:spPr bwMode="auto">
            <a:xfrm>
              <a:off x="1093" y="1578"/>
              <a:ext cx="112" cy="158"/>
            </a:xfrm>
            <a:prstGeom prst="rect">
              <a:avLst/>
            </a:prstGeom>
            <a:noFill/>
            <a:ln w="9525">
              <a:noFill/>
              <a:miter lim="800000"/>
              <a:headEnd/>
              <a:tailEnd/>
            </a:ln>
          </p:spPr>
        </p:pic>
      </p:grpSp>
      <p:grpSp>
        <p:nvGrpSpPr>
          <p:cNvPr id="13" name="Group 74"/>
          <p:cNvGrpSpPr>
            <a:grpSpLocks/>
          </p:cNvGrpSpPr>
          <p:nvPr/>
        </p:nvGrpSpPr>
        <p:grpSpPr bwMode="auto">
          <a:xfrm>
            <a:off x="1295400" y="3200400"/>
            <a:ext cx="533400" cy="685800"/>
            <a:chOff x="1056" y="1344"/>
            <a:chExt cx="336" cy="432"/>
          </a:xfrm>
        </p:grpSpPr>
        <p:sp>
          <p:nvSpPr>
            <p:cNvPr id="16493" name="Rectangle 75"/>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494" name="Picture 76"/>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495" name="Picture 77"/>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grpSp>
      <p:grpSp>
        <p:nvGrpSpPr>
          <p:cNvPr id="14" name="Group 78"/>
          <p:cNvGrpSpPr>
            <a:grpSpLocks/>
          </p:cNvGrpSpPr>
          <p:nvPr/>
        </p:nvGrpSpPr>
        <p:grpSpPr bwMode="auto">
          <a:xfrm>
            <a:off x="2590800" y="3429000"/>
            <a:ext cx="533400" cy="685800"/>
            <a:chOff x="1056" y="1344"/>
            <a:chExt cx="336" cy="432"/>
          </a:xfrm>
        </p:grpSpPr>
        <p:sp>
          <p:nvSpPr>
            <p:cNvPr id="16490" name="Rectangle 79"/>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491" name="Picture 80"/>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492" name="Picture 81"/>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grpSp>
      <p:grpSp>
        <p:nvGrpSpPr>
          <p:cNvPr id="15" name="Group 82"/>
          <p:cNvGrpSpPr>
            <a:grpSpLocks/>
          </p:cNvGrpSpPr>
          <p:nvPr/>
        </p:nvGrpSpPr>
        <p:grpSpPr bwMode="auto">
          <a:xfrm>
            <a:off x="1676400" y="4572000"/>
            <a:ext cx="533400" cy="685800"/>
            <a:chOff x="1056" y="1344"/>
            <a:chExt cx="336" cy="432"/>
          </a:xfrm>
        </p:grpSpPr>
        <p:sp>
          <p:nvSpPr>
            <p:cNvPr id="16487" name="Rectangle 83"/>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488" name="Picture 84"/>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489" name="Picture 85"/>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grpSp>
      <p:grpSp>
        <p:nvGrpSpPr>
          <p:cNvPr id="16" name="Group 86"/>
          <p:cNvGrpSpPr>
            <a:grpSpLocks/>
          </p:cNvGrpSpPr>
          <p:nvPr/>
        </p:nvGrpSpPr>
        <p:grpSpPr bwMode="auto">
          <a:xfrm>
            <a:off x="4495800" y="3657600"/>
            <a:ext cx="533400" cy="685800"/>
            <a:chOff x="1056" y="1344"/>
            <a:chExt cx="336" cy="432"/>
          </a:xfrm>
        </p:grpSpPr>
        <p:sp>
          <p:nvSpPr>
            <p:cNvPr id="16484" name="Rectangle 87"/>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485" name="Picture 88"/>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486" name="Picture 89"/>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grpSp>
      <p:grpSp>
        <p:nvGrpSpPr>
          <p:cNvPr id="17" name="Group 90"/>
          <p:cNvGrpSpPr>
            <a:grpSpLocks/>
          </p:cNvGrpSpPr>
          <p:nvPr/>
        </p:nvGrpSpPr>
        <p:grpSpPr bwMode="auto">
          <a:xfrm>
            <a:off x="4953000" y="2895600"/>
            <a:ext cx="533400" cy="685800"/>
            <a:chOff x="1056" y="1344"/>
            <a:chExt cx="336" cy="432"/>
          </a:xfrm>
        </p:grpSpPr>
        <p:sp>
          <p:nvSpPr>
            <p:cNvPr id="16481" name="Rectangle 91"/>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482" name="Picture 92"/>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483" name="Picture 93"/>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grpSp>
      <p:grpSp>
        <p:nvGrpSpPr>
          <p:cNvPr id="18" name="Group 94"/>
          <p:cNvGrpSpPr>
            <a:grpSpLocks/>
          </p:cNvGrpSpPr>
          <p:nvPr/>
        </p:nvGrpSpPr>
        <p:grpSpPr bwMode="auto">
          <a:xfrm>
            <a:off x="5562600" y="3581400"/>
            <a:ext cx="533400" cy="685800"/>
            <a:chOff x="1056" y="1344"/>
            <a:chExt cx="336" cy="432"/>
          </a:xfrm>
        </p:grpSpPr>
        <p:sp>
          <p:nvSpPr>
            <p:cNvPr id="16478" name="Rectangle 95"/>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479" name="Picture 96"/>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480" name="Picture 97"/>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grpSp>
      <p:grpSp>
        <p:nvGrpSpPr>
          <p:cNvPr id="19" name="Group 98"/>
          <p:cNvGrpSpPr>
            <a:grpSpLocks/>
          </p:cNvGrpSpPr>
          <p:nvPr/>
        </p:nvGrpSpPr>
        <p:grpSpPr bwMode="auto">
          <a:xfrm>
            <a:off x="4572000" y="5410200"/>
            <a:ext cx="533400" cy="685800"/>
            <a:chOff x="1056" y="1344"/>
            <a:chExt cx="336" cy="432"/>
          </a:xfrm>
        </p:grpSpPr>
        <p:sp>
          <p:nvSpPr>
            <p:cNvPr id="16475" name="Rectangle 99"/>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476" name="Picture 100"/>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477" name="Picture 101"/>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grpSp>
      <p:grpSp>
        <p:nvGrpSpPr>
          <p:cNvPr id="20" name="Group 102"/>
          <p:cNvGrpSpPr>
            <a:grpSpLocks/>
          </p:cNvGrpSpPr>
          <p:nvPr/>
        </p:nvGrpSpPr>
        <p:grpSpPr bwMode="auto">
          <a:xfrm>
            <a:off x="6019800" y="4648200"/>
            <a:ext cx="533400" cy="685800"/>
            <a:chOff x="1056" y="1344"/>
            <a:chExt cx="336" cy="432"/>
          </a:xfrm>
        </p:grpSpPr>
        <p:sp>
          <p:nvSpPr>
            <p:cNvPr id="16472" name="Rectangle 103"/>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473" name="Picture 104"/>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474" name="Picture 105"/>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grpSp>
      <p:grpSp>
        <p:nvGrpSpPr>
          <p:cNvPr id="21" name="Group 106"/>
          <p:cNvGrpSpPr>
            <a:grpSpLocks/>
          </p:cNvGrpSpPr>
          <p:nvPr/>
        </p:nvGrpSpPr>
        <p:grpSpPr bwMode="auto">
          <a:xfrm>
            <a:off x="6629400" y="3810000"/>
            <a:ext cx="533400" cy="685800"/>
            <a:chOff x="1056" y="1344"/>
            <a:chExt cx="336" cy="432"/>
          </a:xfrm>
        </p:grpSpPr>
        <p:sp>
          <p:nvSpPr>
            <p:cNvPr id="16469" name="Rectangle 107"/>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470" name="Picture 108"/>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471" name="Picture 109"/>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grpSp>
      <p:grpSp>
        <p:nvGrpSpPr>
          <p:cNvPr id="22" name="Group 110"/>
          <p:cNvGrpSpPr>
            <a:grpSpLocks/>
          </p:cNvGrpSpPr>
          <p:nvPr/>
        </p:nvGrpSpPr>
        <p:grpSpPr bwMode="auto">
          <a:xfrm>
            <a:off x="6934200" y="3048000"/>
            <a:ext cx="533400" cy="685800"/>
            <a:chOff x="1056" y="1344"/>
            <a:chExt cx="336" cy="432"/>
          </a:xfrm>
        </p:grpSpPr>
        <p:sp>
          <p:nvSpPr>
            <p:cNvPr id="16466" name="Rectangle 111"/>
            <p:cNvSpPr>
              <a:spLocks noChangeArrowheads="1"/>
            </p:cNvSpPr>
            <p:nvPr/>
          </p:nvSpPr>
          <p:spPr bwMode="auto">
            <a:xfrm>
              <a:off x="1056" y="1344"/>
              <a:ext cx="336" cy="432"/>
            </a:xfrm>
            <a:prstGeom prst="rect">
              <a:avLst/>
            </a:prstGeom>
            <a:solidFill>
              <a:schemeClr val="bg1"/>
            </a:solidFill>
            <a:ln w="9525">
              <a:solidFill>
                <a:schemeClr val="tx1"/>
              </a:solidFill>
              <a:miter lim="800000"/>
              <a:headEnd/>
              <a:tailEnd/>
            </a:ln>
          </p:spPr>
          <p:txBody>
            <a:bodyPr wrap="none" anchor="ctr"/>
            <a:lstStyle/>
            <a:p>
              <a:endParaRPr lang="en-US" b="1"/>
            </a:p>
          </p:txBody>
        </p:sp>
        <p:pic>
          <p:nvPicPr>
            <p:cNvPr id="16467" name="Picture 112"/>
            <p:cNvPicPr>
              <a:picLocks noChangeAspect="1" noChangeArrowheads="1"/>
            </p:cNvPicPr>
            <p:nvPr/>
          </p:nvPicPr>
          <p:blipFill>
            <a:blip r:embed="rId4" cstate="print"/>
            <a:srcRect/>
            <a:stretch>
              <a:fillRect/>
            </a:stretch>
          </p:blipFill>
          <p:spPr bwMode="auto">
            <a:xfrm>
              <a:off x="1243" y="1380"/>
              <a:ext cx="112" cy="158"/>
            </a:xfrm>
            <a:prstGeom prst="rect">
              <a:avLst/>
            </a:prstGeom>
            <a:noFill/>
            <a:ln w="9525">
              <a:noFill/>
              <a:miter lim="800000"/>
              <a:headEnd/>
              <a:tailEnd/>
            </a:ln>
          </p:spPr>
        </p:pic>
        <p:pic>
          <p:nvPicPr>
            <p:cNvPr id="16468" name="Picture 113"/>
            <p:cNvPicPr>
              <a:picLocks noChangeAspect="1" noChangeArrowheads="1"/>
            </p:cNvPicPr>
            <p:nvPr/>
          </p:nvPicPr>
          <p:blipFill>
            <a:blip r:embed="rId4" cstate="print"/>
            <a:srcRect/>
            <a:stretch>
              <a:fillRect/>
            </a:stretch>
          </p:blipFill>
          <p:spPr bwMode="auto">
            <a:xfrm>
              <a:off x="1093" y="1380"/>
              <a:ext cx="112" cy="158"/>
            </a:xfrm>
            <a:prstGeom prst="rect">
              <a:avLst/>
            </a:prstGeom>
            <a:noFill/>
            <a:ln w="9525">
              <a:noFill/>
              <a:miter lim="800000"/>
              <a:headEnd/>
              <a:tailEnd/>
            </a:ln>
          </p:spPr>
        </p:pic>
      </p:grpSp>
      <p:grpSp>
        <p:nvGrpSpPr>
          <p:cNvPr id="23" name="Group 118"/>
          <p:cNvGrpSpPr>
            <a:grpSpLocks/>
          </p:cNvGrpSpPr>
          <p:nvPr/>
        </p:nvGrpSpPr>
        <p:grpSpPr bwMode="auto">
          <a:xfrm>
            <a:off x="7010400" y="2971800"/>
            <a:ext cx="381000" cy="152400"/>
            <a:chOff x="4464" y="1776"/>
            <a:chExt cx="240" cy="96"/>
          </a:xfrm>
        </p:grpSpPr>
        <p:sp>
          <p:nvSpPr>
            <p:cNvPr id="16462" name="Rectangle 114"/>
            <p:cNvSpPr>
              <a:spLocks noChangeArrowheads="1"/>
            </p:cNvSpPr>
            <p:nvPr/>
          </p:nvSpPr>
          <p:spPr bwMode="auto">
            <a:xfrm>
              <a:off x="4608" y="1776"/>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6463" name="Rectangle 115"/>
            <p:cNvSpPr>
              <a:spLocks noChangeArrowheads="1"/>
            </p:cNvSpPr>
            <p:nvPr/>
          </p:nvSpPr>
          <p:spPr bwMode="auto">
            <a:xfrm>
              <a:off x="4464" y="177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6464" name="Rectangle 116"/>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6465" name="Rectangle 117"/>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24" name="Group 119"/>
          <p:cNvGrpSpPr>
            <a:grpSpLocks/>
          </p:cNvGrpSpPr>
          <p:nvPr/>
        </p:nvGrpSpPr>
        <p:grpSpPr bwMode="auto">
          <a:xfrm>
            <a:off x="6705600" y="3733800"/>
            <a:ext cx="381000" cy="152400"/>
            <a:chOff x="4464" y="1776"/>
            <a:chExt cx="240" cy="96"/>
          </a:xfrm>
        </p:grpSpPr>
        <p:sp>
          <p:nvSpPr>
            <p:cNvPr id="16458" name="Rectangle 120"/>
            <p:cNvSpPr>
              <a:spLocks noChangeArrowheads="1"/>
            </p:cNvSpPr>
            <p:nvPr/>
          </p:nvSpPr>
          <p:spPr bwMode="auto">
            <a:xfrm>
              <a:off x="4608" y="1776"/>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6459" name="Rectangle 121"/>
            <p:cNvSpPr>
              <a:spLocks noChangeArrowheads="1"/>
            </p:cNvSpPr>
            <p:nvPr/>
          </p:nvSpPr>
          <p:spPr bwMode="auto">
            <a:xfrm>
              <a:off x="4464" y="177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6460" name="Rectangle 122"/>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6461" name="Rectangle 123"/>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25" name="Group 124"/>
          <p:cNvGrpSpPr>
            <a:grpSpLocks/>
          </p:cNvGrpSpPr>
          <p:nvPr/>
        </p:nvGrpSpPr>
        <p:grpSpPr bwMode="auto">
          <a:xfrm>
            <a:off x="5029200" y="2819400"/>
            <a:ext cx="381000" cy="152400"/>
            <a:chOff x="4464" y="1776"/>
            <a:chExt cx="240" cy="96"/>
          </a:xfrm>
        </p:grpSpPr>
        <p:sp>
          <p:nvSpPr>
            <p:cNvPr id="16454" name="Rectangle 125"/>
            <p:cNvSpPr>
              <a:spLocks noChangeArrowheads="1"/>
            </p:cNvSpPr>
            <p:nvPr/>
          </p:nvSpPr>
          <p:spPr bwMode="auto">
            <a:xfrm>
              <a:off x="4608" y="1776"/>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6455" name="Rectangle 126"/>
            <p:cNvSpPr>
              <a:spLocks noChangeArrowheads="1"/>
            </p:cNvSpPr>
            <p:nvPr/>
          </p:nvSpPr>
          <p:spPr bwMode="auto">
            <a:xfrm>
              <a:off x="4464" y="177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6456" name="Rectangle 127"/>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6457" name="Rectangle 128"/>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26" name="Group 129"/>
          <p:cNvGrpSpPr>
            <a:grpSpLocks/>
          </p:cNvGrpSpPr>
          <p:nvPr/>
        </p:nvGrpSpPr>
        <p:grpSpPr bwMode="auto">
          <a:xfrm>
            <a:off x="5638800" y="3505200"/>
            <a:ext cx="381000" cy="152400"/>
            <a:chOff x="4464" y="1776"/>
            <a:chExt cx="240" cy="96"/>
          </a:xfrm>
        </p:grpSpPr>
        <p:sp>
          <p:nvSpPr>
            <p:cNvPr id="16450" name="Rectangle 130"/>
            <p:cNvSpPr>
              <a:spLocks noChangeArrowheads="1"/>
            </p:cNvSpPr>
            <p:nvPr/>
          </p:nvSpPr>
          <p:spPr bwMode="auto">
            <a:xfrm>
              <a:off x="4608" y="1776"/>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6451" name="Rectangle 131"/>
            <p:cNvSpPr>
              <a:spLocks noChangeArrowheads="1"/>
            </p:cNvSpPr>
            <p:nvPr/>
          </p:nvSpPr>
          <p:spPr bwMode="auto">
            <a:xfrm>
              <a:off x="4464" y="177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6452" name="Rectangle 132"/>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6453" name="Rectangle 133"/>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27" name="Group 134"/>
          <p:cNvGrpSpPr>
            <a:grpSpLocks/>
          </p:cNvGrpSpPr>
          <p:nvPr/>
        </p:nvGrpSpPr>
        <p:grpSpPr bwMode="auto">
          <a:xfrm>
            <a:off x="6096000" y="4572000"/>
            <a:ext cx="381000" cy="152400"/>
            <a:chOff x="4464" y="1776"/>
            <a:chExt cx="240" cy="96"/>
          </a:xfrm>
        </p:grpSpPr>
        <p:sp>
          <p:nvSpPr>
            <p:cNvPr id="16446" name="Rectangle 135"/>
            <p:cNvSpPr>
              <a:spLocks noChangeArrowheads="1"/>
            </p:cNvSpPr>
            <p:nvPr/>
          </p:nvSpPr>
          <p:spPr bwMode="auto">
            <a:xfrm>
              <a:off x="4608" y="1776"/>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6447" name="Rectangle 136"/>
            <p:cNvSpPr>
              <a:spLocks noChangeArrowheads="1"/>
            </p:cNvSpPr>
            <p:nvPr/>
          </p:nvSpPr>
          <p:spPr bwMode="auto">
            <a:xfrm>
              <a:off x="4464" y="177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6448" name="Rectangle 137"/>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6449" name="Rectangle 138"/>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28" name="Group 139"/>
          <p:cNvGrpSpPr>
            <a:grpSpLocks/>
          </p:cNvGrpSpPr>
          <p:nvPr/>
        </p:nvGrpSpPr>
        <p:grpSpPr bwMode="auto">
          <a:xfrm>
            <a:off x="4572000" y="3581400"/>
            <a:ext cx="381000" cy="152400"/>
            <a:chOff x="4464" y="1776"/>
            <a:chExt cx="240" cy="96"/>
          </a:xfrm>
        </p:grpSpPr>
        <p:sp>
          <p:nvSpPr>
            <p:cNvPr id="16442" name="Rectangle 140"/>
            <p:cNvSpPr>
              <a:spLocks noChangeArrowheads="1"/>
            </p:cNvSpPr>
            <p:nvPr/>
          </p:nvSpPr>
          <p:spPr bwMode="auto">
            <a:xfrm>
              <a:off x="4608" y="1776"/>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6443" name="Rectangle 141"/>
            <p:cNvSpPr>
              <a:spLocks noChangeArrowheads="1"/>
            </p:cNvSpPr>
            <p:nvPr/>
          </p:nvSpPr>
          <p:spPr bwMode="auto">
            <a:xfrm>
              <a:off x="4464" y="177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6444" name="Rectangle 142"/>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6445" name="Rectangle 143"/>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29" name="Group 144"/>
          <p:cNvGrpSpPr>
            <a:grpSpLocks/>
          </p:cNvGrpSpPr>
          <p:nvPr/>
        </p:nvGrpSpPr>
        <p:grpSpPr bwMode="auto">
          <a:xfrm>
            <a:off x="4648200" y="5334000"/>
            <a:ext cx="381000" cy="152400"/>
            <a:chOff x="4464" y="1776"/>
            <a:chExt cx="240" cy="96"/>
          </a:xfrm>
        </p:grpSpPr>
        <p:sp>
          <p:nvSpPr>
            <p:cNvPr id="16438" name="Rectangle 145"/>
            <p:cNvSpPr>
              <a:spLocks noChangeArrowheads="1"/>
            </p:cNvSpPr>
            <p:nvPr/>
          </p:nvSpPr>
          <p:spPr bwMode="auto">
            <a:xfrm>
              <a:off x="4608" y="1776"/>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6439" name="Rectangle 146"/>
            <p:cNvSpPr>
              <a:spLocks noChangeArrowheads="1"/>
            </p:cNvSpPr>
            <p:nvPr/>
          </p:nvSpPr>
          <p:spPr bwMode="auto">
            <a:xfrm>
              <a:off x="4464" y="177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6440" name="Rectangle 147"/>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6441" name="Rectangle 148"/>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30" name="Group 149"/>
          <p:cNvGrpSpPr>
            <a:grpSpLocks/>
          </p:cNvGrpSpPr>
          <p:nvPr/>
        </p:nvGrpSpPr>
        <p:grpSpPr bwMode="auto">
          <a:xfrm>
            <a:off x="2667000" y="3352800"/>
            <a:ext cx="381000" cy="152400"/>
            <a:chOff x="4464" y="1776"/>
            <a:chExt cx="240" cy="96"/>
          </a:xfrm>
        </p:grpSpPr>
        <p:sp>
          <p:nvSpPr>
            <p:cNvPr id="16434" name="Rectangle 150"/>
            <p:cNvSpPr>
              <a:spLocks noChangeArrowheads="1"/>
            </p:cNvSpPr>
            <p:nvPr/>
          </p:nvSpPr>
          <p:spPr bwMode="auto">
            <a:xfrm>
              <a:off x="4608" y="1776"/>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6435" name="Rectangle 151"/>
            <p:cNvSpPr>
              <a:spLocks noChangeArrowheads="1"/>
            </p:cNvSpPr>
            <p:nvPr/>
          </p:nvSpPr>
          <p:spPr bwMode="auto">
            <a:xfrm>
              <a:off x="4464" y="177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6436" name="Rectangle 152"/>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6437" name="Rectangle 153"/>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31" name="Group 154"/>
          <p:cNvGrpSpPr>
            <a:grpSpLocks/>
          </p:cNvGrpSpPr>
          <p:nvPr/>
        </p:nvGrpSpPr>
        <p:grpSpPr bwMode="auto">
          <a:xfrm>
            <a:off x="1676400" y="2209800"/>
            <a:ext cx="381000" cy="152400"/>
            <a:chOff x="4464" y="1776"/>
            <a:chExt cx="240" cy="96"/>
          </a:xfrm>
        </p:grpSpPr>
        <p:sp>
          <p:nvSpPr>
            <p:cNvPr id="16430" name="Rectangle 155"/>
            <p:cNvSpPr>
              <a:spLocks noChangeArrowheads="1"/>
            </p:cNvSpPr>
            <p:nvPr/>
          </p:nvSpPr>
          <p:spPr bwMode="auto">
            <a:xfrm>
              <a:off x="4608" y="1776"/>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6431" name="Rectangle 156"/>
            <p:cNvSpPr>
              <a:spLocks noChangeArrowheads="1"/>
            </p:cNvSpPr>
            <p:nvPr/>
          </p:nvSpPr>
          <p:spPr bwMode="auto">
            <a:xfrm>
              <a:off x="4464" y="177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6432" name="Rectangle 157"/>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6433" name="Rectangle 158"/>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16384" name="Group 159"/>
          <p:cNvGrpSpPr>
            <a:grpSpLocks/>
          </p:cNvGrpSpPr>
          <p:nvPr/>
        </p:nvGrpSpPr>
        <p:grpSpPr bwMode="auto">
          <a:xfrm>
            <a:off x="1371600" y="3124200"/>
            <a:ext cx="381000" cy="152400"/>
            <a:chOff x="4464" y="1776"/>
            <a:chExt cx="240" cy="96"/>
          </a:xfrm>
        </p:grpSpPr>
        <p:sp>
          <p:nvSpPr>
            <p:cNvPr id="16426" name="Rectangle 160"/>
            <p:cNvSpPr>
              <a:spLocks noChangeArrowheads="1"/>
            </p:cNvSpPr>
            <p:nvPr/>
          </p:nvSpPr>
          <p:spPr bwMode="auto">
            <a:xfrm>
              <a:off x="4608" y="1776"/>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6427" name="Rectangle 161"/>
            <p:cNvSpPr>
              <a:spLocks noChangeArrowheads="1"/>
            </p:cNvSpPr>
            <p:nvPr/>
          </p:nvSpPr>
          <p:spPr bwMode="auto">
            <a:xfrm>
              <a:off x="4464" y="177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6428" name="Rectangle 162"/>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6429" name="Rectangle 163"/>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grpSp>
        <p:nvGrpSpPr>
          <p:cNvPr id="16385" name="Group 164"/>
          <p:cNvGrpSpPr>
            <a:grpSpLocks/>
          </p:cNvGrpSpPr>
          <p:nvPr/>
        </p:nvGrpSpPr>
        <p:grpSpPr bwMode="auto">
          <a:xfrm>
            <a:off x="1752600" y="4495800"/>
            <a:ext cx="381000" cy="152400"/>
            <a:chOff x="4464" y="1776"/>
            <a:chExt cx="240" cy="96"/>
          </a:xfrm>
        </p:grpSpPr>
        <p:sp>
          <p:nvSpPr>
            <p:cNvPr id="16422" name="Rectangle 165"/>
            <p:cNvSpPr>
              <a:spLocks noChangeArrowheads="1"/>
            </p:cNvSpPr>
            <p:nvPr/>
          </p:nvSpPr>
          <p:spPr bwMode="auto">
            <a:xfrm>
              <a:off x="4608" y="1776"/>
              <a:ext cx="96" cy="48"/>
            </a:xfrm>
            <a:prstGeom prst="rect">
              <a:avLst/>
            </a:prstGeom>
            <a:solidFill>
              <a:srgbClr val="FF0000"/>
            </a:solidFill>
            <a:ln w="9525">
              <a:solidFill>
                <a:schemeClr val="tx1"/>
              </a:solidFill>
              <a:miter lim="800000"/>
              <a:headEnd/>
              <a:tailEnd/>
            </a:ln>
          </p:spPr>
          <p:txBody>
            <a:bodyPr/>
            <a:lstStyle/>
            <a:p>
              <a:endParaRPr lang="en-US" b="1"/>
            </a:p>
          </p:txBody>
        </p:sp>
        <p:sp>
          <p:nvSpPr>
            <p:cNvPr id="16423" name="Rectangle 166"/>
            <p:cNvSpPr>
              <a:spLocks noChangeArrowheads="1"/>
            </p:cNvSpPr>
            <p:nvPr/>
          </p:nvSpPr>
          <p:spPr bwMode="auto">
            <a:xfrm>
              <a:off x="4464" y="1776"/>
              <a:ext cx="96" cy="48"/>
            </a:xfrm>
            <a:prstGeom prst="rect">
              <a:avLst/>
            </a:prstGeom>
            <a:solidFill>
              <a:srgbClr val="0000FF"/>
            </a:solidFill>
            <a:ln w="9525">
              <a:solidFill>
                <a:schemeClr val="tx1"/>
              </a:solidFill>
              <a:miter lim="800000"/>
              <a:headEnd/>
              <a:tailEnd/>
            </a:ln>
          </p:spPr>
          <p:txBody>
            <a:bodyPr/>
            <a:lstStyle/>
            <a:p>
              <a:endParaRPr lang="en-US" b="1"/>
            </a:p>
          </p:txBody>
        </p:sp>
        <p:sp>
          <p:nvSpPr>
            <p:cNvPr id="16424" name="Rectangle 167"/>
            <p:cNvSpPr>
              <a:spLocks noChangeArrowheads="1"/>
            </p:cNvSpPr>
            <p:nvPr/>
          </p:nvSpPr>
          <p:spPr bwMode="auto">
            <a:xfrm>
              <a:off x="4608" y="1824"/>
              <a:ext cx="96" cy="48"/>
            </a:xfrm>
            <a:prstGeom prst="rect">
              <a:avLst/>
            </a:prstGeom>
            <a:solidFill>
              <a:srgbClr val="FFFF00"/>
            </a:solidFill>
            <a:ln w="9525">
              <a:solidFill>
                <a:schemeClr val="tx1"/>
              </a:solidFill>
              <a:miter lim="800000"/>
              <a:headEnd/>
              <a:tailEnd/>
            </a:ln>
          </p:spPr>
          <p:txBody>
            <a:bodyPr/>
            <a:lstStyle/>
            <a:p>
              <a:endParaRPr lang="en-US" b="1"/>
            </a:p>
          </p:txBody>
        </p:sp>
        <p:sp>
          <p:nvSpPr>
            <p:cNvPr id="16425" name="Rectangle 168"/>
            <p:cNvSpPr>
              <a:spLocks noChangeArrowheads="1"/>
            </p:cNvSpPr>
            <p:nvPr/>
          </p:nvSpPr>
          <p:spPr bwMode="auto">
            <a:xfrm>
              <a:off x="4464" y="1824"/>
              <a:ext cx="96" cy="48"/>
            </a:xfrm>
            <a:prstGeom prst="rect">
              <a:avLst/>
            </a:prstGeom>
            <a:solidFill>
              <a:srgbClr val="00FF00"/>
            </a:solidFill>
            <a:ln w="9525">
              <a:solidFill>
                <a:schemeClr val="tx1"/>
              </a:solidFill>
              <a:miter lim="800000"/>
              <a:headEnd/>
              <a:tailEnd/>
            </a:ln>
          </p:spPr>
          <p:txBody>
            <a:bodyPr/>
            <a:lstStyle/>
            <a:p>
              <a:endParaRPr lang="en-US" b="1"/>
            </a:p>
          </p:txBody>
        </p:sp>
      </p:grpSp>
      <p:sp>
        <p:nvSpPr>
          <p:cNvPr id="154" name="Slide Number Placeholder 153"/>
          <p:cNvSpPr>
            <a:spLocks noGrp="1"/>
          </p:cNvSpPr>
          <p:nvPr>
            <p:ph type="sldNum" sz="quarter" idx="10"/>
          </p:nvPr>
        </p:nvSpPr>
        <p:spPr/>
        <p:txBody>
          <a:bodyPr/>
          <a:lstStyle/>
          <a:p>
            <a:fld id="{78045D62-CC08-48FA-985A-62E7EF5E9DE8}"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3"/>
          <p:cNvSpPr txBox="1">
            <a:spLocks noChangeArrowheads="1"/>
          </p:cNvSpPr>
          <p:nvPr/>
        </p:nvSpPr>
        <p:spPr bwMode="auto">
          <a:xfrm>
            <a:off x="685800" y="1143000"/>
            <a:ext cx="8229600" cy="3886200"/>
          </a:xfrm>
          <a:prstGeom prst="rect">
            <a:avLst/>
          </a:prstGeom>
          <a:noFill/>
          <a:ln w="9525">
            <a:noFill/>
            <a:miter lim="800000"/>
            <a:headEnd/>
            <a:tailEnd/>
          </a:ln>
        </p:spPr>
        <p:txBody>
          <a:bodyPr/>
          <a:lstStyle/>
          <a:p>
            <a:pPr marL="514350" indent="-514350" eaLnBrk="1" hangingPunct="1">
              <a:spcBef>
                <a:spcPct val="20000"/>
              </a:spcBef>
              <a:buFont typeface="+mj-lt"/>
              <a:buAutoNum type="arabicPeriod"/>
              <a:defRPr/>
            </a:pPr>
            <a:r>
              <a:rPr lang="en-US" sz="2800" b="0" dirty="0">
                <a:latin typeface="+mn-lt"/>
                <a:ea typeface="+mn-ea"/>
              </a:rPr>
              <a:t>Migrate an entire virtual router instance</a:t>
            </a:r>
          </a:p>
          <a:p>
            <a:pPr marL="971550" lvl="1" indent="-514350" eaLnBrk="1" hangingPunct="1">
              <a:spcBef>
                <a:spcPct val="20000"/>
              </a:spcBef>
              <a:buFont typeface="Arial" pitchFamily="34" charset="0"/>
              <a:buChar char="•"/>
              <a:defRPr/>
            </a:pPr>
            <a:r>
              <a:rPr lang="en-US" b="0" dirty="0">
                <a:latin typeface="+mn-lt"/>
                <a:ea typeface="+mn-ea"/>
              </a:rPr>
              <a:t>All control plane &amp; data plane processes / states</a:t>
            </a:r>
          </a:p>
          <a:p>
            <a:pPr marL="971550" lvl="1" indent="-514350" eaLnBrk="1" hangingPunct="1">
              <a:spcBef>
                <a:spcPct val="20000"/>
              </a:spcBef>
              <a:buFont typeface="Arial" pitchFamily="34" charset="0"/>
              <a:buChar char="•"/>
              <a:defRPr/>
            </a:pPr>
            <a:endParaRPr lang="en-US" sz="2800" b="0" dirty="0">
              <a:latin typeface="+mn-lt"/>
              <a:ea typeface="+mn-ea"/>
            </a:endParaRPr>
          </a:p>
        </p:txBody>
      </p:sp>
      <p:sp>
        <p:nvSpPr>
          <p:cNvPr id="5" name="Rectangle 2"/>
          <p:cNvSpPr>
            <a:spLocks noGrp="1" noChangeArrowheads="1"/>
          </p:cNvSpPr>
          <p:nvPr>
            <p:ph type="title"/>
          </p:nvPr>
        </p:nvSpPr>
        <p:spPr>
          <a:xfrm>
            <a:off x="381000" y="304800"/>
            <a:ext cx="8340725" cy="609600"/>
          </a:xfrm>
        </p:spPr>
        <p:txBody>
          <a:bodyPr>
            <a:normAutofit fontScale="90000"/>
          </a:bodyPr>
          <a:lstStyle/>
          <a:p>
            <a:pPr eaLnBrk="1" hangingPunct="1"/>
            <a:r>
              <a:rPr lang="en-US" sz="3600" b="1" dirty="0" smtClean="0"/>
              <a:t>Virtual Router Migration: the Challenges</a:t>
            </a:r>
          </a:p>
        </p:txBody>
      </p:sp>
      <p:sp>
        <p:nvSpPr>
          <p:cNvPr id="4" name="Slide Number Placeholder 3"/>
          <p:cNvSpPr>
            <a:spLocks noGrp="1"/>
          </p:cNvSpPr>
          <p:nvPr>
            <p:ph type="sldNum" sz="quarter" idx="10"/>
          </p:nvPr>
        </p:nvSpPr>
        <p:spPr/>
        <p:txBody>
          <a:bodyPr/>
          <a:lstStyle/>
          <a:p>
            <a:fld id="{78045D62-CC08-48FA-985A-62E7EF5E9DE8}" type="slidenum">
              <a:rPr lang="en-US" smtClean="0"/>
              <a:pPr/>
              <a:t>29</a:t>
            </a:fld>
            <a:endParaRPr lang="en-US"/>
          </a:p>
        </p:txBody>
      </p:sp>
      <p:sp>
        <p:nvSpPr>
          <p:cNvPr id="6" name="Rectangle 20"/>
          <p:cNvSpPr>
            <a:spLocks noChangeArrowheads="1"/>
          </p:cNvSpPr>
          <p:nvPr/>
        </p:nvSpPr>
        <p:spPr bwMode="auto">
          <a:xfrm>
            <a:off x="2057400" y="2286000"/>
            <a:ext cx="4495800" cy="2209800"/>
          </a:xfrm>
          <a:prstGeom prst="rect">
            <a:avLst/>
          </a:prstGeom>
          <a:solidFill>
            <a:srgbClr val="CCFFCC">
              <a:alpha val="50000"/>
            </a:srgbClr>
          </a:solidFill>
          <a:ln w="9525">
            <a:solidFill>
              <a:schemeClr val="tx1"/>
            </a:solidFill>
            <a:miter lim="800000"/>
            <a:headEnd/>
            <a:tailEnd/>
          </a:ln>
          <a:effectLst/>
        </p:spPr>
        <p:txBody>
          <a:bodyPr wrap="none" anchor="ctr"/>
          <a:lstStyle/>
          <a:p>
            <a:endParaRPr lang="en-US"/>
          </a:p>
        </p:txBody>
      </p:sp>
      <p:sp>
        <p:nvSpPr>
          <p:cNvPr id="7" name="Rectangle 21"/>
          <p:cNvSpPr>
            <a:spLocks noChangeArrowheads="1"/>
          </p:cNvSpPr>
          <p:nvPr/>
        </p:nvSpPr>
        <p:spPr bwMode="auto">
          <a:xfrm>
            <a:off x="3657601" y="3352799"/>
            <a:ext cx="1316900" cy="1008063"/>
          </a:xfrm>
          <a:prstGeom prst="rect">
            <a:avLst/>
          </a:prstGeom>
          <a:solidFill>
            <a:srgbClr val="800080"/>
          </a:solidFill>
          <a:ln w="9525">
            <a:solidFill>
              <a:schemeClr val="tx1"/>
            </a:solidFill>
            <a:miter lim="800000"/>
            <a:headEnd/>
            <a:tailEnd/>
          </a:ln>
          <a:effectLst/>
        </p:spPr>
        <p:txBody>
          <a:bodyPr wrap="none" anchor="ctr"/>
          <a:lstStyle/>
          <a:p>
            <a:pPr algn="ctr"/>
            <a:r>
              <a:rPr lang="en-US" b="1">
                <a:solidFill>
                  <a:schemeClr val="bg1"/>
                </a:solidFill>
                <a:latin typeface="Times New Roman" pitchFamily="18" charset="0"/>
              </a:rPr>
              <a:t>Switching</a:t>
            </a:r>
          </a:p>
          <a:p>
            <a:pPr algn="ctr"/>
            <a:r>
              <a:rPr lang="en-US" b="1">
                <a:solidFill>
                  <a:schemeClr val="bg1"/>
                </a:solidFill>
                <a:latin typeface="Times New Roman" pitchFamily="18" charset="0"/>
              </a:rPr>
              <a:t>Fabric</a:t>
            </a:r>
          </a:p>
        </p:txBody>
      </p:sp>
      <p:sp>
        <p:nvSpPr>
          <p:cNvPr id="8" name="Rectangle 22"/>
          <p:cNvSpPr>
            <a:spLocks noChangeArrowheads="1"/>
          </p:cNvSpPr>
          <p:nvPr/>
        </p:nvSpPr>
        <p:spPr bwMode="auto">
          <a:xfrm>
            <a:off x="4191000" y="3200400"/>
            <a:ext cx="228600" cy="157273"/>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9" name="Rectangle 23"/>
          <p:cNvSpPr>
            <a:spLocks noChangeArrowheads="1"/>
          </p:cNvSpPr>
          <p:nvPr/>
        </p:nvSpPr>
        <p:spPr bwMode="auto">
          <a:xfrm>
            <a:off x="3429000" y="3505200"/>
            <a:ext cx="222723" cy="105218"/>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0" name="Rectangle 25"/>
          <p:cNvSpPr>
            <a:spLocks noChangeArrowheads="1"/>
          </p:cNvSpPr>
          <p:nvPr/>
        </p:nvSpPr>
        <p:spPr bwMode="auto">
          <a:xfrm>
            <a:off x="2438400" y="4114801"/>
            <a:ext cx="990599" cy="228600"/>
          </a:xfrm>
          <a:prstGeom prst="rect">
            <a:avLst/>
          </a:prstGeom>
          <a:solidFill>
            <a:srgbClr val="9966FF"/>
          </a:solidFill>
          <a:ln w="9525">
            <a:solidFill>
              <a:schemeClr val="tx1"/>
            </a:solidFill>
            <a:miter lim="800000"/>
            <a:headEnd/>
            <a:tailEnd/>
          </a:ln>
          <a:effectLst/>
        </p:spPr>
        <p:txBody>
          <a:bodyPr wrap="none" anchor="ctr"/>
          <a:lstStyle/>
          <a:p>
            <a:endParaRPr lang="en-US"/>
          </a:p>
        </p:txBody>
      </p:sp>
      <p:sp>
        <p:nvSpPr>
          <p:cNvPr id="11" name="Rectangle 26"/>
          <p:cNvSpPr>
            <a:spLocks noChangeArrowheads="1"/>
          </p:cNvSpPr>
          <p:nvPr/>
        </p:nvSpPr>
        <p:spPr bwMode="auto">
          <a:xfrm>
            <a:off x="3429000" y="4191000"/>
            <a:ext cx="222723" cy="76200"/>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2" name="Rectangle 31"/>
          <p:cNvSpPr>
            <a:spLocks noChangeArrowheads="1"/>
          </p:cNvSpPr>
          <p:nvPr/>
        </p:nvSpPr>
        <p:spPr bwMode="auto">
          <a:xfrm flipH="1">
            <a:off x="5181600" y="3429000"/>
            <a:ext cx="990600" cy="228600"/>
          </a:xfrm>
          <a:prstGeom prst="rect">
            <a:avLst/>
          </a:prstGeom>
          <a:solidFill>
            <a:srgbClr val="9966FF"/>
          </a:solidFill>
          <a:ln w="9525">
            <a:solidFill>
              <a:schemeClr val="tx1"/>
            </a:solidFill>
            <a:miter lim="800000"/>
            <a:headEnd/>
            <a:tailEnd/>
          </a:ln>
          <a:effectLst/>
        </p:spPr>
        <p:txBody>
          <a:bodyPr wrap="none" anchor="ctr"/>
          <a:lstStyle/>
          <a:p>
            <a:endParaRPr lang="en-US"/>
          </a:p>
        </p:txBody>
      </p:sp>
      <p:sp>
        <p:nvSpPr>
          <p:cNvPr id="13" name="Rectangle 32"/>
          <p:cNvSpPr>
            <a:spLocks noChangeArrowheads="1"/>
          </p:cNvSpPr>
          <p:nvPr/>
        </p:nvSpPr>
        <p:spPr bwMode="auto">
          <a:xfrm flipH="1">
            <a:off x="4975226" y="3505200"/>
            <a:ext cx="206374" cy="111089"/>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4" name="Rectangle 34"/>
          <p:cNvSpPr>
            <a:spLocks noChangeArrowheads="1"/>
          </p:cNvSpPr>
          <p:nvPr/>
        </p:nvSpPr>
        <p:spPr bwMode="auto">
          <a:xfrm flipH="1">
            <a:off x="5181598" y="4114801"/>
            <a:ext cx="990601" cy="228600"/>
          </a:xfrm>
          <a:prstGeom prst="rect">
            <a:avLst/>
          </a:prstGeom>
          <a:solidFill>
            <a:srgbClr val="9966FF"/>
          </a:solidFill>
          <a:ln w="9525">
            <a:solidFill>
              <a:schemeClr val="tx1"/>
            </a:solidFill>
            <a:miter lim="800000"/>
            <a:headEnd/>
            <a:tailEnd/>
          </a:ln>
          <a:effectLst/>
        </p:spPr>
        <p:txBody>
          <a:bodyPr wrap="none" anchor="ctr"/>
          <a:lstStyle/>
          <a:p>
            <a:endParaRPr lang="en-US"/>
          </a:p>
        </p:txBody>
      </p:sp>
      <p:sp>
        <p:nvSpPr>
          <p:cNvPr id="15" name="Rectangle 35"/>
          <p:cNvSpPr>
            <a:spLocks noChangeArrowheads="1"/>
          </p:cNvSpPr>
          <p:nvPr/>
        </p:nvSpPr>
        <p:spPr bwMode="auto">
          <a:xfrm flipH="1">
            <a:off x="4952999" y="4191000"/>
            <a:ext cx="228600" cy="105218"/>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6" name="Freeform 40"/>
          <p:cNvSpPr>
            <a:spLocks/>
          </p:cNvSpPr>
          <p:nvPr/>
        </p:nvSpPr>
        <p:spPr bwMode="auto">
          <a:xfrm>
            <a:off x="2667000" y="3048000"/>
            <a:ext cx="500797" cy="334483"/>
          </a:xfrm>
          <a:custGeom>
            <a:avLst/>
            <a:gdLst/>
            <a:ahLst/>
            <a:cxnLst>
              <a:cxn ang="0">
                <a:pos x="0" y="0"/>
              </a:cxn>
              <a:cxn ang="0">
                <a:pos x="363" y="145"/>
              </a:cxn>
              <a:cxn ang="0">
                <a:pos x="508" y="460"/>
              </a:cxn>
            </a:cxnLst>
            <a:rect l="0" t="0" r="r" b="b"/>
            <a:pathLst>
              <a:path w="508" h="460">
                <a:moveTo>
                  <a:pt x="0" y="0"/>
                </a:moveTo>
                <a:cubicBezTo>
                  <a:pt x="139" y="34"/>
                  <a:pt x="278" y="68"/>
                  <a:pt x="363" y="145"/>
                </a:cubicBezTo>
                <a:cubicBezTo>
                  <a:pt x="448" y="222"/>
                  <a:pt x="478" y="341"/>
                  <a:pt x="508" y="460"/>
                </a:cubicBezTo>
              </a:path>
            </a:pathLst>
          </a:custGeom>
          <a:noFill/>
          <a:ln w="38100" cap="flat" cmpd="sng">
            <a:solidFill>
              <a:srgbClr val="0000FF"/>
            </a:solidFill>
            <a:prstDash val="solid"/>
            <a:round/>
            <a:headEnd type="none" w="med" len="med"/>
            <a:tailEnd type="triangle" w="lg" len="lg"/>
          </a:ln>
          <a:effectLst/>
        </p:spPr>
        <p:txBody>
          <a:bodyPr wrap="none" anchor="ctr"/>
          <a:lstStyle/>
          <a:p>
            <a:endParaRPr lang="en-US"/>
          </a:p>
        </p:txBody>
      </p:sp>
      <p:sp>
        <p:nvSpPr>
          <p:cNvPr id="17" name="Text Box 41"/>
          <p:cNvSpPr txBox="1">
            <a:spLocks noChangeArrowheads="1"/>
          </p:cNvSpPr>
          <p:nvPr/>
        </p:nvSpPr>
        <p:spPr bwMode="auto">
          <a:xfrm>
            <a:off x="1828800" y="2438400"/>
            <a:ext cx="1195324" cy="707886"/>
          </a:xfrm>
          <a:prstGeom prst="rect">
            <a:avLst/>
          </a:prstGeom>
          <a:noFill/>
          <a:ln w="38100" algn="ctr">
            <a:noFill/>
            <a:miter lim="800000"/>
            <a:headEnd/>
            <a:tailEnd/>
          </a:ln>
          <a:effectLst/>
        </p:spPr>
        <p:txBody>
          <a:bodyPr wrap="square">
            <a:spAutoFit/>
          </a:bodyPr>
          <a:lstStyle/>
          <a:p>
            <a:pPr algn="ctr" eaLnBrk="1" hangingPunct="1"/>
            <a:r>
              <a:rPr lang="en-US" sz="2000" b="1" dirty="0">
                <a:solidFill>
                  <a:srgbClr val="0000FF"/>
                </a:solidFill>
                <a:latin typeface="Helvetica" pitchFamily="34" charset="0"/>
              </a:rPr>
              <a:t>data plane</a:t>
            </a:r>
          </a:p>
        </p:txBody>
      </p:sp>
      <p:sp>
        <p:nvSpPr>
          <p:cNvPr id="18" name="Freeform 42"/>
          <p:cNvSpPr>
            <a:spLocks/>
          </p:cNvSpPr>
          <p:nvPr/>
        </p:nvSpPr>
        <p:spPr bwMode="auto">
          <a:xfrm>
            <a:off x="5105400" y="2743200"/>
            <a:ext cx="407227" cy="146198"/>
          </a:xfrm>
          <a:custGeom>
            <a:avLst/>
            <a:gdLst/>
            <a:ahLst/>
            <a:cxnLst>
              <a:cxn ang="0">
                <a:pos x="411" y="0"/>
              </a:cxn>
              <a:cxn ang="0">
                <a:pos x="242" y="169"/>
              </a:cxn>
              <a:cxn ang="0">
                <a:pos x="0" y="193"/>
              </a:cxn>
            </a:cxnLst>
            <a:rect l="0" t="0" r="r" b="b"/>
            <a:pathLst>
              <a:path w="411" h="201">
                <a:moveTo>
                  <a:pt x="411" y="0"/>
                </a:moveTo>
                <a:cubicBezTo>
                  <a:pt x="360" y="68"/>
                  <a:pt x="310" y="137"/>
                  <a:pt x="242" y="169"/>
                </a:cubicBezTo>
                <a:cubicBezTo>
                  <a:pt x="174" y="201"/>
                  <a:pt x="87" y="197"/>
                  <a:pt x="0" y="193"/>
                </a:cubicBezTo>
              </a:path>
            </a:pathLst>
          </a:custGeom>
          <a:noFill/>
          <a:ln w="38100" cap="flat" cmpd="sng">
            <a:solidFill>
              <a:srgbClr val="0000FF"/>
            </a:solidFill>
            <a:prstDash val="solid"/>
            <a:round/>
            <a:headEnd type="none" w="med" len="med"/>
            <a:tailEnd type="triangle" w="lg" len="lg"/>
          </a:ln>
          <a:effectLst/>
        </p:spPr>
        <p:txBody>
          <a:bodyPr wrap="none" anchor="ctr"/>
          <a:lstStyle/>
          <a:p>
            <a:endParaRPr lang="en-US"/>
          </a:p>
        </p:txBody>
      </p:sp>
      <p:sp>
        <p:nvSpPr>
          <p:cNvPr id="19" name="Text Box 43"/>
          <p:cNvSpPr txBox="1">
            <a:spLocks noChangeArrowheads="1"/>
          </p:cNvSpPr>
          <p:nvPr/>
        </p:nvSpPr>
        <p:spPr bwMode="auto">
          <a:xfrm>
            <a:off x="5334000" y="2362200"/>
            <a:ext cx="1476034" cy="707886"/>
          </a:xfrm>
          <a:prstGeom prst="rect">
            <a:avLst/>
          </a:prstGeom>
          <a:noFill/>
          <a:ln w="38100" algn="ctr">
            <a:noFill/>
            <a:miter lim="800000"/>
            <a:headEnd/>
            <a:tailEnd/>
          </a:ln>
          <a:effectLst/>
        </p:spPr>
        <p:txBody>
          <a:bodyPr wrap="square">
            <a:spAutoFit/>
          </a:bodyPr>
          <a:lstStyle/>
          <a:p>
            <a:pPr algn="ctr" eaLnBrk="1" hangingPunct="1"/>
            <a:r>
              <a:rPr lang="en-US" sz="2000" b="1" dirty="0">
                <a:solidFill>
                  <a:srgbClr val="0000FF"/>
                </a:solidFill>
                <a:latin typeface="Helvetica" pitchFamily="34" charset="0"/>
              </a:rPr>
              <a:t>control plane</a:t>
            </a:r>
          </a:p>
        </p:txBody>
      </p:sp>
      <p:sp>
        <p:nvSpPr>
          <p:cNvPr id="20" name="Rectangle 44"/>
          <p:cNvSpPr>
            <a:spLocks noChangeArrowheads="1"/>
          </p:cNvSpPr>
          <p:nvPr/>
        </p:nvSpPr>
        <p:spPr bwMode="auto">
          <a:xfrm>
            <a:off x="3657600" y="2590800"/>
            <a:ext cx="457200" cy="609600"/>
          </a:xfrm>
          <a:prstGeom prst="rect">
            <a:avLst/>
          </a:prstGeom>
          <a:solidFill>
            <a:srgbClr val="008000"/>
          </a:solidFill>
          <a:ln w="9525">
            <a:solidFill>
              <a:schemeClr val="tx1"/>
            </a:solidFill>
            <a:miter lim="800000"/>
            <a:headEnd/>
            <a:tailEnd/>
          </a:ln>
          <a:effectLst/>
        </p:spPr>
        <p:txBody>
          <a:bodyPr wrap="none" anchor="ctr"/>
          <a:lstStyle/>
          <a:p>
            <a:endParaRPr lang="en-US"/>
          </a:p>
        </p:txBody>
      </p:sp>
      <p:sp>
        <p:nvSpPr>
          <p:cNvPr id="21" name="Rectangle 45"/>
          <p:cNvSpPr>
            <a:spLocks noChangeArrowheads="1"/>
          </p:cNvSpPr>
          <p:nvPr/>
        </p:nvSpPr>
        <p:spPr bwMode="auto">
          <a:xfrm>
            <a:off x="4114800" y="2590800"/>
            <a:ext cx="457200" cy="609600"/>
          </a:xfrm>
          <a:prstGeom prst="rect">
            <a:avLst/>
          </a:prstGeom>
          <a:solidFill>
            <a:srgbClr val="23BF1C"/>
          </a:solidFill>
          <a:ln w="9525">
            <a:solidFill>
              <a:schemeClr val="tx1"/>
            </a:solidFill>
            <a:miter lim="800000"/>
            <a:headEnd/>
            <a:tailEnd/>
          </a:ln>
          <a:effectLst/>
        </p:spPr>
        <p:txBody>
          <a:bodyPr wrap="none" anchor="ctr"/>
          <a:lstStyle/>
          <a:p>
            <a:endParaRPr lang="en-US"/>
          </a:p>
        </p:txBody>
      </p:sp>
      <p:sp>
        <p:nvSpPr>
          <p:cNvPr id="22" name="Rectangle 46"/>
          <p:cNvSpPr>
            <a:spLocks noChangeArrowheads="1"/>
          </p:cNvSpPr>
          <p:nvPr/>
        </p:nvSpPr>
        <p:spPr bwMode="auto">
          <a:xfrm>
            <a:off x="4572000" y="2590800"/>
            <a:ext cx="442810" cy="609600"/>
          </a:xfrm>
          <a:prstGeom prst="rect">
            <a:avLst/>
          </a:prstGeom>
          <a:solidFill>
            <a:srgbClr val="49D927"/>
          </a:solidFill>
          <a:ln w="9525">
            <a:solidFill>
              <a:schemeClr val="tx1"/>
            </a:solidFill>
            <a:miter lim="800000"/>
            <a:headEnd/>
            <a:tailEnd/>
          </a:ln>
          <a:effectLst/>
        </p:spPr>
        <p:txBody>
          <a:bodyPr wrap="none" anchor="ctr"/>
          <a:lstStyle/>
          <a:p>
            <a:endParaRPr lang="en-US"/>
          </a:p>
        </p:txBody>
      </p:sp>
      <p:grpSp>
        <p:nvGrpSpPr>
          <p:cNvPr id="2" name="Group 47"/>
          <p:cNvGrpSpPr>
            <a:grpSpLocks/>
          </p:cNvGrpSpPr>
          <p:nvPr/>
        </p:nvGrpSpPr>
        <p:grpSpPr bwMode="auto">
          <a:xfrm>
            <a:off x="2438400" y="3429000"/>
            <a:ext cx="990600" cy="265814"/>
            <a:chOff x="288" y="2592"/>
            <a:chExt cx="723" cy="240"/>
          </a:xfrm>
        </p:grpSpPr>
        <p:sp>
          <p:nvSpPr>
            <p:cNvPr id="24" name="Rectangle 48"/>
            <p:cNvSpPr>
              <a:spLocks noChangeArrowheads="1"/>
            </p:cNvSpPr>
            <p:nvPr/>
          </p:nvSpPr>
          <p:spPr bwMode="auto">
            <a:xfrm>
              <a:off x="288" y="2592"/>
              <a:ext cx="723" cy="96"/>
            </a:xfrm>
            <a:prstGeom prst="rect">
              <a:avLst/>
            </a:prstGeom>
            <a:solidFill>
              <a:srgbClr val="9966FF"/>
            </a:solidFill>
            <a:ln w="9525">
              <a:solidFill>
                <a:schemeClr val="tx1"/>
              </a:solidFill>
              <a:miter lim="800000"/>
              <a:headEnd/>
              <a:tailEnd/>
            </a:ln>
            <a:effectLst/>
          </p:spPr>
          <p:txBody>
            <a:bodyPr wrap="none" anchor="ctr"/>
            <a:lstStyle/>
            <a:p>
              <a:endParaRPr lang="en-US"/>
            </a:p>
          </p:txBody>
        </p:sp>
        <p:sp>
          <p:nvSpPr>
            <p:cNvPr id="25" name="Rectangle 49"/>
            <p:cNvSpPr>
              <a:spLocks noChangeArrowheads="1"/>
            </p:cNvSpPr>
            <p:nvPr/>
          </p:nvSpPr>
          <p:spPr bwMode="auto">
            <a:xfrm>
              <a:off x="288" y="2688"/>
              <a:ext cx="723" cy="9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26" name="Rectangle 50"/>
            <p:cNvSpPr>
              <a:spLocks noChangeArrowheads="1"/>
            </p:cNvSpPr>
            <p:nvPr/>
          </p:nvSpPr>
          <p:spPr bwMode="auto">
            <a:xfrm>
              <a:off x="288" y="2784"/>
              <a:ext cx="723" cy="48"/>
            </a:xfrm>
            <a:prstGeom prst="rect">
              <a:avLst/>
            </a:prstGeom>
            <a:solidFill>
              <a:srgbClr val="FF99CC"/>
            </a:solidFill>
            <a:ln w="9525">
              <a:solidFill>
                <a:schemeClr val="tx1"/>
              </a:solidFill>
              <a:miter lim="800000"/>
              <a:headEnd/>
              <a:tailEnd/>
            </a:ln>
            <a:effectLst/>
          </p:spPr>
          <p:txBody>
            <a:bodyPr wrap="none" anchor="ctr"/>
            <a:lstStyle/>
            <a:p>
              <a:endParaRPr lang="en-US"/>
            </a:p>
          </p:txBody>
        </p:sp>
      </p:grpSp>
      <p:cxnSp>
        <p:nvCxnSpPr>
          <p:cNvPr id="27" name="Straight Arrow Connector 26"/>
          <p:cNvCxnSpPr/>
          <p:nvPr/>
        </p:nvCxnSpPr>
        <p:spPr bwMode="auto">
          <a:xfrm>
            <a:off x="1752600" y="3581400"/>
            <a:ext cx="685800" cy="7089"/>
          </a:xfrm>
          <a:prstGeom prst="straightConnector1">
            <a:avLst/>
          </a:prstGeom>
          <a:noFill/>
          <a:ln w="19050" cap="flat" cmpd="sng" algn="ctr">
            <a:solidFill>
              <a:schemeClr val="tx1"/>
            </a:solidFill>
            <a:prstDash val="solid"/>
            <a:round/>
            <a:headEnd type="arrow" w="med" len="med"/>
            <a:tailEnd type="arrow"/>
          </a:ln>
          <a:effectLst/>
        </p:spPr>
      </p:cxnSp>
      <p:cxnSp>
        <p:nvCxnSpPr>
          <p:cNvPr id="28" name="Straight Arrow Connector 27"/>
          <p:cNvCxnSpPr/>
          <p:nvPr/>
        </p:nvCxnSpPr>
        <p:spPr bwMode="auto">
          <a:xfrm>
            <a:off x="1752600" y="4191000"/>
            <a:ext cx="685800" cy="7089"/>
          </a:xfrm>
          <a:prstGeom prst="straightConnector1">
            <a:avLst/>
          </a:prstGeom>
          <a:noFill/>
          <a:ln w="19050" cap="flat" cmpd="sng" algn="ctr">
            <a:solidFill>
              <a:schemeClr val="tx1"/>
            </a:solidFill>
            <a:prstDash val="solid"/>
            <a:round/>
            <a:headEnd type="arrow" w="med" len="med"/>
            <a:tailEnd type="arrow"/>
          </a:ln>
          <a:effectLst/>
        </p:spPr>
      </p:cxnSp>
      <p:cxnSp>
        <p:nvCxnSpPr>
          <p:cNvPr id="29" name="Straight Arrow Connector 28"/>
          <p:cNvCxnSpPr/>
          <p:nvPr/>
        </p:nvCxnSpPr>
        <p:spPr bwMode="auto">
          <a:xfrm>
            <a:off x="6172200" y="4191000"/>
            <a:ext cx="685800" cy="7089"/>
          </a:xfrm>
          <a:prstGeom prst="straightConnector1">
            <a:avLst/>
          </a:prstGeom>
          <a:noFill/>
          <a:ln w="19050" cap="flat" cmpd="sng" algn="ctr">
            <a:solidFill>
              <a:schemeClr val="tx1"/>
            </a:solidFill>
            <a:prstDash val="solid"/>
            <a:round/>
            <a:headEnd type="arrow" w="med" len="med"/>
            <a:tailEnd type="arrow"/>
          </a:ln>
          <a:effectLst/>
        </p:spPr>
      </p:cxnSp>
      <p:cxnSp>
        <p:nvCxnSpPr>
          <p:cNvPr id="30" name="Straight Arrow Connector 29"/>
          <p:cNvCxnSpPr/>
          <p:nvPr/>
        </p:nvCxnSpPr>
        <p:spPr bwMode="auto">
          <a:xfrm>
            <a:off x="6172200" y="3505200"/>
            <a:ext cx="685800" cy="7089"/>
          </a:xfrm>
          <a:prstGeom prst="straightConnector1">
            <a:avLst/>
          </a:prstGeom>
          <a:noFill/>
          <a:ln w="19050" cap="flat" cmpd="sng" algn="ctr">
            <a:solidFill>
              <a:schemeClr val="tx1"/>
            </a:solidFill>
            <a:prstDash val="solid"/>
            <a:round/>
            <a:headEnd type="arrow" w="med" len="med"/>
            <a:tailEnd type="arrow"/>
          </a:ln>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Change</a:t>
            </a:r>
            <a:endParaRPr lang="en-US" dirty="0"/>
          </a:p>
        </p:txBody>
      </p:sp>
      <p:sp>
        <p:nvSpPr>
          <p:cNvPr id="5" name="Slide Number Placeholder 4"/>
          <p:cNvSpPr>
            <a:spLocks noGrp="1"/>
          </p:cNvSpPr>
          <p:nvPr>
            <p:ph type="sldNum" sz="quarter" idx="10"/>
          </p:nvPr>
        </p:nvSpPr>
        <p:spPr/>
        <p:txBody>
          <a:bodyPr/>
          <a:lstStyle/>
          <a:p>
            <a:fld id="{78045D62-CC08-48FA-985A-62E7EF5E9DE8}" type="slidenum">
              <a:rPr lang="en-US" smtClean="0"/>
              <a:pPr/>
              <a:t>3</a:t>
            </a:fld>
            <a:endParaRPr lang="en-US"/>
          </a:p>
        </p:txBody>
      </p:sp>
      <p:sp>
        <p:nvSpPr>
          <p:cNvPr id="6" name="Content Placeholder 2"/>
          <p:cNvSpPr>
            <a:spLocks noGrp="1"/>
          </p:cNvSpPr>
          <p:nvPr>
            <p:ph idx="1"/>
          </p:nvPr>
        </p:nvSpPr>
        <p:spPr>
          <a:xfrm>
            <a:off x="457200" y="1219200"/>
            <a:ext cx="8458200" cy="5486400"/>
          </a:xfrm>
        </p:spPr>
        <p:txBody>
          <a:bodyPr>
            <a:normAutofit/>
          </a:bodyPr>
          <a:lstStyle/>
          <a:p>
            <a:r>
              <a:rPr lang="en-US" dirty="0" smtClean="0"/>
              <a:t>Networks need to be highly reliable</a:t>
            </a:r>
          </a:p>
          <a:p>
            <a:pPr lvl="1"/>
            <a:r>
              <a:rPr lang="en-US" dirty="0" smtClean="0"/>
              <a:t>To avoid service disruptions</a:t>
            </a:r>
          </a:p>
          <a:p>
            <a:r>
              <a:rPr lang="en-US" dirty="0" smtClean="0"/>
              <a:t>Operators need to deal with change</a:t>
            </a:r>
          </a:p>
          <a:p>
            <a:pPr lvl="1"/>
            <a:r>
              <a:rPr lang="en-US" dirty="0" smtClean="0"/>
              <a:t>Install, maintain, upgrade, or decommission equipment</a:t>
            </a:r>
          </a:p>
          <a:p>
            <a:pPr lvl="1"/>
            <a:r>
              <a:rPr lang="en-US" dirty="0" smtClean="0"/>
              <a:t>Deploy new services </a:t>
            </a:r>
          </a:p>
          <a:p>
            <a:r>
              <a:rPr lang="en-US" dirty="0" smtClean="0"/>
              <a:t>But… change causes disruption</a:t>
            </a:r>
          </a:p>
          <a:p>
            <a:pPr lvl="1"/>
            <a:r>
              <a:rPr lang="en-US" dirty="0" smtClean="0"/>
              <a:t>Forcing a tradeoff</a:t>
            </a:r>
          </a:p>
          <a:p>
            <a:r>
              <a:rPr lang="en-US" dirty="0" smtClean="0"/>
              <a:t>Migration and Grafting</a:t>
            </a:r>
          </a:p>
          <a:p>
            <a:pPr lvl="1"/>
            <a:r>
              <a:rPr lang="en-US" dirty="0" smtClean="0"/>
              <a:t>Enabling operators to make changes</a:t>
            </a:r>
          </a:p>
          <a:p>
            <a:pPr lvl="1"/>
            <a:r>
              <a:rPr lang="en-US" dirty="0" smtClean="0"/>
              <a:t>With no (minimal) disruption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3"/>
          <p:cNvSpPr txBox="1">
            <a:spLocks noChangeArrowheads="1"/>
          </p:cNvSpPr>
          <p:nvPr/>
        </p:nvSpPr>
        <p:spPr bwMode="auto">
          <a:xfrm>
            <a:off x="685800" y="1143000"/>
            <a:ext cx="8229600" cy="3886200"/>
          </a:xfrm>
          <a:prstGeom prst="rect">
            <a:avLst/>
          </a:prstGeom>
          <a:noFill/>
          <a:ln w="9525">
            <a:noFill/>
            <a:miter lim="800000"/>
            <a:headEnd/>
            <a:tailEnd/>
          </a:ln>
        </p:spPr>
        <p:txBody>
          <a:bodyPr/>
          <a:lstStyle/>
          <a:p>
            <a:pPr marL="514350" indent="-514350" eaLnBrk="1" hangingPunct="1">
              <a:spcBef>
                <a:spcPct val="20000"/>
              </a:spcBef>
              <a:buFont typeface="+mj-lt"/>
              <a:buAutoNum type="arabicPeriod"/>
              <a:defRPr/>
            </a:pPr>
            <a:r>
              <a:rPr lang="en-US" sz="2800" b="0" dirty="0">
                <a:latin typeface="+mn-lt"/>
                <a:ea typeface="+mn-ea"/>
              </a:rPr>
              <a:t>Migrate an entire virtual router instance</a:t>
            </a:r>
          </a:p>
          <a:p>
            <a:pPr marL="514350" indent="-514350" eaLnBrk="1" hangingPunct="1">
              <a:spcBef>
                <a:spcPct val="20000"/>
              </a:spcBef>
              <a:buFont typeface="+mj-lt"/>
              <a:buAutoNum type="arabicPeriod"/>
              <a:defRPr/>
            </a:pPr>
            <a:r>
              <a:rPr lang="en-US" sz="2800" b="0" dirty="0">
                <a:latin typeface="+mn-lt"/>
                <a:ea typeface="+mn-ea"/>
              </a:rPr>
              <a:t>Minimize disruption</a:t>
            </a:r>
          </a:p>
          <a:p>
            <a:pPr marL="928688" lvl="1" indent="-457200">
              <a:buFont typeface="Arial" pitchFamily="34" charset="0"/>
              <a:buChar char="•"/>
              <a:defRPr/>
            </a:pPr>
            <a:r>
              <a:rPr lang="en-US" b="0" dirty="0">
                <a:latin typeface="+mn-lt"/>
                <a:ea typeface="+mn-ea"/>
              </a:rPr>
              <a:t>Data plane: millions of packets/second on a 10Gbps link</a:t>
            </a:r>
          </a:p>
          <a:p>
            <a:pPr marL="928688" lvl="1" indent="-457200">
              <a:buFont typeface="Arial" pitchFamily="34" charset="0"/>
              <a:buChar char="•"/>
              <a:defRPr/>
            </a:pPr>
            <a:r>
              <a:rPr lang="en-US" b="0" dirty="0">
                <a:latin typeface="+mn-lt"/>
                <a:ea typeface="+mn-ea"/>
              </a:rPr>
              <a:t>Control plane: less strict (with routing message </a:t>
            </a:r>
            <a:r>
              <a:rPr lang="en-US" b="0" dirty="0" smtClean="0">
                <a:latin typeface="+mn-lt"/>
                <a:ea typeface="+mn-ea"/>
              </a:rPr>
              <a:t>retrans</a:t>
            </a:r>
            <a:r>
              <a:rPr lang="en-US" dirty="0" smtClean="0"/>
              <a:t>mission</a:t>
            </a:r>
            <a:r>
              <a:rPr lang="en-US" b="0" dirty="0" smtClean="0">
                <a:latin typeface="+mn-lt"/>
                <a:ea typeface="+mn-ea"/>
              </a:rPr>
              <a:t>) </a:t>
            </a:r>
            <a:endParaRPr lang="en-US" b="0" dirty="0">
              <a:latin typeface="+mn-lt"/>
              <a:ea typeface="+mn-ea"/>
            </a:endParaRPr>
          </a:p>
          <a:p>
            <a:pPr marL="971550" lvl="1" indent="-514350" eaLnBrk="1" hangingPunct="1">
              <a:spcBef>
                <a:spcPct val="20000"/>
              </a:spcBef>
              <a:buFont typeface="Arial" pitchFamily="34" charset="0"/>
              <a:buChar char="•"/>
              <a:defRPr/>
            </a:pPr>
            <a:endParaRPr lang="en-US" sz="2800" b="0" dirty="0">
              <a:latin typeface="+mn-lt"/>
              <a:ea typeface="+mn-ea"/>
            </a:endParaRPr>
          </a:p>
        </p:txBody>
      </p:sp>
      <p:sp>
        <p:nvSpPr>
          <p:cNvPr id="6" name="Rectangle 2"/>
          <p:cNvSpPr>
            <a:spLocks noGrp="1" noChangeArrowheads="1"/>
          </p:cNvSpPr>
          <p:nvPr>
            <p:ph type="title"/>
          </p:nvPr>
        </p:nvSpPr>
        <p:spPr>
          <a:xfrm>
            <a:off x="381000" y="304800"/>
            <a:ext cx="8340725" cy="609600"/>
          </a:xfrm>
        </p:spPr>
        <p:txBody>
          <a:bodyPr>
            <a:normAutofit fontScale="90000"/>
          </a:bodyPr>
          <a:lstStyle/>
          <a:p>
            <a:pPr eaLnBrk="1" hangingPunct="1"/>
            <a:r>
              <a:rPr lang="en-US" sz="3600" b="1" dirty="0" smtClean="0"/>
              <a:t>Virtual Router Migration: the Challenges</a:t>
            </a:r>
          </a:p>
        </p:txBody>
      </p:sp>
      <p:sp>
        <p:nvSpPr>
          <p:cNvPr id="4" name="Slide Number Placeholder 3"/>
          <p:cNvSpPr>
            <a:spLocks noGrp="1"/>
          </p:cNvSpPr>
          <p:nvPr>
            <p:ph type="sldNum" sz="quarter" idx="10"/>
          </p:nvPr>
        </p:nvSpPr>
        <p:spPr/>
        <p:txBody>
          <a:bodyPr/>
          <a:lstStyle/>
          <a:p>
            <a:fld id="{78045D62-CC08-48FA-985A-62E7EF5E9DE8}"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3"/>
          <p:cNvSpPr txBox="1">
            <a:spLocks noChangeArrowheads="1"/>
          </p:cNvSpPr>
          <p:nvPr/>
        </p:nvSpPr>
        <p:spPr bwMode="auto">
          <a:xfrm>
            <a:off x="685800" y="1143000"/>
            <a:ext cx="8229600" cy="3886200"/>
          </a:xfrm>
          <a:prstGeom prst="rect">
            <a:avLst/>
          </a:prstGeom>
          <a:noFill/>
          <a:ln w="9525">
            <a:noFill/>
            <a:miter lim="800000"/>
            <a:headEnd/>
            <a:tailEnd/>
          </a:ln>
        </p:spPr>
        <p:txBody>
          <a:bodyPr/>
          <a:lstStyle/>
          <a:p>
            <a:pPr marL="514350" indent="-514350" eaLnBrk="1" hangingPunct="1">
              <a:spcBef>
                <a:spcPct val="20000"/>
              </a:spcBef>
              <a:buFont typeface="+mj-lt"/>
              <a:buAutoNum type="arabicPeriod"/>
              <a:defRPr/>
            </a:pPr>
            <a:r>
              <a:rPr lang="en-US" sz="2800" b="0" dirty="0" smtClean="0">
                <a:latin typeface="+mn-lt"/>
                <a:ea typeface="+mn-ea"/>
              </a:rPr>
              <a:t>Migrate </a:t>
            </a:r>
            <a:r>
              <a:rPr lang="en-US" sz="2800" b="0" dirty="0">
                <a:latin typeface="+mn-lt"/>
                <a:ea typeface="+mn-ea"/>
              </a:rPr>
              <a:t>an entire virtual router instance</a:t>
            </a:r>
          </a:p>
          <a:p>
            <a:pPr marL="514350" indent="-514350" eaLnBrk="1" hangingPunct="1">
              <a:spcBef>
                <a:spcPct val="20000"/>
              </a:spcBef>
              <a:buFont typeface="+mj-lt"/>
              <a:buAutoNum type="arabicPeriod"/>
              <a:defRPr/>
            </a:pPr>
            <a:r>
              <a:rPr lang="en-US" sz="2800" b="0" dirty="0">
                <a:latin typeface="+mn-lt"/>
                <a:ea typeface="+mn-ea"/>
              </a:rPr>
              <a:t>Minimize disruption</a:t>
            </a:r>
          </a:p>
          <a:p>
            <a:pPr marL="514350" indent="-514350" eaLnBrk="1" hangingPunct="1">
              <a:spcBef>
                <a:spcPct val="20000"/>
              </a:spcBef>
              <a:buFont typeface="+mj-lt"/>
              <a:buAutoNum type="arabicPeriod"/>
              <a:defRPr/>
            </a:pPr>
            <a:r>
              <a:rPr lang="en-US" sz="2800" b="0" dirty="0">
                <a:latin typeface="+mn-lt"/>
                <a:ea typeface="+mn-ea"/>
              </a:rPr>
              <a:t>Link migration</a:t>
            </a:r>
          </a:p>
        </p:txBody>
      </p:sp>
      <p:pic>
        <p:nvPicPr>
          <p:cNvPr id="19461" name="Picture 5" descr="ptn_link_1"/>
          <p:cNvPicPr>
            <a:picLocks noChangeAspect="1" noChangeArrowheads="1"/>
          </p:cNvPicPr>
          <p:nvPr/>
        </p:nvPicPr>
        <p:blipFill>
          <a:blip r:embed="rId3" cstate="print"/>
          <a:srcRect/>
          <a:stretch>
            <a:fillRect/>
          </a:stretch>
        </p:blipFill>
        <p:spPr bwMode="auto">
          <a:xfrm>
            <a:off x="1828800" y="2759075"/>
            <a:ext cx="5715000" cy="3489325"/>
          </a:xfrm>
          <a:prstGeom prst="rect">
            <a:avLst/>
          </a:prstGeom>
          <a:noFill/>
          <a:ln w="9525">
            <a:noFill/>
            <a:miter lim="800000"/>
            <a:headEnd/>
            <a:tailEnd/>
          </a:ln>
        </p:spPr>
      </p:pic>
      <p:sp>
        <p:nvSpPr>
          <p:cNvPr id="6" name="Rectangle 5"/>
          <p:cNvSpPr/>
          <p:nvPr/>
        </p:nvSpPr>
        <p:spPr>
          <a:xfrm>
            <a:off x="3124200" y="2682875"/>
            <a:ext cx="3200400"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524000" y="5334000"/>
            <a:ext cx="37338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a:off x="3048000" y="4446588"/>
            <a:ext cx="33528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381000" y="304800"/>
            <a:ext cx="8340725" cy="609600"/>
          </a:xfrm>
        </p:spPr>
        <p:txBody>
          <a:bodyPr>
            <a:normAutofit fontScale="90000"/>
          </a:bodyPr>
          <a:lstStyle/>
          <a:p>
            <a:pPr eaLnBrk="1" hangingPunct="1"/>
            <a:r>
              <a:rPr lang="en-US" sz="3600" b="1" dirty="0" smtClean="0"/>
              <a:t>Virtual Router Migration: the Challenges</a:t>
            </a:r>
          </a:p>
        </p:txBody>
      </p:sp>
      <p:sp>
        <p:nvSpPr>
          <p:cNvPr id="8" name="Slide Number Placeholder 7"/>
          <p:cNvSpPr>
            <a:spLocks noGrp="1"/>
          </p:cNvSpPr>
          <p:nvPr>
            <p:ph type="sldNum" sz="quarter" idx="10"/>
          </p:nvPr>
        </p:nvSpPr>
        <p:spPr/>
        <p:txBody>
          <a:bodyPr/>
          <a:lstStyle/>
          <a:p>
            <a:fld id="{78045D62-CC08-48FA-985A-62E7EF5E9DE8}"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04800"/>
            <a:ext cx="8340725" cy="609600"/>
          </a:xfrm>
        </p:spPr>
        <p:txBody>
          <a:bodyPr>
            <a:normAutofit fontScale="90000"/>
          </a:bodyPr>
          <a:lstStyle/>
          <a:p>
            <a:pPr eaLnBrk="1" hangingPunct="1"/>
            <a:r>
              <a:rPr lang="en-US" sz="3600" b="1" dirty="0" smtClean="0"/>
              <a:t>Virtual Router Migration: the Challenges</a:t>
            </a:r>
          </a:p>
        </p:txBody>
      </p:sp>
      <p:sp>
        <p:nvSpPr>
          <p:cNvPr id="119" name="Rectangle 3"/>
          <p:cNvSpPr txBox="1">
            <a:spLocks noChangeArrowheads="1"/>
          </p:cNvSpPr>
          <p:nvPr/>
        </p:nvSpPr>
        <p:spPr bwMode="auto">
          <a:xfrm>
            <a:off x="685800" y="1143000"/>
            <a:ext cx="8229600" cy="3886200"/>
          </a:xfrm>
          <a:prstGeom prst="rect">
            <a:avLst/>
          </a:prstGeom>
          <a:noFill/>
          <a:ln w="9525">
            <a:noFill/>
            <a:miter lim="800000"/>
            <a:headEnd/>
            <a:tailEnd/>
          </a:ln>
        </p:spPr>
        <p:txBody>
          <a:bodyPr/>
          <a:lstStyle/>
          <a:p>
            <a:pPr marL="514350" indent="-514350" eaLnBrk="1" hangingPunct="1">
              <a:spcBef>
                <a:spcPct val="20000"/>
              </a:spcBef>
              <a:buFont typeface="+mj-lt"/>
              <a:buAutoNum type="arabicPeriod"/>
              <a:defRPr/>
            </a:pPr>
            <a:r>
              <a:rPr lang="en-US" sz="2800" b="0" smtClean="0">
                <a:latin typeface="+mn-lt"/>
                <a:ea typeface="+mn-ea"/>
              </a:rPr>
              <a:t>Migrate </a:t>
            </a:r>
            <a:r>
              <a:rPr lang="en-US" sz="2800" b="0" dirty="0">
                <a:latin typeface="+mn-lt"/>
                <a:ea typeface="+mn-ea"/>
              </a:rPr>
              <a:t>an entire virtual router instance</a:t>
            </a:r>
          </a:p>
          <a:p>
            <a:pPr marL="514350" indent="-514350" eaLnBrk="1" hangingPunct="1">
              <a:spcBef>
                <a:spcPct val="20000"/>
              </a:spcBef>
              <a:buFont typeface="+mj-lt"/>
              <a:buAutoNum type="arabicPeriod"/>
              <a:defRPr/>
            </a:pPr>
            <a:r>
              <a:rPr lang="en-US" sz="2800" b="0" dirty="0">
                <a:latin typeface="+mn-lt"/>
                <a:ea typeface="+mn-ea"/>
              </a:rPr>
              <a:t>Minimize disruption</a:t>
            </a:r>
          </a:p>
          <a:p>
            <a:pPr marL="514350" indent="-514350" eaLnBrk="1" hangingPunct="1">
              <a:spcBef>
                <a:spcPct val="20000"/>
              </a:spcBef>
              <a:buFont typeface="+mj-lt"/>
              <a:buAutoNum type="arabicPeriod"/>
              <a:defRPr/>
            </a:pPr>
            <a:r>
              <a:rPr lang="en-US" sz="2800" b="0" dirty="0">
                <a:latin typeface="+mn-lt"/>
                <a:ea typeface="+mn-ea"/>
              </a:rPr>
              <a:t>Link migration</a:t>
            </a:r>
          </a:p>
        </p:txBody>
      </p:sp>
      <p:pic>
        <p:nvPicPr>
          <p:cNvPr id="20485" name="Picture 6" descr="ptn_link_2"/>
          <p:cNvPicPr>
            <a:picLocks noChangeAspect="1" noChangeArrowheads="1"/>
          </p:cNvPicPr>
          <p:nvPr/>
        </p:nvPicPr>
        <p:blipFill>
          <a:blip r:embed="rId3" cstate="print"/>
          <a:srcRect/>
          <a:stretch>
            <a:fillRect/>
          </a:stretch>
        </p:blipFill>
        <p:spPr bwMode="auto">
          <a:xfrm>
            <a:off x="1828800" y="2762250"/>
            <a:ext cx="5715000" cy="3486150"/>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78045D62-CC08-48FA-985A-62E7EF5E9DE8}"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639762"/>
          </a:xfrm>
        </p:spPr>
        <p:txBody>
          <a:bodyPr/>
          <a:lstStyle/>
          <a:p>
            <a:pPr eaLnBrk="1" hangingPunct="1"/>
            <a:r>
              <a:rPr lang="en-US" sz="3600" b="1" smtClean="0"/>
              <a:t>VROOM Architecture</a:t>
            </a:r>
          </a:p>
        </p:txBody>
      </p:sp>
      <p:pic>
        <p:nvPicPr>
          <p:cNvPr id="21508" name="Picture 4" descr="node.jpg"/>
          <p:cNvPicPr>
            <a:picLocks noChangeAspect="1"/>
          </p:cNvPicPr>
          <p:nvPr/>
        </p:nvPicPr>
        <p:blipFill>
          <a:blip r:embed="rId3" cstate="print"/>
          <a:srcRect/>
          <a:stretch>
            <a:fillRect/>
          </a:stretch>
        </p:blipFill>
        <p:spPr bwMode="auto">
          <a:xfrm>
            <a:off x="457200" y="1219200"/>
            <a:ext cx="8012113" cy="4648200"/>
          </a:xfrm>
          <a:prstGeom prst="rect">
            <a:avLst/>
          </a:prstGeom>
          <a:noFill/>
          <a:ln w="9525">
            <a:noFill/>
            <a:miter lim="800000"/>
            <a:headEnd/>
            <a:tailEnd/>
          </a:ln>
        </p:spPr>
      </p:pic>
      <p:cxnSp>
        <p:nvCxnSpPr>
          <p:cNvPr id="11" name="Straight Connector 10"/>
          <p:cNvCxnSpPr/>
          <p:nvPr/>
        </p:nvCxnSpPr>
        <p:spPr>
          <a:xfrm>
            <a:off x="1752600" y="3581400"/>
            <a:ext cx="6629400" cy="1588"/>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57400" y="1828800"/>
            <a:ext cx="1905000" cy="3352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752600" y="5029200"/>
            <a:ext cx="6705600" cy="381000"/>
          </a:xfrm>
          <a:prstGeom prst="rect">
            <a:avLst/>
          </a:prstGeom>
          <a:solidFill>
            <a:srgbClr val="23BF1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Dynamic Interface Binding</a:t>
            </a:r>
          </a:p>
        </p:txBody>
      </p:sp>
      <p:sp>
        <p:nvSpPr>
          <p:cNvPr id="6" name="Rectangle 5"/>
          <p:cNvSpPr/>
          <p:nvPr/>
        </p:nvSpPr>
        <p:spPr>
          <a:xfrm>
            <a:off x="1752600" y="3429000"/>
            <a:ext cx="6705600" cy="381000"/>
          </a:xfrm>
          <a:prstGeom prst="rect">
            <a:avLst/>
          </a:prstGeom>
          <a:solidFill>
            <a:srgbClr val="FF8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Data-Plane Hypervisor</a:t>
            </a:r>
          </a:p>
        </p:txBody>
      </p:sp>
      <p:sp>
        <p:nvSpPr>
          <p:cNvPr id="8" name="Slide Number Placeholder 7"/>
          <p:cNvSpPr>
            <a:spLocks noGrp="1"/>
          </p:cNvSpPr>
          <p:nvPr>
            <p:ph type="sldNum" sz="quarter" idx="10"/>
          </p:nvPr>
        </p:nvSpPr>
        <p:spPr/>
        <p:txBody>
          <a:bodyPr/>
          <a:lstStyle/>
          <a:p>
            <a:fld id="{78045D62-CC08-48FA-985A-62E7EF5E9DE8}"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5"/>
          <p:cNvSpPr>
            <a:spLocks noGrp="1" noChangeArrowheads="1"/>
          </p:cNvSpPr>
          <p:nvPr>
            <p:ph idx="1"/>
          </p:nvPr>
        </p:nvSpPr>
        <p:spPr>
          <a:xfrm>
            <a:off x="457200" y="1143000"/>
            <a:ext cx="8229600" cy="4525963"/>
          </a:xfrm>
        </p:spPr>
        <p:txBody>
          <a:bodyPr/>
          <a:lstStyle/>
          <a:p>
            <a:pPr eaLnBrk="1" hangingPunct="1">
              <a:defRPr/>
            </a:pPr>
            <a:r>
              <a:rPr lang="en-US" dirty="0" smtClean="0"/>
              <a:t>Key idea: </a:t>
            </a:r>
            <a:r>
              <a:rPr lang="en-US" dirty="0" smtClean="0">
                <a:solidFill>
                  <a:srgbClr val="FF0000"/>
                </a:solidFill>
              </a:rPr>
              <a:t>separate</a:t>
            </a:r>
            <a:r>
              <a:rPr lang="en-US" dirty="0" smtClean="0"/>
              <a:t> the migration of control and data planes</a:t>
            </a:r>
          </a:p>
          <a:p>
            <a:pPr eaLnBrk="1" hangingPunct="1">
              <a:defRPr/>
            </a:pPr>
            <a:endParaRPr lang="en-US" dirty="0" smtClean="0"/>
          </a:p>
          <a:p>
            <a:pPr marL="514350" indent="-514350" eaLnBrk="1" hangingPunct="1">
              <a:buFont typeface="+mj-lt"/>
              <a:buAutoNum type="arabicPeriod"/>
              <a:defRPr/>
            </a:pPr>
            <a:r>
              <a:rPr lang="en-US" dirty="0" smtClean="0"/>
              <a:t>Migrate the control plane</a:t>
            </a:r>
          </a:p>
          <a:p>
            <a:pPr marL="514350" indent="-514350" eaLnBrk="1" hangingPunct="1">
              <a:buFont typeface="+mj-lt"/>
              <a:buAutoNum type="arabicPeriod"/>
              <a:defRPr/>
            </a:pPr>
            <a:r>
              <a:rPr lang="en-US" dirty="0" smtClean="0"/>
              <a:t>Clone the data plane</a:t>
            </a:r>
          </a:p>
          <a:p>
            <a:pPr marL="514350" indent="-514350" eaLnBrk="1" hangingPunct="1">
              <a:buFont typeface="+mj-lt"/>
              <a:buAutoNum type="arabicPeriod"/>
              <a:defRPr/>
            </a:pPr>
            <a:r>
              <a:rPr lang="en-US" dirty="0" smtClean="0"/>
              <a:t>Migrate the links</a:t>
            </a:r>
          </a:p>
        </p:txBody>
      </p:sp>
      <p:sp>
        <p:nvSpPr>
          <p:cNvPr id="22532" name="Rectangle 2"/>
          <p:cNvSpPr>
            <a:spLocks noGrp="1" noChangeArrowheads="1"/>
          </p:cNvSpPr>
          <p:nvPr>
            <p:ph type="title"/>
          </p:nvPr>
        </p:nvSpPr>
        <p:spPr>
          <a:xfrm>
            <a:off x="228600" y="228600"/>
            <a:ext cx="8534400" cy="685800"/>
          </a:xfrm>
        </p:spPr>
        <p:txBody>
          <a:bodyPr/>
          <a:lstStyle/>
          <a:p>
            <a:pPr eaLnBrk="1" hangingPunct="1"/>
            <a:r>
              <a:rPr lang="en-US" sz="3600" b="1" smtClean="0"/>
              <a:t>VROOM’s Migration Process</a:t>
            </a:r>
          </a:p>
        </p:txBody>
      </p:sp>
      <p:sp>
        <p:nvSpPr>
          <p:cNvPr id="4" name="Slide Number Placeholder 3"/>
          <p:cNvSpPr>
            <a:spLocks noGrp="1"/>
          </p:cNvSpPr>
          <p:nvPr>
            <p:ph type="sldNum" sz="quarter" idx="10"/>
          </p:nvPr>
        </p:nvSpPr>
        <p:spPr/>
        <p:txBody>
          <a:bodyPr/>
          <a:lstStyle/>
          <a:p>
            <a:fld id="{78045D62-CC08-48FA-985A-62E7EF5E9DE8}"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5"/>
          <p:cNvSpPr>
            <a:spLocks noGrp="1" noChangeArrowheads="1"/>
          </p:cNvSpPr>
          <p:nvPr>
            <p:ph idx="1"/>
          </p:nvPr>
        </p:nvSpPr>
        <p:spPr>
          <a:xfrm>
            <a:off x="457200" y="1143000"/>
            <a:ext cx="8229600" cy="4525963"/>
          </a:xfrm>
        </p:spPr>
        <p:txBody>
          <a:bodyPr/>
          <a:lstStyle/>
          <a:p>
            <a:pPr eaLnBrk="1" hangingPunct="1"/>
            <a:r>
              <a:rPr lang="en-US" dirty="0" smtClean="0"/>
              <a:t>Leverage virtual server migration techniques</a:t>
            </a:r>
          </a:p>
          <a:p>
            <a:pPr eaLnBrk="1" hangingPunct="1"/>
            <a:r>
              <a:rPr lang="en-US" dirty="0" smtClean="0"/>
              <a:t>Router image</a:t>
            </a:r>
          </a:p>
          <a:p>
            <a:pPr lvl="1" eaLnBrk="1" hangingPunct="1"/>
            <a:r>
              <a:rPr lang="en-US" dirty="0" smtClean="0"/>
              <a:t>Binaries, configuration files, running processes, etc.</a:t>
            </a:r>
          </a:p>
        </p:txBody>
      </p:sp>
      <p:sp>
        <p:nvSpPr>
          <p:cNvPr id="23556" name="Rectangle 2"/>
          <p:cNvSpPr>
            <a:spLocks noGrp="1" noChangeArrowheads="1"/>
          </p:cNvSpPr>
          <p:nvPr>
            <p:ph type="title"/>
          </p:nvPr>
        </p:nvSpPr>
        <p:spPr>
          <a:xfrm>
            <a:off x="228600" y="228600"/>
            <a:ext cx="8534400" cy="685800"/>
          </a:xfrm>
        </p:spPr>
        <p:txBody>
          <a:bodyPr/>
          <a:lstStyle/>
          <a:p>
            <a:pPr eaLnBrk="1" hangingPunct="1"/>
            <a:r>
              <a:rPr lang="en-US" sz="3600" b="1" smtClean="0"/>
              <a:t>Control-Plane Migration</a:t>
            </a:r>
          </a:p>
        </p:txBody>
      </p:sp>
      <p:sp>
        <p:nvSpPr>
          <p:cNvPr id="4" name="Slide Number Placeholder 3"/>
          <p:cNvSpPr>
            <a:spLocks noGrp="1"/>
          </p:cNvSpPr>
          <p:nvPr>
            <p:ph type="sldNum" sz="quarter" idx="10"/>
          </p:nvPr>
        </p:nvSpPr>
        <p:spPr/>
        <p:txBody>
          <a:bodyPr/>
          <a:lstStyle/>
          <a:p>
            <a:fld id="{78045D62-CC08-48FA-985A-62E7EF5E9DE8}"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5"/>
          <p:cNvSpPr>
            <a:spLocks noGrp="1" noChangeArrowheads="1"/>
          </p:cNvSpPr>
          <p:nvPr>
            <p:ph idx="1"/>
          </p:nvPr>
        </p:nvSpPr>
        <p:spPr>
          <a:xfrm>
            <a:off x="457200" y="1143000"/>
            <a:ext cx="8229600" cy="4525963"/>
          </a:xfrm>
        </p:spPr>
        <p:txBody>
          <a:bodyPr/>
          <a:lstStyle/>
          <a:p>
            <a:pPr eaLnBrk="1" hangingPunct="1"/>
            <a:r>
              <a:rPr lang="en-US" dirty="0" smtClean="0"/>
              <a:t>Leverage virtual server migration techniques</a:t>
            </a:r>
          </a:p>
          <a:p>
            <a:r>
              <a:rPr lang="en-US" dirty="0" smtClean="0"/>
              <a:t>Router image</a:t>
            </a:r>
          </a:p>
          <a:p>
            <a:pPr lvl="1"/>
            <a:r>
              <a:rPr lang="en-US" dirty="0" smtClean="0"/>
              <a:t>Binaries, configuration files, running processes, etc.</a:t>
            </a:r>
          </a:p>
          <a:p>
            <a:pPr eaLnBrk="1" hangingPunct="1">
              <a:buNone/>
            </a:pPr>
            <a:endParaRPr lang="en-US" dirty="0" smtClean="0"/>
          </a:p>
        </p:txBody>
      </p:sp>
      <p:sp>
        <p:nvSpPr>
          <p:cNvPr id="25604" name="Rectangle 2"/>
          <p:cNvSpPr>
            <a:spLocks noGrp="1" noChangeArrowheads="1"/>
          </p:cNvSpPr>
          <p:nvPr>
            <p:ph type="title"/>
          </p:nvPr>
        </p:nvSpPr>
        <p:spPr>
          <a:xfrm>
            <a:off x="228600" y="228600"/>
            <a:ext cx="8534400" cy="685800"/>
          </a:xfrm>
        </p:spPr>
        <p:txBody>
          <a:bodyPr/>
          <a:lstStyle/>
          <a:p>
            <a:pPr eaLnBrk="1" hangingPunct="1"/>
            <a:r>
              <a:rPr lang="en-US" sz="3600" b="1" smtClean="0"/>
              <a:t>Control-Plane Migration</a:t>
            </a:r>
          </a:p>
        </p:txBody>
      </p:sp>
      <p:sp>
        <p:nvSpPr>
          <p:cNvPr id="25605" name="Rectangle 29"/>
          <p:cNvSpPr>
            <a:spLocks noChangeArrowheads="1"/>
          </p:cNvSpPr>
          <p:nvPr/>
        </p:nvSpPr>
        <p:spPr bwMode="auto">
          <a:xfrm>
            <a:off x="4267200" y="3048000"/>
            <a:ext cx="1752600" cy="1143000"/>
          </a:xfrm>
          <a:prstGeom prst="rect">
            <a:avLst/>
          </a:prstGeom>
          <a:noFill/>
          <a:ln w="19050">
            <a:solidFill>
              <a:schemeClr val="tx1"/>
            </a:solidFill>
            <a:miter lim="800000"/>
            <a:headEnd/>
            <a:tailEnd/>
          </a:ln>
        </p:spPr>
        <p:txBody>
          <a:bodyPr wrap="none" anchor="ctr"/>
          <a:lstStyle/>
          <a:p>
            <a:endParaRPr lang="en-US"/>
          </a:p>
        </p:txBody>
      </p:sp>
      <p:sp>
        <p:nvSpPr>
          <p:cNvPr id="25606" name="Rectangle 30"/>
          <p:cNvSpPr>
            <a:spLocks noChangeArrowheads="1"/>
          </p:cNvSpPr>
          <p:nvPr/>
        </p:nvSpPr>
        <p:spPr bwMode="auto">
          <a:xfrm>
            <a:off x="4267200" y="4724400"/>
            <a:ext cx="1752600" cy="1143000"/>
          </a:xfrm>
          <a:prstGeom prst="rect">
            <a:avLst/>
          </a:prstGeom>
          <a:noFill/>
          <a:ln w="19050">
            <a:solidFill>
              <a:schemeClr val="tx1"/>
            </a:solidFill>
            <a:miter lim="800000"/>
            <a:headEnd/>
            <a:tailEnd/>
          </a:ln>
        </p:spPr>
        <p:txBody>
          <a:bodyPr wrap="none" anchor="ctr"/>
          <a:lstStyle/>
          <a:p>
            <a:endParaRPr lang="en-US"/>
          </a:p>
        </p:txBody>
      </p:sp>
      <p:sp>
        <p:nvSpPr>
          <p:cNvPr id="25607" name="Rectangle 31"/>
          <p:cNvSpPr>
            <a:spLocks noChangeArrowheads="1"/>
          </p:cNvSpPr>
          <p:nvPr/>
        </p:nvSpPr>
        <p:spPr bwMode="auto">
          <a:xfrm>
            <a:off x="2209800" y="3505200"/>
            <a:ext cx="1911350" cy="366713"/>
          </a:xfrm>
          <a:prstGeom prst="rect">
            <a:avLst/>
          </a:prstGeom>
          <a:noFill/>
          <a:ln w="9525">
            <a:noFill/>
            <a:miter lim="800000"/>
            <a:headEnd/>
            <a:tailEnd/>
          </a:ln>
        </p:spPr>
        <p:txBody>
          <a:bodyPr wrap="none">
            <a:spAutoFit/>
          </a:bodyPr>
          <a:lstStyle/>
          <a:p>
            <a:r>
              <a:rPr lang="en-US" sz="1800" b="0"/>
              <a:t>Physical router A</a:t>
            </a:r>
          </a:p>
        </p:txBody>
      </p:sp>
      <p:sp>
        <p:nvSpPr>
          <p:cNvPr id="25608" name="Rectangle 32"/>
          <p:cNvSpPr>
            <a:spLocks noChangeArrowheads="1"/>
          </p:cNvSpPr>
          <p:nvPr/>
        </p:nvSpPr>
        <p:spPr bwMode="auto">
          <a:xfrm>
            <a:off x="2286000" y="5181600"/>
            <a:ext cx="1911350" cy="366713"/>
          </a:xfrm>
          <a:prstGeom prst="rect">
            <a:avLst/>
          </a:prstGeom>
          <a:noFill/>
          <a:ln w="9525">
            <a:noFill/>
            <a:miter lim="800000"/>
            <a:headEnd/>
            <a:tailEnd/>
          </a:ln>
        </p:spPr>
        <p:txBody>
          <a:bodyPr wrap="none">
            <a:spAutoFit/>
          </a:bodyPr>
          <a:lstStyle/>
          <a:p>
            <a:r>
              <a:rPr lang="en-US" sz="1800" b="0"/>
              <a:t>Physical router B</a:t>
            </a:r>
          </a:p>
        </p:txBody>
      </p:sp>
      <p:sp>
        <p:nvSpPr>
          <p:cNvPr id="25609" name="Line 35"/>
          <p:cNvSpPr>
            <a:spLocks noChangeShapeType="1"/>
          </p:cNvSpPr>
          <p:nvPr/>
        </p:nvSpPr>
        <p:spPr bwMode="auto">
          <a:xfrm>
            <a:off x="4267200" y="3657600"/>
            <a:ext cx="1752600" cy="0"/>
          </a:xfrm>
          <a:prstGeom prst="line">
            <a:avLst/>
          </a:prstGeom>
          <a:noFill/>
          <a:ln w="12700">
            <a:solidFill>
              <a:schemeClr val="tx1"/>
            </a:solidFill>
            <a:prstDash val="dash"/>
            <a:round/>
            <a:headEnd/>
            <a:tailEnd/>
          </a:ln>
        </p:spPr>
        <p:txBody>
          <a:bodyPr wrap="none" anchor="ctr"/>
          <a:lstStyle/>
          <a:p>
            <a:endParaRPr lang="en-US"/>
          </a:p>
        </p:txBody>
      </p:sp>
      <p:sp>
        <p:nvSpPr>
          <p:cNvPr id="25610" name="Line 36"/>
          <p:cNvSpPr>
            <a:spLocks noChangeShapeType="1"/>
          </p:cNvSpPr>
          <p:nvPr/>
        </p:nvSpPr>
        <p:spPr bwMode="auto">
          <a:xfrm>
            <a:off x="4267200" y="5257800"/>
            <a:ext cx="1752600" cy="0"/>
          </a:xfrm>
          <a:prstGeom prst="line">
            <a:avLst/>
          </a:prstGeom>
          <a:noFill/>
          <a:ln w="12700">
            <a:solidFill>
              <a:schemeClr val="tx1"/>
            </a:solidFill>
            <a:prstDash val="dash"/>
            <a:round/>
            <a:headEnd/>
            <a:tailEnd/>
          </a:ln>
        </p:spPr>
        <p:txBody>
          <a:bodyPr wrap="none" anchor="ctr"/>
          <a:lstStyle/>
          <a:p>
            <a:endParaRPr lang="en-US"/>
          </a:p>
        </p:txBody>
      </p:sp>
      <p:sp>
        <p:nvSpPr>
          <p:cNvPr id="25611" name="Rectangle 39"/>
          <p:cNvSpPr>
            <a:spLocks noChangeArrowheads="1"/>
          </p:cNvSpPr>
          <p:nvPr/>
        </p:nvSpPr>
        <p:spPr bwMode="auto">
          <a:xfrm>
            <a:off x="4495800" y="41148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5612" name="Rectangle 40"/>
          <p:cNvSpPr>
            <a:spLocks noChangeArrowheads="1"/>
          </p:cNvSpPr>
          <p:nvPr/>
        </p:nvSpPr>
        <p:spPr bwMode="auto">
          <a:xfrm>
            <a:off x="4876800" y="41148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5613" name="Rectangle 41"/>
          <p:cNvSpPr>
            <a:spLocks noChangeArrowheads="1"/>
          </p:cNvSpPr>
          <p:nvPr/>
        </p:nvSpPr>
        <p:spPr bwMode="auto">
          <a:xfrm>
            <a:off x="5257800" y="41148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5614" name="Rectangle 42"/>
          <p:cNvSpPr>
            <a:spLocks noChangeArrowheads="1"/>
          </p:cNvSpPr>
          <p:nvPr/>
        </p:nvSpPr>
        <p:spPr bwMode="auto">
          <a:xfrm>
            <a:off x="5638800" y="41148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5615" name="Rectangle 43"/>
          <p:cNvSpPr>
            <a:spLocks noChangeArrowheads="1"/>
          </p:cNvSpPr>
          <p:nvPr/>
        </p:nvSpPr>
        <p:spPr bwMode="auto">
          <a:xfrm>
            <a:off x="4495800" y="5791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5616" name="Rectangle 44"/>
          <p:cNvSpPr>
            <a:spLocks noChangeArrowheads="1"/>
          </p:cNvSpPr>
          <p:nvPr/>
        </p:nvSpPr>
        <p:spPr bwMode="auto">
          <a:xfrm>
            <a:off x="4876800" y="5791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5617" name="Rectangle 45"/>
          <p:cNvSpPr>
            <a:spLocks noChangeArrowheads="1"/>
          </p:cNvSpPr>
          <p:nvPr/>
        </p:nvSpPr>
        <p:spPr bwMode="auto">
          <a:xfrm>
            <a:off x="5257800" y="5791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5618" name="Rectangle 46"/>
          <p:cNvSpPr>
            <a:spLocks noChangeArrowheads="1"/>
          </p:cNvSpPr>
          <p:nvPr/>
        </p:nvSpPr>
        <p:spPr bwMode="auto">
          <a:xfrm>
            <a:off x="5638800" y="5791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5619" name="Rectangle 51"/>
          <p:cNvSpPr>
            <a:spLocks noChangeArrowheads="1"/>
          </p:cNvSpPr>
          <p:nvPr/>
        </p:nvSpPr>
        <p:spPr bwMode="auto">
          <a:xfrm>
            <a:off x="4724400" y="3733800"/>
            <a:ext cx="838200" cy="381000"/>
          </a:xfrm>
          <a:prstGeom prst="rect">
            <a:avLst/>
          </a:prstGeom>
          <a:solidFill>
            <a:srgbClr val="00CCFF"/>
          </a:solidFill>
          <a:ln w="12700">
            <a:solidFill>
              <a:schemeClr val="tx1"/>
            </a:solidFill>
            <a:miter lim="800000"/>
            <a:headEnd/>
            <a:tailEnd/>
          </a:ln>
        </p:spPr>
        <p:txBody>
          <a:bodyPr/>
          <a:lstStyle/>
          <a:p>
            <a:pPr algn="ctr"/>
            <a:r>
              <a:rPr lang="en-US" sz="2000" b="0"/>
              <a:t>DP</a:t>
            </a:r>
          </a:p>
        </p:txBody>
      </p:sp>
      <p:sp>
        <p:nvSpPr>
          <p:cNvPr id="21" name="Rectangle 50"/>
          <p:cNvSpPr>
            <a:spLocks noChangeArrowheads="1"/>
          </p:cNvSpPr>
          <p:nvPr/>
        </p:nvSpPr>
        <p:spPr bwMode="auto">
          <a:xfrm>
            <a:off x="2667000" y="4419600"/>
            <a:ext cx="304800" cy="152400"/>
          </a:xfrm>
          <a:prstGeom prst="rect">
            <a:avLst/>
          </a:prstGeom>
          <a:solidFill>
            <a:srgbClr val="FF0000"/>
          </a:solidFill>
          <a:ln w="12700">
            <a:solidFill>
              <a:schemeClr val="tx1"/>
            </a:solidFill>
            <a:miter lim="800000"/>
            <a:headEnd/>
            <a:tailEnd/>
          </a:ln>
        </p:spPr>
        <p:txBody>
          <a:bodyPr/>
          <a:lstStyle/>
          <a:p>
            <a:endParaRPr lang="en-US"/>
          </a:p>
        </p:txBody>
      </p:sp>
      <p:sp>
        <p:nvSpPr>
          <p:cNvPr id="11" name="Rectangle 37"/>
          <p:cNvSpPr>
            <a:spLocks noChangeArrowheads="1"/>
          </p:cNvSpPr>
          <p:nvPr/>
        </p:nvSpPr>
        <p:spPr bwMode="auto">
          <a:xfrm>
            <a:off x="4724400" y="3200400"/>
            <a:ext cx="838200" cy="381000"/>
          </a:xfrm>
          <a:prstGeom prst="rect">
            <a:avLst/>
          </a:prstGeom>
          <a:solidFill>
            <a:srgbClr val="FF6600"/>
          </a:solidFill>
          <a:ln w="12700">
            <a:solidFill>
              <a:schemeClr val="tx1"/>
            </a:solidFill>
            <a:miter lim="800000"/>
            <a:headEnd/>
            <a:tailEnd/>
          </a:ln>
        </p:spPr>
        <p:txBody>
          <a:bodyPr/>
          <a:lstStyle/>
          <a:p>
            <a:pPr algn="ctr"/>
            <a:r>
              <a:rPr lang="en-US" sz="2000" b="0"/>
              <a:t>CP</a:t>
            </a:r>
          </a:p>
        </p:txBody>
      </p:sp>
      <p:sp>
        <p:nvSpPr>
          <p:cNvPr id="22" name="Rectangle 50"/>
          <p:cNvSpPr>
            <a:spLocks noChangeArrowheads="1"/>
          </p:cNvSpPr>
          <p:nvPr/>
        </p:nvSpPr>
        <p:spPr bwMode="auto">
          <a:xfrm>
            <a:off x="2667000" y="4419600"/>
            <a:ext cx="304800" cy="152400"/>
          </a:xfrm>
          <a:prstGeom prst="rect">
            <a:avLst/>
          </a:prstGeom>
          <a:solidFill>
            <a:srgbClr val="FF0000"/>
          </a:solidFill>
          <a:ln w="12700">
            <a:solidFill>
              <a:schemeClr val="tx1"/>
            </a:solidFill>
            <a:miter lim="800000"/>
            <a:headEnd/>
            <a:tailEnd/>
          </a:ln>
        </p:spPr>
        <p:txBody>
          <a:bodyPr/>
          <a:lstStyle/>
          <a:p>
            <a:endParaRPr lang="en-US"/>
          </a:p>
        </p:txBody>
      </p:sp>
      <p:sp>
        <p:nvSpPr>
          <p:cNvPr id="23" name="Slide Number Placeholder 22"/>
          <p:cNvSpPr>
            <a:spLocks noGrp="1"/>
          </p:cNvSpPr>
          <p:nvPr>
            <p:ph type="sldNum" sz="quarter" idx="10"/>
          </p:nvPr>
        </p:nvSpPr>
        <p:spPr/>
        <p:txBody>
          <a:bodyPr/>
          <a:lstStyle/>
          <a:p>
            <a:fld id="{78045D62-CC08-48FA-985A-62E7EF5E9DE8}" type="slidenum">
              <a:rPr lang="en-US" smtClean="0"/>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0" presetClass="path" presetSubtype="0" repeatCount="2000" accel="50000" decel="50000" fill="hold" grpId="0" nodeType="afterEffect">
                                  <p:stCondLst>
                                    <p:cond delay="0"/>
                                  </p:stCondLst>
                                  <p:childTnLst>
                                    <p:animMotion origin="layout" path="M 3.33333E-6 1.11111E-6 C 0.03455 0.00023 0.06927 0.00069 0.09687 1.11111E-6 C 0.12448 -0.0007 0.15034 -0.00139 0.16597 -0.0044 C 0.18159 -0.00741 0.18455 -0.00787 0.19027 -0.01829 C 0.19583 -0.0287 0.18767 -0.05857 0.19948 -0.06667 C 0.21128 -0.07477 0.23993 -0.06667 0.26111 -0.06667 C 0.28229 -0.06667 0.31371 -0.075 0.32656 -0.06667 C 0.33923 -0.05833 0.31892 -0.02639 0.3375 -0.01597 C 0.35625 -0.00556 0.41146 -0.00602 0.43854 -0.0044 C 0.46545 -0.00278 0.48246 -0.00486 0.5 -0.00671 " pathEditMode="relative" rAng="0" ptsTypes="aaaaaaaaaA">
                                      <p:cBhvr>
                                        <p:cTn id="9" dur="2000" fill="hold"/>
                                        <p:tgtEl>
                                          <p:spTgt spid="21"/>
                                        </p:tgtEl>
                                        <p:attrNameLst>
                                          <p:attrName>ppt_x</p:attrName>
                                          <p:attrName>ppt_y</p:attrName>
                                        </p:attrNameLst>
                                      </p:cBhvr>
                                      <p:rCtr x="250" y="-37"/>
                                    </p:animMotion>
                                  </p:childTnLst>
                                </p:cTn>
                              </p:par>
                            </p:childTnLst>
                          </p:cTn>
                        </p:par>
                        <p:par>
                          <p:cTn id="10" fill="hold">
                            <p:stCondLst>
                              <p:cond delay="4000"/>
                            </p:stCondLst>
                            <p:childTnLst>
                              <p:par>
                                <p:cTn id="11" presetID="1" presetClass="exit" presetSubtype="0" fill="hold" grpId="2" nodeType="afterEffect">
                                  <p:stCondLst>
                                    <p:cond delay="0"/>
                                  </p:stCondLst>
                                  <p:childTnLst>
                                    <p:set>
                                      <p:cBhvr>
                                        <p:cTn id="12" dur="1" fill="hold">
                                          <p:stCondLst>
                                            <p:cond delay="0"/>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3333E-6 -2.22222E-6 L 3.33333E-6 0.23334 " pathEditMode="relative" rAng="0" ptsTypes="AA">
                                      <p:cBhvr>
                                        <p:cTn id="16" dur="2000" fill="hold"/>
                                        <p:tgtEl>
                                          <p:spTgt spid="11"/>
                                        </p:tgtEl>
                                        <p:attrNameLst>
                                          <p:attrName>ppt_x</p:attrName>
                                          <p:attrName>ppt_y</p:attrName>
                                        </p:attrNameLst>
                                      </p:cBhvr>
                                      <p:rCtr x="0" y="117"/>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par>
                          <p:cTn id="21" fill="hold">
                            <p:stCondLst>
                              <p:cond delay="0"/>
                            </p:stCondLst>
                            <p:childTnLst>
                              <p:par>
                                <p:cTn id="22" presetID="0" presetClass="path" presetSubtype="0" repeatCount="2000" accel="50000" decel="50000" fill="hold" grpId="0" nodeType="afterEffect">
                                  <p:stCondLst>
                                    <p:cond delay="0"/>
                                  </p:stCondLst>
                                  <p:childTnLst>
                                    <p:animMotion origin="layout" path="M 3.33333E-6 1.11111E-6 C 0.03455 0.00023 0.06927 0.00069 0.09687 1.11111E-6 C 0.12448 -0.0007 0.15034 -0.00139 0.16597 -0.0044 C 0.18159 -0.00741 0.18455 -0.00787 0.19027 -0.01829 C 0.19583 -0.0287 0.18767 -0.05857 0.19948 -0.06667 C 0.21128 -0.07477 0.23993 -0.06667 0.26111 -0.06667 C 0.28229 -0.06667 0.31371 -0.075 0.32656 -0.06667 C 0.33923 -0.05833 0.31892 -0.02639 0.3375 -0.01597 C 0.35625 -0.00556 0.41146 -0.00602 0.43854 -0.0044 C 0.46545 -0.00278 0.48246 -0.00486 0.5 -0.00671 " pathEditMode="relative" rAng="0" ptsTypes="aaaaaaaaaA">
                                      <p:cBhvr>
                                        <p:cTn id="23" dur="2000" fill="hold"/>
                                        <p:tgtEl>
                                          <p:spTgt spid="22"/>
                                        </p:tgtEl>
                                        <p:attrNameLst>
                                          <p:attrName>ppt_x</p:attrName>
                                          <p:attrName>ppt_y</p:attrName>
                                        </p:attrNameLst>
                                      </p:cBhvr>
                                      <p:rCtr x="250" y="-37"/>
                                    </p:animMotion>
                                  </p:childTnLst>
                                </p:cTn>
                              </p:par>
                            </p:childTnLst>
                          </p:cTn>
                        </p:par>
                        <p:par>
                          <p:cTn id="24" fill="hold">
                            <p:stCondLst>
                              <p:cond delay="4000"/>
                            </p:stCondLst>
                            <p:childTnLst>
                              <p:par>
                                <p:cTn id="25" presetID="1" presetClass="exit" presetSubtype="0" fill="hold" grpId="2" nodeType="after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P spid="11" grpId="0" animBg="1"/>
      <p:bldP spid="22" grpId="0" animBg="1"/>
      <p:bldP spid="22" grpId="1" animBg="1"/>
      <p:bldP spid="22"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5"/>
          <p:cNvSpPr>
            <a:spLocks noGrp="1" noChangeArrowheads="1"/>
          </p:cNvSpPr>
          <p:nvPr>
            <p:ph idx="1"/>
          </p:nvPr>
        </p:nvSpPr>
        <p:spPr>
          <a:xfrm>
            <a:off x="457200" y="1143000"/>
            <a:ext cx="8229600" cy="4525963"/>
          </a:xfrm>
        </p:spPr>
        <p:txBody>
          <a:bodyPr/>
          <a:lstStyle/>
          <a:p>
            <a:pPr eaLnBrk="1" hangingPunct="1"/>
            <a:r>
              <a:rPr lang="en-US" dirty="0" smtClean="0">
                <a:solidFill>
                  <a:srgbClr val="FF0000"/>
                </a:solidFill>
              </a:rPr>
              <a:t>Clone</a:t>
            </a:r>
            <a:r>
              <a:rPr lang="en-US" dirty="0" smtClean="0"/>
              <a:t> the data plane by repopulation</a:t>
            </a:r>
          </a:p>
          <a:p>
            <a:pPr lvl="1" eaLnBrk="1" hangingPunct="1"/>
            <a:r>
              <a:rPr lang="en-US" dirty="0" smtClean="0"/>
              <a:t>Enables traffic to be forwarded during migration</a:t>
            </a:r>
          </a:p>
          <a:p>
            <a:pPr lvl="1" eaLnBrk="1" hangingPunct="1"/>
            <a:r>
              <a:rPr lang="en-US" dirty="0" smtClean="0"/>
              <a:t>Enables migration across different data planes</a:t>
            </a:r>
          </a:p>
        </p:txBody>
      </p:sp>
      <p:sp>
        <p:nvSpPr>
          <p:cNvPr id="26628" name="Rectangle 2"/>
          <p:cNvSpPr>
            <a:spLocks noGrp="1" noChangeArrowheads="1"/>
          </p:cNvSpPr>
          <p:nvPr>
            <p:ph type="title"/>
          </p:nvPr>
        </p:nvSpPr>
        <p:spPr>
          <a:xfrm>
            <a:off x="228600" y="228600"/>
            <a:ext cx="8534400" cy="685800"/>
          </a:xfrm>
        </p:spPr>
        <p:txBody>
          <a:bodyPr/>
          <a:lstStyle/>
          <a:p>
            <a:pPr eaLnBrk="1" hangingPunct="1"/>
            <a:r>
              <a:rPr lang="en-US" sz="3600" b="1" smtClean="0"/>
              <a:t>Data-Plane Cloning</a:t>
            </a:r>
          </a:p>
        </p:txBody>
      </p:sp>
      <p:sp>
        <p:nvSpPr>
          <p:cNvPr id="26629" name="Rectangle 29"/>
          <p:cNvSpPr>
            <a:spLocks noChangeArrowheads="1"/>
          </p:cNvSpPr>
          <p:nvPr/>
        </p:nvSpPr>
        <p:spPr bwMode="auto">
          <a:xfrm>
            <a:off x="4419600" y="3124200"/>
            <a:ext cx="1752600" cy="1219200"/>
          </a:xfrm>
          <a:prstGeom prst="rect">
            <a:avLst/>
          </a:prstGeom>
          <a:noFill/>
          <a:ln w="19050">
            <a:solidFill>
              <a:schemeClr val="tx1"/>
            </a:solidFill>
            <a:miter lim="800000"/>
            <a:headEnd/>
            <a:tailEnd/>
          </a:ln>
        </p:spPr>
        <p:txBody>
          <a:bodyPr wrap="none" anchor="ctr"/>
          <a:lstStyle/>
          <a:p>
            <a:endParaRPr lang="en-US"/>
          </a:p>
        </p:txBody>
      </p:sp>
      <p:sp>
        <p:nvSpPr>
          <p:cNvPr id="26630" name="Rectangle 30"/>
          <p:cNvSpPr>
            <a:spLocks noChangeArrowheads="1"/>
          </p:cNvSpPr>
          <p:nvPr/>
        </p:nvSpPr>
        <p:spPr bwMode="auto">
          <a:xfrm>
            <a:off x="4419600" y="4800600"/>
            <a:ext cx="1752600" cy="1143000"/>
          </a:xfrm>
          <a:prstGeom prst="rect">
            <a:avLst/>
          </a:prstGeom>
          <a:noFill/>
          <a:ln w="19050">
            <a:solidFill>
              <a:schemeClr val="tx1"/>
            </a:solidFill>
            <a:miter lim="800000"/>
            <a:headEnd/>
            <a:tailEnd/>
          </a:ln>
        </p:spPr>
        <p:txBody>
          <a:bodyPr wrap="none" anchor="ctr"/>
          <a:lstStyle/>
          <a:p>
            <a:endParaRPr lang="en-US"/>
          </a:p>
        </p:txBody>
      </p:sp>
      <p:sp>
        <p:nvSpPr>
          <p:cNvPr id="26631" name="Rectangle 31"/>
          <p:cNvSpPr>
            <a:spLocks noChangeArrowheads="1"/>
          </p:cNvSpPr>
          <p:nvPr/>
        </p:nvSpPr>
        <p:spPr bwMode="auto">
          <a:xfrm>
            <a:off x="2362200" y="3581400"/>
            <a:ext cx="1911350" cy="366713"/>
          </a:xfrm>
          <a:prstGeom prst="rect">
            <a:avLst/>
          </a:prstGeom>
          <a:noFill/>
          <a:ln w="9525">
            <a:noFill/>
            <a:miter lim="800000"/>
            <a:headEnd/>
            <a:tailEnd/>
          </a:ln>
        </p:spPr>
        <p:txBody>
          <a:bodyPr wrap="none">
            <a:spAutoFit/>
          </a:bodyPr>
          <a:lstStyle/>
          <a:p>
            <a:r>
              <a:rPr lang="en-US" sz="1800" b="0"/>
              <a:t>Physical router A</a:t>
            </a:r>
          </a:p>
        </p:txBody>
      </p:sp>
      <p:sp>
        <p:nvSpPr>
          <p:cNvPr id="26632" name="Rectangle 32"/>
          <p:cNvSpPr>
            <a:spLocks noChangeArrowheads="1"/>
          </p:cNvSpPr>
          <p:nvPr/>
        </p:nvSpPr>
        <p:spPr bwMode="auto">
          <a:xfrm>
            <a:off x="2438400" y="5257800"/>
            <a:ext cx="1911350" cy="366713"/>
          </a:xfrm>
          <a:prstGeom prst="rect">
            <a:avLst/>
          </a:prstGeom>
          <a:noFill/>
          <a:ln w="9525">
            <a:noFill/>
            <a:miter lim="800000"/>
            <a:headEnd/>
            <a:tailEnd/>
          </a:ln>
        </p:spPr>
        <p:txBody>
          <a:bodyPr wrap="none">
            <a:spAutoFit/>
          </a:bodyPr>
          <a:lstStyle/>
          <a:p>
            <a:r>
              <a:rPr lang="en-US" sz="1800" b="0"/>
              <a:t>Physical router B</a:t>
            </a:r>
          </a:p>
        </p:txBody>
      </p:sp>
      <p:sp>
        <p:nvSpPr>
          <p:cNvPr id="26633" name="Line 35"/>
          <p:cNvSpPr>
            <a:spLocks noChangeShapeType="1"/>
          </p:cNvSpPr>
          <p:nvPr/>
        </p:nvSpPr>
        <p:spPr bwMode="auto">
          <a:xfrm>
            <a:off x="4419600" y="3733800"/>
            <a:ext cx="1752600" cy="0"/>
          </a:xfrm>
          <a:prstGeom prst="line">
            <a:avLst/>
          </a:prstGeom>
          <a:noFill/>
          <a:ln w="12700">
            <a:solidFill>
              <a:schemeClr val="tx1"/>
            </a:solidFill>
            <a:prstDash val="dash"/>
            <a:round/>
            <a:headEnd/>
            <a:tailEnd/>
          </a:ln>
        </p:spPr>
        <p:txBody>
          <a:bodyPr wrap="none" anchor="ctr"/>
          <a:lstStyle/>
          <a:p>
            <a:endParaRPr lang="en-US"/>
          </a:p>
        </p:txBody>
      </p:sp>
      <p:sp>
        <p:nvSpPr>
          <p:cNvPr id="26634" name="Line 36"/>
          <p:cNvSpPr>
            <a:spLocks noChangeShapeType="1"/>
          </p:cNvSpPr>
          <p:nvPr/>
        </p:nvSpPr>
        <p:spPr bwMode="auto">
          <a:xfrm>
            <a:off x="4419600" y="5334000"/>
            <a:ext cx="1752600" cy="0"/>
          </a:xfrm>
          <a:prstGeom prst="line">
            <a:avLst/>
          </a:prstGeom>
          <a:noFill/>
          <a:ln w="12700">
            <a:solidFill>
              <a:schemeClr val="tx1"/>
            </a:solidFill>
            <a:prstDash val="dash"/>
            <a:round/>
            <a:headEnd/>
            <a:tailEnd/>
          </a:ln>
        </p:spPr>
        <p:txBody>
          <a:bodyPr wrap="none" anchor="ctr"/>
          <a:lstStyle/>
          <a:p>
            <a:endParaRPr lang="en-US"/>
          </a:p>
        </p:txBody>
      </p:sp>
      <p:sp>
        <p:nvSpPr>
          <p:cNvPr id="26635" name="Rectangle 37"/>
          <p:cNvSpPr>
            <a:spLocks noChangeArrowheads="1"/>
          </p:cNvSpPr>
          <p:nvPr/>
        </p:nvSpPr>
        <p:spPr bwMode="auto">
          <a:xfrm>
            <a:off x="4876800" y="4876800"/>
            <a:ext cx="838200" cy="381000"/>
          </a:xfrm>
          <a:prstGeom prst="rect">
            <a:avLst/>
          </a:prstGeom>
          <a:solidFill>
            <a:srgbClr val="FF6600"/>
          </a:solidFill>
          <a:ln w="12700">
            <a:solidFill>
              <a:schemeClr val="tx1"/>
            </a:solidFill>
            <a:miter lim="800000"/>
            <a:headEnd/>
            <a:tailEnd/>
          </a:ln>
        </p:spPr>
        <p:txBody>
          <a:bodyPr/>
          <a:lstStyle/>
          <a:p>
            <a:pPr algn="ctr"/>
            <a:r>
              <a:rPr lang="en-US" sz="2000" b="0"/>
              <a:t>CP</a:t>
            </a:r>
          </a:p>
        </p:txBody>
      </p:sp>
      <p:sp>
        <p:nvSpPr>
          <p:cNvPr id="26636" name="Rectangle 39"/>
          <p:cNvSpPr>
            <a:spLocks noChangeArrowheads="1"/>
          </p:cNvSpPr>
          <p:nvPr/>
        </p:nvSpPr>
        <p:spPr bwMode="auto">
          <a:xfrm>
            <a:off x="4648200" y="4267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6637" name="Rectangle 40"/>
          <p:cNvSpPr>
            <a:spLocks noChangeArrowheads="1"/>
          </p:cNvSpPr>
          <p:nvPr/>
        </p:nvSpPr>
        <p:spPr bwMode="auto">
          <a:xfrm>
            <a:off x="5029200" y="4267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6638" name="Rectangle 41"/>
          <p:cNvSpPr>
            <a:spLocks noChangeArrowheads="1"/>
          </p:cNvSpPr>
          <p:nvPr/>
        </p:nvSpPr>
        <p:spPr bwMode="auto">
          <a:xfrm>
            <a:off x="5410200" y="4267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6639" name="Rectangle 42"/>
          <p:cNvSpPr>
            <a:spLocks noChangeArrowheads="1"/>
          </p:cNvSpPr>
          <p:nvPr/>
        </p:nvSpPr>
        <p:spPr bwMode="auto">
          <a:xfrm>
            <a:off x="5791200" y="4267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6640" name="Rectangle 43"/>
          <p:cNvSpPr>
            <a:spLocks noChangeArrowheads="1"/>
          </p:cNvSpPr>
          <p:nvPr/>
        </p:nvSpPr>
        <p:spPr bwMode="auto">
          <a:xfrm>
            <a:off x="4648200" y="5867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6641" name="Rectangle 44"/>
          <p:cNvSpPr>
            <a:spLocks noChangeArrowheads="1"/>
          </p:cNvSpPr>
          <p:nvPr/>
        </p:nvSpPr>
        <p:spPr bwMode="auto">
          <a:xfrm>
            <a:off x="5029200" y="5867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6642" name="Rectangle 45"/>
          <p:cNvSpPr>
            <a:spLocks noChangeArrowheads="1"/>
          </p:cNvSpPr>
          <p:nvPr/>
        </p:nvSpPr>
        <p:spPr bwMode="auto">
          <a:xfrm>
            <a:off x="5410200" y="5867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6643" name="Rectangle 46"/>
          <p:cNvSpPr>
            <a:spLocks noChangeArrowheads="1"/>
          </p:cNvSpPr>
          <p:nvPr/>
        </p:nvSpPr>
        <p:spPr bwMode="auto">
          <a:xfrm>
            <a:off x="5791200" y="5867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6644" name="Rectangle 51"/>
          <p:cNvSpPr>
            <a:spLocks noChangeArrowheads="1"/>
          </p:cNvSpPr>
          <p:nvPr/>
        </p:nvSpPr>
        <p:spPr bwMode="auto">
          <a:xfrm>
            <a:off x="4724400" y="3810000"/>
            <a:ext cx="1143000" cy="381000"/>
          </a:xfrm>
          <a:prstGeom prst="rect">
            <a:avLst/>
          </a:prstGeom>
          <a:solidFill>
            <a:srgbClr val="00CCFF"/>
          </a:solidFill>
          <a:ln w="12700">
            <a:solidFill>
              <a:schemeClr val="tx1"/>
            </a:solidFill>
            <a:miter lim="800000"/>
            <a:headEnd/>
            <a:tailEnd/>
          </a:ln>
        </p:spPr>
        <p:txBody>
          <a:bodyPr/>
          <a:lstStyle/>
          <a:p>
            <a:pPr algn="ctr"/>
            <a:r>
              <a:rPr lang="en-US" sz="2000" b="0"/>
              <a:t>DP-old</a:t>
            </a:r>
          </a:p>
        </p:txBody>
      </p:sp>
      <p:sp>
        <p:nvSpPr>
          <p:cNvPr id="39" name="Rectangle 51"/>
          <p:cNvSpPr>
            <a:spLocks noChangeArrowheads="1"/>
          </p:cNvSpPr>
          <p:nvPr/>
        </p:nvSpPr>
        <p:spPr bwMode="auto">
          <a:xfrm>
            <a:off x="4724400" y="5410200"/>
            <a:ext cx="1143000" cy="381000"/>
          </a:xfrm>
          <a:prstGeom prst="rect">
            <a:avLst/>
          </a:prstGeom>
          <a:solidFill>
            <a:srgbClr val="00CCFF"/>
          </a:solidFill>
          <a:ln w="12700">
            <a:solidFill>
              <a:schemeClr val="tx1"/>
            </a:solidFill>
            <a:miter lim="800000"/>
            <a:headEnd/>
            <a:tailEnd/>
          </a:ln>
        </p:spPr>
        <p:txBody>
          <a:bodyPr/>
          <a:lstStyle/>
          <a:p>
            <a:pPr algn="ctr"/>
            <a:r>
              <a:rPr lang="en-US" sz="2000" b="0"/>
              <a:t>DP-new</a:t>
            </a:r>
          </a:p>
        </p:txBody>
      </p:sp>
      <p:cxnSp>
        <p:nvCxnSpPr>
          <p:cNvPr id="40" name="Straight Arrow Connector 39"/>
          <p:cNvCxnSpPr/>
          <p:nvPr/>
        </p:nvCxnSpPr>
        <p:spPr bwMode="auto">
          <a:xfrm rot="5400000">
            <a:off x="5029994" y="5334794"/>
            <a:ext cx="457200" cy="1588"/>
          </a:xfrm>
          <a:prstGeom prst="straightConnector1">
            <a:avLst/>
          </a:prstGeom>
          <a:ln w="57150">
            <a:solidFill>
              <a:srgbClr val="FF0000"/>
            </a:solidFill>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42" name="Rectangle 51"/>
          <p:cNvSpPr>
            <a:spLocks noChangeArrowheads="1"/>
          </p:cNvSpPr>
          <p:nvPr/>
        </p:nvSpPr>
        <p:spPr bwMode="auto">
          <a:xfrm>
            <a:off x="4724400" y="5408613"/>
            <a:ext cx="1143000" cy="381000"/>
          </a:xfrm>
          <a:prstGeom prst="rect">
            <a:avLst/>
          </a:prstGeom>
          <a:solidFill>
            <a:srgbClr val="00CCFF"/>
          </a:solidFill>
          <a:ln w="12700">
            <a:solidFill>
              <a:schemeClr val="tx1"/>
            </a:solidFill>
            <a:miter lim="800000"/>
            <a:headEnd/>
            <a:tailEnd/>
          </a:ln>
        </p:spPr>
        <p:txBody>
          <a:bodyPr/>
          <a:lstStyle/>
          <a:p>
            <a:pPr algn="ctr"/>
            <a:r>
              <a:rPr lang="en-US" sz="2000" b="0"/>
              <a:t>DP-new</a:t>
            </a:r>
          </a:p>
        </p:txBody>
      </p:sp>
      <p:cxnSp>
        <p:nvCxnSpPr>
          <p:cNvPr id="43" name="Straight Arrow Connector 42"/>
          <p:cNvCxnSpPr/>
          <p:nvPr/>
        </p:nvCxnSpPr>
        <p:spPr bwMode="auto">
          <a:xfrm rot="5400000">
            <a:off x="5029994" y="5333206"/>
            <a:ext cx="457200" cy="1588"/>
          </a:xfrm>
          <a:prstGeom prst="straightConnector1">
            <a:avLst/>
          </a:prstGeom>
          <a:ln w="57150">
            <a:solidFill>
              <a:srgbClr val="FF0000"/>
            </a:solidFill>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4" name="Slide Number Placeholder 23"/>
          <p:cNvSpPr>
            <a:spLocks noGrp="1"/>
          </p:cNvSpPr>
          <p:nvPr>
            <p:ph type="sldNum" sz="quarter" idx="10"/>
          </p:nvPr>
        </p:nvSpPr>
        <p:spPr/>
        <p:txBody>
          <a:bodyPr/>
          <a:lstStyle/>
          <a:p>
            <a:fld id="{78045D62-CC08-48FA-985A-62E7EF5E9DE8}" type="slidenum">
              <a:rPr lang="en-US" smtClean="0"/>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linds(horizontal)">
                                      <p:cBhvr>
                                        <p:cTn id="11" dur="500"/>
                                        <p:tgtEl>
                                          <p:spTgt spid="39"/>
                                        </p:tgtEl>
                                      </p:cBhvr>
                                    </p:animEffect>
                                  </p:childTnLst>
                                </p:cTn>
                              </p:par>
                            </p:childTnLst>
                          </p:cTn>
                        </p:par>
                        <p:par>
                          <p:cTn id="12" fill="hold">
                            <p:stCondLst>
                              <p:cond delay="1500"/>
                            </p:stCondLst>
                            <p:childTnLst>
                              <p:par>
                                <p:cTn id="13" presetID="1" presetClass="exit" presetSubtype="0" fill="hold" nodeType="afterEffect">
                                  <p:stCondLst>
                                    <p:cond delay="0"/>
                                  </p:stCondLst>
                                  <p:childTnLst>
                                    <p:set>
                                      <p:cBhvr>
                                        <p:cTn id="14" dur="1" fill="hold">
                                          <p:stCondLst>
                                            <p:cond delay="0"/>
                                          </p:stCondLst>
                                        </p:cTn>
                                        <p:tgtEl>
                                          <p:spTgt spid="40"/>
                                        </p:tgtEl>
                                        <p:attrNameLst>
                                          <p:attrName>style.visibility</p:attrName>
                                        </p:attrNameLst>
                                      </p:cBhvr>
                                      <p:to>
                                        <p:strVal val="hidden"/>
                                      </p:to>
                                    </p:set>
                                  </p:childTnLst>
                                </p:cTn>
                              </p:par>
                            </p:childTnLst>
                          </p:cTn>
                        </p:par>
                        <p:par>
                          <p:cTn id="15" fill="hold">
                            <p:stCondLst>
                              <p:cond delay="1500"/>
                            </p:stCondLst>
                            <p:childTnLst>
                              <p:par>
                                <p:cTn id="16" presetID="1" presetClass="exit" presetSubtype="0" fill="hold" grpId="1" nodeType="afterEffect">
                                  <p:stCondLst>
                                    <p:cond delay="0"/>
                                  </p:stCondLst>
                                  <p:childTnLst>
                                    <p:set>
                                      <p:cBhvr>
                                        <p:cTn id="17" dur="1" fill="hold">
                                          <p:stCondLst>
                                            <p:cond delay="0"/>
                                          </p:stCondLst>
                                        </p:cTn>
                                        <p:tgtEl>
                                          <p:spTgt spid="39"/>
                                        </p:tgtEl>
                                        <p:attrNameLst>
                                          <p:attrName>style.visibility</p:attrName>
                                        </p:attrNameLst>
                                      </p:cBhvr>
                                      <p:to>
                                        <p:strVal val="hidden"/>
                                      </p:to>
                                    </p:se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up)">
                                      <p:cBhvr>
                                        <p:cTn id="21" dur="1000"/>
                                        <p:tgtEl>
                                          <p:spTgt spid="43"/>
                                        </p:tgtEl>
                                      </p:cBhvr>
                                    </p:animEffect>
                                  </p:childTnLst>
                                </p:cTn>
                              </p:par>
                            </p:childTnLst>
                          </p:cTn>
                        </p:par>
                        <p:par>
                          <p:cTn id="22" fill="hold">
                            <p:stCondLst>
                              <p:cond delay="2500"/>
                            </p:stCondLst>
                            <p:childTnLst>
                              <p:par>
                                <p:cTn id="23" presetID="3" presetClass="entr" presetSubtype="1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linds(horizontal)">
                                      <p:cBhvr>
                                        <p:cTn id="25" dur="500"/>
                                        <p:tgtEl>
                                          <p:spTgt spid="42"/>
                                        </p:tgtEl>
                                      </p:cBhvr>
                                    </p:animEffect>
                                  </p:childTnLst>
                                </p:cTn>
                              </p:par>
                            </p:childTnLst>
                          </p:cTn>
                        </p:par>
                        <p:par>
                          <p:cTn id="26" fill="hold">
                            <p:stCondLst>
                              <p:cond delay="3000"/>
                            </p:stCondLst>
                            <p:childTnLst>
                              <p:par>
                                <p:cTn id="27" presetID="1" presetClass="exit" presetSubtype="0" fill="hold" nodeType="afterEffect">
                                  <p:stCondLst>
                                    <p:cond delay="0"/>
                                  </p:stCondLst>
                                  <p:childTnLst>
                                    <p:set>
                                      <p:cBhvr>
                                        <p:cTn id="28"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228600" y="228600"/>
            <a:ext cx="8534400" cy="685800"/>
          </a:xfrm>
        </p:spPr>
        <p:txBody>
          <a:bodyPr/>
          <a:lstStyle/>
          <a:p>
            <a:pPr eaLnBrk="1" hangingPunct="1"/>
            <a:r>
              <a:rPr lang="en-US" sz="3600" b="1" smtClean="0"/>
              <a:t>Remote Control Plane</a:t>
            </a:r>
          </a:p>
        </p:txBody>
      </p:sp>
      <p:sp>
        <p:nvSpPr>
          <p:cNvPr id="27654" name="Rectangle 29"/>
          <p:cNvSpPr>
            <a:spLocks noChangeArrowheads="1"/>
          </p:cNvSpPr>
          <p:nvPr/>
        </p:nvSpPr>
        <p:spPr bwMode="auto">
          <a:xfrm>
            <a:off x="4419600" y="3124200"/>
            <a:ext cx="1752600" cy="1219200"/>
          </a:xfrm>
          <a:prstGeom prst="rect">
            <a:avLst/>
          </a:prstGeom>
          <a:noFill/>
          <a:ln w="19050">
            <a:solidFill>
              <a:schemeClr val="tx1"/>
            </a:solidFill>
            <a:miter lim="800000"/>
            <a:headEnd/>
            <a:tailEnd/>
          </a:ln>
        </p:spPr>
        <p:txBody>
          <a:bodyPr wrap="none" anchor="ctr"/>
          <a:lstStyle/>
          <a:p>
            <a:endParaRPr lang="en-US"/>
          </a:p>
        </p:txBody>
      </p:sp>
      <p:sp>
        <p:nvSpPr>
          <p:cNvPr id="27655" name="Rectangle 30"/>
          <p:cNvSpPr>
            <a:spLocks noChangeArrowheads="1"/>
          </p:cNvSpPr>
          <p:nvPr/>
        </p:nvSpPr>
        <p:spPr bwMode="auto">
          <a:xfrm>
            <a:off x="4419600" y="4800600"/>
            <a:ext cx="1752600" cy="1143000"/>
          </a:xfrm>
          <a:prstGeom prst="rect">
            <a:avLst/>
          </a:prstGeom>
          <a:noFill/>
          <a:ln w="19050">
            <a:solidFill>
              <a:schemeClr val="tx1"/>
            </a:solidFill>
            <a:miter lim="800000"/>
            <a:headEnd/>
            <a:tailEnd/>
          </a:ln>
        </p:spPr>
        <p:txBody>
          <a:bodyPr wrap="none" anchor="ctr"/>
          <a:lstStyle/>
          <a:p>
            <a:endParaRPr lang="en-US"/>
          </a:p>
        </p:txBody>
      </p:sp>
      <p:sp>
        <p:nvSpPr>
          <p:cNvPr id="27656" name="Rectangle 31"/>
          <p:cNvSpPr>
            <a:spLocks noChangeArrowheads="1"/>
          </p:cNvSpPr>
          <p:nvPr/>
        </p:nvSpPr>
        <p:spPr bwMode="auto">
          <a:xfrm>
            <a:off x="2362200" y="3581400"/>
            <a:ext cx="1911350" cy="366713"/>
          </a:xfrm>
          <a:prstGeom prst="rect">
            <a:avLst/>
          </a:prstGeom>
          <a:noFill/>
          <a:ln w="9525">
            <a:noFill/>
            <a:miter lim="800000"/>
            <a:headEnd/>
            <a:tailEnd/>
          </a:ln>
        </p:spPr>
        <p:txBody>
          <a:bodyPr wrap="none">
            <a:spAutoFit/>
          </a:bodyPr>
          <a:lstStyle/>
          <a:p>
            <a:r>
              <a:rPr lang="en-US" sz="1800" b="0" dirty="0"/>
              <a:t>Physical router A</a:t>
            </a:r>
          </a:p>
        </p:txBody>
      </p:sp>
      <p:sp>
        <p:nvSpPr>
          <p:cNvPr id="27657" name="Rectangle 32"/>
          <p:cNvSpPr>
            <a:spLocks noChangeArrowheads="1"/>
          </p:cNvSpPr>
          <p:nvPr/>
        </p:nvSpPr>
        <p:spPr bwMode="auto">
          <a:xfrm>
            <a:off x="2438400" y="5257800"/>
            <a:ext cx="1911350" cy="366713"/>
          </a:xfrm>
          <a:prstGeom prst="rect">
            <a:avLst/>
          </a:prstGeom>
          <a:noFill/>
          <a:ln w="9525">
            <a:noFill/>
            <a:miter lim="800000"/>
            <a:headEnd/>
            <a:tailEnd/>
          </a:ln>
        </p:spPr>
        <p:txBody>
          <a:bodyPr wrap="none">
            <a:spAutoFit/>
          </a:bodyPr>
          <a:lstStyle/>
          <a:p>
            <a:r>
              <a:rPr lang="en-US" sz="1800" b="0"/>
              <a:t>Physical router B</a:t>
            </a:r>
          </a:p>
        </p:txBody>
      </p:sp>
      <p:sp>
        <p:nvSpPr>
          <p:cNvPr id="27658" name="Line 35"/>
          <p:cNvSpPr>
            <a:spLocks noChangeShapeType="1"/>
          </p:cNvSpPr>
          <p:nvPr/>
        </p:nvSpPr>
        <p:spPr bwMode="auto">
          <a:xfrm>
            <a:off x="4419600" y="3733800"/>
            <a:ext cx="1752600" cy="0"/>
          </a:xfrm>
          <a:prstGeom prst="line">
            <a:avLst/>
          </a:prstGeom>
          <a:noFill/>
          <a:ln w="12700">
            <a:solidFill>
              <a:schemeClr val="tx1"/>
            </a:solidFill>
            <a:prstDash val="dash"/>
            <a:round/>
            <a:headEnd/>
            <a:tailEnd/>
          </a:ln>
        </p:spPr>
        <p:txBody>
          <a:bodyPr wrap="none" anchor="ctr"/>
          <a:lstStyle/>
          <a:p>
            <a:endParaRPr lang="en-US"/>
          </a:p>
        </p:txBody>
      </p:sp>
      <p:sp>
        <p:nvSpPr>
          <p:cNvPr id="27659" name="Line 36"/>
          <p:cNvSpPr>
            <a:spLocks noChangeShapeType="1"/>
          </p:cNvSpPr>
          <p:nvPr/>
        </p:nvSpPr>
        <p:spPr bwMode="auto">
          <a:xfrm>
            <a:off x="4419600" y="5334000"/>
            <a:ext cx="1752600" cy="0"/>
          </a:xfrm>
          <a:prstGeom prst="line">
            <a:avLst/>
          </a:prstGeom>
          <a:noFill/>
          <a:ln w="12700">
            <a:solidFill>
              <a:schemeClr val="tx1"/>
            </a:solidFill>
            <a:prstDash val="dash"/>
            <a:round/>
            <a:headEnd/>
            <a:tailEnd/>
          </a:ln>
        </p:spPr>
        <p:txBody>
          <a:bodyPr wrap="none" anchor="ctr"/>
          <a:lstStyle/>
          <a:p>
            <a:endParaRPr lang="en-US"/>
          </a:p>
        </p:txBody>
      </p:sp>
      <p:sp>
        <p:nvSpPr>
          <p:cNvPr id="27660" name="Rectangle 37"/>
          <p:cNvSpPr>
            <a:spLocks noChangeArrowheads="1"/>
          </p:cNvSpPr>
          <p:nvPr/>
        </p:nvSpPr>
        <p:spPr bwMode="auto">
          <a:xfrm>
            <a:off x="4876800" y="4876800"/>
            <a:ext cx="838200" cy="381000"/>
          </a:xfrm>
          <a:prstGeom prst="rect">
            <a:avLst/>
          </a:prstGeom>
          <a:solidFill>
            <a:srgbClr val="FF6600"/>
          </a:solidFill>
          <a:ln w="12700">
            <a:solidFill>
              <a:schemeClr val="tx1"/>
            </a:solidFill>
            <a:miter lim="800000"/>
            <a:headEnd/>
            <a:tailEnd/>
          </a:ln>
        </p:spPr>
        <p:txBody>
          <a:bodyPr/>
          <a:lstStyle/>
          <a:p>
            <a:pPr algn="ctr"/>
            <a:r>
              <a:rPr lang="en-US" sz="2000" b="0"/>
              <a:t>CP</a:t>
            </a:r>
          </a:p>
        </p:txBody>
      </p:sp>
      <p:sp>
        <p:nvSpPr>
          <p:cNvPr id="27661" name="Rectangle 39"/>
          <p:cNvSpPr>
            <a:spLocks noChangeArrowheads="1"/>
          </p:cNvSpPr>
          <p:nvPr/>
        </p:nvSpPr>
        <p:spPr bwMode="auto">
          <a:xfrm>
            <a:off x="4648200" y="4267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7662" name="Rectangle 40"/>
          <p:cNvSpPr>
            <a:spLocks noChangeArrowheads="1"/>
          </p:cNvSpPr>
          <p:nvPr/>
        </p:nvSpPr>
        <p:spPr bwMode="auto">
          <a:xfrm>
            <a:off x="5029200" y="4267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7663" name="Rectangle 41"/>
          <p:cNvSpPr>
            <a:spLocks noChangeArrowheads="1"/>
          </p:cNvSpPr>
          <p:nvPr/>
        </p:nvSpPr>
        <p:spPr bwMode="auto">
          <a:xfrm>
            <a:off x="5410200" y="4267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7664" name="Rectangle 42"/>
          <p:cNvSpPr>
            <a:spLocks noChangeArrowheads="1"/>
          </p:cNvSpPr>
          <p:nvPr/>
        </p:nvSpPr>
        <p:spPr bwMode="auto">
          <a:xfrm>
            <a:off x="5791200" y="4267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7665" name="Rectangle 51"/>
          <p:cNvSpPr>
            <a:spLocks noChangeArrowheads="1"/>
          </p:cNvSpPr>
          <p:nvPr/>
        </p:nvSpPr>
        <p:spPr bwMode="auto">
          <a:xfrm>
            <a:off x="4724400" y="3810000"/>
            <a:ext cx="1143000" cy="381000"/>
          </a:xfrm>
          <a:prstGeom prst="rect">
            <a:avLst/>
          </a:prstGeom>
          <a:solidFill>
            <a:srgbClr val="00CCFF"/>
          </a:solidFill>
          <a:ln w="12700">
            <a:solidFill>
              <a:schemeClr val="tx1"/>
            </a:solidFill>
            <a:miter lim="800000"/>
            <a:headEnd/>
            <a:tailEnd/>
          </a:ln>
        </p:spPr>
        <p:txBody>
          <a:bodyPr/>
          <a:lstStyle/>
          <a:p>
            <a:pPr algn="ctr"/>
            <a:r>
              <a:rPr lang="en-US" sz="2000" b="0"/>
              <a:t>DP-old</a:t>
            </a:r>
          </a:p>
        </p:txBody>
      </p:sp>
      <p:sp>
        <p:nvSpPr>
          <p:cNvPr id="27666" name="Rectangle 51"/>
          <p:cNvSpPr>
            <a:spLocks noChangeArrowheads="1"/>
          </p:cNvSpPr>
          <p:nvPr/>
        </p:nvSpPr>
        <p:spPr bwMode="auto">
          <a:xfrm>
            <a:off x="4724400" y="5410200"/>
            <a:ext cx="1143000" cy="381000"/>
          </a:xfrm>
          <a:prstGeom prst="rect">
            <a:avLst/>
          </a:prstGeom>
          <a:solidFill>
            <a:srgbClr val="00CCFF"/>
          </a:solidFill>
          <a:ln w="12700">
            <a:solidFill>
              <a:schemeClr val="tx1"/>
            </a:solidFill>
            <a:miter lim="800000"/>
            <a:headEnd/>
            <a:tailEnd/>
          </a:ln>
        </p:spPr>
        <p:txBody>
          <a:bodyPr/>
          <a:lstStyle/>
          <a:p>
            <a:pPr algn="ctr"/>
            <a:r>
              <a:rPr lang="en-US" sz="2000" b="0"/>
              <a:t>DP-new</a:t>
            </a:r>
          </a:p>
        </p:txBody>
      </p:sp>
      <p:sp>
        <p:nvSpPr>
          <p:cNvPr id="27667" name="Rectangle 43"/>
          <p:cNvSpPr>
            <a:spLocks noChangeArrowheads="1"/>
          </p:cNvSpPr>
          <p:nvPr/>
        </p:nvSpPr>
        <p:spPr bwMode="auto">
          <a:xfrm>
            <a:off x="4648200" y="5867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7668" name="Rectangle 44"/>
          <p:cNvSpPr>
            <a:spLocks noChangeArrowheads="1"/>
          </p:cNvSpPr>
          <p:nvPr/>
        </p:nvSpPr>
        <p:spPr bwMode="auto">
          <a:xfrm>
            <a:off x="5029200" y="5867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7669" name="Rectangle 45"/>
          <p:cNvSpPr>
            <a:spLocks noChangeArrowheads="1"/>
          </p:cNvSpPr>
          <p:nvPr/>
        </p:nvSpPr>
        <p:spPr bwMode="auto">
          <a:xfrm>
            <a:off x="5410200" y="5867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7670" name="Rectangle 46"/>
          <p:cNvSpPr>
            <a:spLocks noChangeArrowheads="1"/>
          </p:cNvSpPr>
          <p:nvPr/>
        </p:nvSpPr>
        <p:spPr bwMode="auto">
          <a:xfrm>
            <a:off x="5791200" y="5867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2" name="Slide Number Placeholder 21"/>
          <p:cNvSpPr>
            <a:spLocks noGrp="1"/>
          </p:cNvSpPr>
          <p:nvPr>
            <p:ph type="sldNum" sz="quarter" idx="10"/>
          </p:nvPr>
        </p:nvSpPr>
        <p:spPr/>
        <p:txBody>
          <a:bodyPr/>
          <a:lstStyle/>
          <a:p>
            <a:fld id="{78045D62-CC08-48FA-985A-62E7EF5E9DE8}" type="slidenum">
              <a:rPr lang="en-US" smtClean="0"/>
              <a:pPr/>
              <a:t>38</a:t>
            </a:fld>
            <a:endParaRPr lang="en-US"/>
          </a:p>
        </p:txBody>
      </p:sp>
      <p:sp>
        <p:nvSpPr>
          <p:cNvPr id="24" name="Rectangle 65"/>
          <p:cNvSpPr>
            <a:spLocks noGrp="1" noChangeArrowheads="1"/>
          </p:cNvSpPr>
          <p:nvPr>
            <p:ph idx="1"/>
          </p:nvPr>
        </p:nvSpPr>
        <p:spPr>
          <a:xfrm>
            <a:off x="457200" y="1066801"/>
            <a:ext cx="8686800" cy="2209799"/>
          </a:xfrm>
        </p:spPr>
        <p:txBody>
          <a:bodyPr>
            <a:normAutofit fontScale="92500"/>
          </a:bodyPr>
          <a:lstStyle/>
          <a:p>
            <a:pPr eaLnBrk="1" hangingPunct="1"/>
            <a:r>
              <a:rPr lang="en-US" sz="2800" dirty="0" smtClean="0"/>
              <a:t>Data-plane cloning takes time</a:t>
            </a:r>
          </a:p>
          <a:p>
            <a:pPr lvl="1" eaLnBrk="1" hangingPunct="1"/>
            <a:r>
              <a:rPr lang="en-US" sz="2400" dirty="0" smtClean="0"/>
              <a:t>Installing 250k routes takes over 20 seconds*</a:t>
            </a:r>
          </a:p>
          <a:p>
            <a:pPr eaLnBrk="1" hangingPunct="1"/>
            <a:r>
              <a:rPr lang="en-US" sz="2800" dirty="0" smtClean="0"/>
              <a:t>The control &amp; old data planes need to be kept “online”</a:t>
            </a:r>
          </a:p>
          <a:p>
            <a:pPr eaLnBrk="1" hangingPunct="1"/>
            <a:r>
              <a:rPr lang="en-US" sz="2800" dirty="0" smtClean="0"/>
              <a:t>Solution: redirect routing messages through tunnels</a:t>
            </a:r>
          </a:p>
          <a:p>
            <a:pPr lvl="1" eaLnBrk="1" hangingPunct="1"/>
            <a:endParaRPr lang="en-US" sz="2400" dirty="0" smtClean="0"/>
          </a:p>
        </p:txBody>
      </p:sp>
      <p:sp>
        <p:nvSpPr>
          <p:cNvPr id="23" name="Rectangle 12"/>
          <p:cNvSpPr>
            <a:spLocks noChangeArrowheads="1"/>
          </p:cNvSpPr>
          <p:nvPr/>
        </p:nvSpPr>
        <p:spPr bwMode="auto">
          <a:xfrm>
            <a:off x="457200" y="6275388"/>
            <a:ext cx="7694613" cy="581025"/>
          </a:xfrm>
          <a:prstGeom prst="rect">
            <a:avLst/>
          </a:prstGeom>
          <a:noFill/>
          <a:ln w="9525">
            <a:noFill/>
            <a:miter lim="800000"/>
            <a:headEnd/>
            <a:tailEnd/>
          </a:ln>
        </p:spPr>
        <p:txBody>
          <a:bodyPr wrap="none">
            <a:spAutoFit/>
          </a:bodyPr>
          <a:lstStyle/>
          <a:p>
            <a:r>
              <a:rPr lang="en-US" sz="1600" b="0" dirty="0"/>
              <a:t>*: P. </a:t>
            </a:r>
            <a:r>
              <a:rPr lang="en-US" sz="1600" b="0" dirty="0" err="1"/>
              <a:t>Francios</a:t>
            </a:r>
            <a:r>
              <a:rPr lang="en-US" sz="1600" b="0" dirty="0"/>
              <a:t>, et. al., Achieving sub-second IGP convergence in large IP networks, </a:t>
            </a:r>
          </a:p>
          <a:p>
            <a:r>
              <a:rPr lang="en-US" sz="1600" b="0" dirty="0"/>
              <a:t>ACM SIGCOMM CCR, no. 3, 2005.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5"/>
          <p:cNvSpPr>
            <a:spLocks noGrp="1" noChangeArrowheads="1"/>
          </p:cNvSpPr>
          <p:nvPr>
            <p:ph idx="1"/>
          </p:nvPr>
        </p:nvSpPr>
        <p:spPr>
          <a:xfrm>
            <a:off x="457200" y="1066801"/>
            <a:ext cx="8686800" cy="2209799"/>
          </a:xfrm>
        </p:spPr>
        <p:txBody>
          <a:bodyPr>
            <a:normAutofit fontScale="92500"/>
          </a:bodyPr>
          <a:lstStyle/>
          <a:p>
            <a:pPr eaLnBrk="1" hangingPunct="1"/>
            <a:r>
              <a:rPr lang="en-US" sz="2800" dirty="0" smtClean="0"/>
              <a:t>Data-plane cloning takes time</a:t>
            </a:r>
          </a:p>
          <a:p>
            <a:pPr lvl="1" eaLnBrk="1" hangingPunct="1"/>
            <a:r>
              <a:rPr lang="en-US" sz="2400" dirty="0" smtClean="0"/>
              <a:t>Installing 250k routes takes over 20 seconds*</a:t>
            </a:r>
          </a:p>
          <a:p>
            <a:pPr eaLnBrk="1" hangingPunct="1"/>
            <a:r>
              <a:rPr lang="en-US" sz="2800" dirty="0" smtClean="0"/>
              <a:t>The control &amp; old data planes need to be kept “online”</a:t>
            </a:r>
          </a:p>
          <a:p>
            <a:pPr eaLnBrk="1" hangingPunct="1"/>
            <a:r>
              <a:rPr lang="en-US" sz="2800" dirty="0" smtClean="0"/>
              <a:t>Solution: redirect routing messages through tunnels</a:t>
            </a:r>
          </a:p>
          <a:p>
            <a:pPr lvl="1" eaLnBrk="1" hangingPunct="1"/>
            <a:endParaRPr lang="en-US" sz="2400" dirty="0" smtClean="0"/>
          </a:p>
        </p:txBody>
      </p:sp>
      <p:sp>
        <p:nvSpPr>
          <p:cNvPr id="28676" name="Rectangle 2"/>
          <p:cNvSpPr>
            <a:spLocks noGrp="1" noChangeArrowheads="1"/>
          </p:cNvSpPr>
          <p:nvPr>
            <p:ph type="title"/>
          </p:nvPr>
        </p:nvSpPr>
        <p:spPr>
          <a:xfrm>
            <a:off x="228600" y="228600"/>
            <a:ext cx="8534400" cy="685800"/>
          </a:xfrm>
        </p:spPr>
        <p:txBody>
          <a:bodyPr/>
          <a:lstStyle/>
          <a:p>
            <a:pPr eaLnBrk="1" hangingPunct="1"/>
            <a:r>
              <a:rPr lang="en-US" sz="3600" b="1" smtClean="0"/>
              <a:t>Remote Control Plane</a:t>
            </a:r>
          </a:p>
        </p:txBody>
      </p:sp>
      <p:sp>
        <p:nvSpPr>
          <p:cNvPr id="28677" name="Rectangle 12"/>
          <p:cNvSpPr>
            <a:spLocks noChangeArrowheads="1"/>
          </p:cNvSpPr>
          <p:nvPr/>
        </p:nvSpPr>
        <p:spPr bwMode="auto">
          <a:xfrm>
            <a:off x="457200" y="6275388"/>
            <a:ext cx="7694613" cy="581025"/>
          </a:xfrm>
          <a:prstGeom prst="rect">
            <a:avLst/>
          </a:prstGeom>
          <a:noFill/>
          <a:ln w="9525">
            <a:noFill/>
            <a:miter lim="800000"/>
            <a:headEnd/>
            <a:tailEnd/>
          </a:ln>
        </p:spPr>
        <p:txBody>
          <a:bodyPr wrap="none">
            <a:spAutoFit/>
          </a:bodyPr>
          <a:lstStyle/>
          <a:p>
            <a:r>
              <a:rPr lang="en-US" sz="1600" b="0" dirty="0"/>
              <a:t>*: P. </a:t>
            </a:r>
            <a:r>
              <a:rPr lang="en-US" sz="1600" b="0" dirty="0" err="1"/>
              <a:t>Francios</a:t>
            </a:r>
            <a:r>
              <a:rPr lang="en-US" sz="1600" b="0" dirty="0"/>
              <a:t>, et. al., Achieving sub-second IGP convergence in large IP networks, </a:t>
            </a:r>
          </a:p>
          <a:p>
            <a:r>
              <a:rPr lang="en-US" sz="1600" b="0" dirty="0"/>
              <a:t>ACM SIGCOMM CCR, no. 3, 2005.</a:t>
            </a:r>
          </a:p>
        </p:txBody>
      </p:sp>
      <p:sp>
        <p:nvSpPr>
          <p:cNvPr id="28678" name="Rectangle 29"/>
          <p:cNvSpPr>
            <a:spLocks noChangeArrowheads="1"/>
          </p:cNvSpPr>
          <p:nvPr/>
        </p:nvSpPr>
        <p:spPr bwMode="auto">
          <a:xfrm>
            <a:off x="4419600" y="3124200"/>
            <a:ext cx="1752600" cy="1219200"/>
          </a:xfrm>
          <a:prstGeom prst="rect">
            <a:avLst/>
          </a:prstGeom>
          <a:noFill/>
          <a:ln w="19050">
            <a:solidFill>
              <a:schemeClr val="tx1"/>
            </a:solidFill>
            <a:miter lim="800000"/>
            <a:headEnd/>
            <a:tailEnd/>
          </a:ln>
        </p:spPr>
        <p:txBody>
          <a:bodyPr wrap="none" anchor="ctr"/>
          <a:lstStyle/>
          <a:p>
            <a:endParaRPr lang="en-US"/>
          </a:p>
        </p:txBody>
      </p:sp>
      <p:sp>
        <p:nvSpPr>
          <p:cNvPr id="28679" name="Rectangle 30"/>
          <p:cNvSpPr>
            <a:spLocks noChangeArrowheads="1"/>
          </p:cNvSpPr>
          <p:nvPr/>
        </p:nvSpPr>
        <p:spPr bwMode="auto">
          <a:xfrm>
            <a:off x="4419600" y="4800600"/>
            <a:ext cx="1752600" cy="1143000"/>
          </a:xfrm>
          <a:prstGeom prst="rect">
            <a:avLst/>
          </a:prstGeom>
          <a:noFill/>
          <a:ln w="19050">
            <a:solidFill>
              <a:schemeClr val="tx1"/>
            </a:solidFill>
            <a:miter lim="800000"/>
            <a:headEnd/>
            <a:tailEnd/>
          </a:ln>
        </p:spPr>
        <p:txBody>
          <a:bodyPr wrap="none" anchor="ctr"/>
          <a:lstStyle/>
          <a:p>
            <a:endParaRPr lang="en-US"/>
          </a:p>
        </p:txBody>
      </p:sp>
      <p:sp>
        <p:nvSpPr>
          <p:cNvPr id="28680" name="Rectangle 31"/>
          <p:cNvSpPr>
            <a:spLocks noChangeArrowheads="1"/>
          </p:cNvSpPr>
          <p:nvPr/>
        </p:nvSpPr>
        <p:spPr bwMode="auto">
          <a:xfrm>
            <a:off x="2362200" y="3581400"/>
            <a:ext cx="1911350" cy="366713"/>
          </a:xfrm>
          <a:prstGeom prst="rect">
            <a:avLst/>
          </a:prstGeom>
          <a:noFill/>
          <a:ln w="9525">
            <a:noFill/>
            <a:miter lim="800000"/>
            <a:headEnd/>
            <a:tailEnd/>
          </a:ln>
        </p:spPr>
        <p:txBody>
          <a:bodyPr wrap="none">
            <a:spAutoFit/>
          </a:bodyPr>
          <a:lstStyle/>
          <a:p>
            <a:r>
              <a:rPr lang="en-US" sz="1800" b="0"/>
              <a:t>Physical router A</a:t>
            </a:r>
          </a:p>
        </p:txBody>
      </p:sp>
      <p:sp>
        <p:nvSpPr>
          <p:cNvPr id="28681" name="Rectangle 32"/>
          <p:cNvSpPr>
            <a:spLocks noChangeArrowheads="1"/>
          </p:cNvSpPr>
          <p:nvPr/>
        </p:nvSpPr>
        <p:spPr bwMode="auto">
          <a:xfrm>
            <a:off x="2438400" y="5257800"/>
            <a:ext cx="1911350" cy="366713"/>
          </a:xfrm>
          <a:prstGeom prst="rect">
            <a:avLst/>
          </a:prstGeom>
          <a:noFill/>
          <a:ln w="9525">
            <a:noFill/>
            <a:miter lim="800000"/>
            <a:headEnd/>
            <a:tailEnd/>
          </a:ln>
        </p:spPr>
        <p:txBody>
          <a:bodyPr wrap="none">
            <a:spAutoFit/>
          </a:bodyPr>
          <a:lstStyle/>
          <a:p>
            <a:r>
              <a:rPr lang="en-US" sz="1800" b="0"/>
              <a:t>Physical router B</a:t>
            </a:r>
          </a:p>
        </p:txBody>
      </p:sp>
      <p:sp>
        <p:nvSpPr>
          <p:cNvPr id="28682" name="Line 35"/>
          <p:cNvSpPr>
            <a:spLocks noChangeShapeType="1"/>
          </p:cNvSpPr>
          <p:nvPr/>
        </p:nvSpPr>
        <p:spPr bwMode="auto">
          <a:xfrm>
            <a:off x="4419600" y="3733800"/>
            <a:ext cx="1752600" cy="0"/>
          </a:xfrm>
          <a:prstGeom prst="line">
            <a:avLst/>
          </a:prstGeom>
          <a:noFill/>
          <a:ln w="12700">
            <a:solidFill>
              <a:schemeClr val="tx1"/>
            </a:solidFill>
            <a:prstDash val="dash"/>
            <a:round/>
            <a:headEnd/>
            <a:tailEnd/>
          </a:ln>
        </p:spPr>
        <p:txBody>
          <a:bodyPr wrap="none" anchor="ctr"/>
          <a:lstStyle/>
          <a:p>
            <a:endParaRPr lang="en-US"/>
          </a:p>
        </p:txBody>
      </p:sp>
      <p:sp>
        <p:nvSpPr>
          <p:cNvPr id="28683" name="Line 36"/>
          <p:cNvSpPr>
            <a:spLocks noChangeShapeType="1"/>
          </p:cNvSpPr>
          <p:nvPr/>
        </p:nvSpPr>
        <p:spPr bwMode="auto">
          <a:xfrm>
            <a:off x="4419600" y="5334000"/>
            <a:ext cx="1752600" cy="0"/>
          </a:xfrm>
          <a:prstGeom prst="line">
            <a:avLst/>
          </a:prstGeom>
          <a:noFill/>
          <a:ln w="12700">
            <a:solidFill>
              <a:schemeClr val="tx1"/>
            </a:solidFill>
            <a:prstDash val="dash"/>
            <a:round/>
            <a:headEnd/>
            <a:tailEnd/>
          </a:ln>
        </p:spPr>
        <p:txBody>
          <a:bodyPr wrap="none" anchor="ctr"/>
          <a:lstStyle/>
          <a:p>
            <a:endParaRPr lang="en-US"/>
          </a:p>
        </p:txBody>
      </p:sp>
      <p:sp>
        <p:nvSpPr>
          <p:cNvPr id="28684" name="Rectangle 37"/>
          <p:cNvSpPr>
            <a:spLocks noChangeArrowheads="1"/>
          </p:cNvSpPr>
          <p:nvPr/>
        </p:nvSpPr>
        <p:spPr bwMode="auto">
          <a:xfrm>
            <a:off x="4876800" y="4876800"/>
            <a:ext cx="838200" cy="381000"/>
          </a:xfrm>
          <a:prstGeom prst="rect">
            <a:avLst/>
          </a:prstGeom>
          <a:solidFill>
            <a:srgbClr val="FF6600"/>
          </a:solidFill>
          <a:ln w="12700">
            <a:solidFill>
              <a:schemeClr val="tx1"/>
            </a:solidFill>
            <a:miter lim="800000"/>
            <a:headEnd/>
            <a:tailEnd/>
          </a:ln>
        </p:spPr>
        <p:txBody>
          <a:bodyPr/>
          <a:lstStyle/>
          <a:p>
            <a:pPr algn="ctr"/>
            <a:r>
              <a:rPr lang="en-US" sz="2000" b="0"/>
              <a:t>CP</a:t>
            </a:r>
          </a:p>
        </p:txBody>
      </p:sp>
      <p:sp>
        <p:nvSpPr>
          <p:cNvPr id="28685" name="Rectangle 39"/>
          <p:cNvSpPr>
            <a:spLocks noChangeArrowheads="1"/>
          </p:cNvSpPr>
          <p:nvPr/>
        </p:nvSpPr>
        <p:spPr bwMode="auto">
          <a:xfrm>
            <a:off x="4648200" y="4267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8686" name="Rectangle 40"/>
          <p:cNvSpPr>
            <a:spLocks noChangeArrowheads="1"/>
          </p:cNvSpPr>
          <p:nvPr/>
        </p:nvSpPr>
        <p:spPr bwMode="auto">
          <a:xfrm>
            <a:off x="5029200" y="4267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8687" name="Rectangle 41"/>
          <p:cNvSpPr>
            <a:spLocks noChangeArrowheads="1"/>
          </p:cNvSpPr>
          <p:nvPr/>
        </p:nvSpPr>
        <p:spPr bwMode="auto">
          <a:xfrm>
            <a:off x="5410200" y="4267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8688" name="Rectangle 42"/>
          <p:cNvSpPr>
            <a:spLocks noChangeArrowheads="1"/>
          </p:cNvSpPr>
          <p:nvPr/>
        </p:nvSpPr>
        <p:spPr bwMode="auto">
          <a:xfrm>
            <a:off x="5791200" y="4267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8689" name="Rectangle 43"/>
          <p:cNvSpPr>
            <a:spLocks noChangeArrowheads="1"/>
          </p:cNvSpPr>
          <p:nvPr/>
        </p:nvSpPr>
        <p:spPr bwMode="auto">
          <a:xfrm>
            <a:off x="4648200" y="5867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8690" name="Rectangle 44"/>
          <p:cNvSpPr>
            <a:spLocks noChangeArrowheads="1"/>
          </p:cNvSpPr>
          <p:nvPr/>
        </p:nvSpPr>
        <p:spPr bwMode="auto">
          <a:xfrm>
            <a:off x="5029200" y="5867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8691" name="Rectangle 45"/>
          <p:cNvSpPr>
            <a:spLocks noChangeArrowheads="1"/>
          </p:cNvSpPr>
          <p:nvPr/>
        </p:nvSpPr>
        <p:spPr bwMode="auto">
          <a:xfrm>
            <a:off x="5410200" y="5867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8692" name="Rectangle 46"/>
          <p:cNvSpPr>
            <a:spLocks noChangeArrowheads="1"/>
          </p:cNvSpPr>
          <p:nvPr/>
        </p:nvSpPr>
        <p:spPr bwMode="auto">
          <a:xfrm>
            <a:off x="5791200" y="5867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28693" name="Rectangle 51"/>
          <p:cNvSpPr>
            <a:spLocks noChangeArrowheads="1"/>
          </p:cNvSpPr>
          <p:nvPr/>
        </p:nvSpPr>
        <p:spPr bwMode="auto">
          <a:xfrm>
            <a:off x="4724400" y="3810000"/>
            <a:ext cx="1143000" cy="381000"/>
          </a:xfrm>
          <a:prstGeom prst="rect">
            <a:avLst/>
          </a:prstGeom>
          <a:solidFill>
            <a:srgbClr val="00CCFF"/>
          </a:solidFill>
          <a:ln w="12700">
            <a:solidFill>
              <a:schemeClr val="tx1"/>
            </a:solidFill>
            <a:miter lim="800000"/>
            <a:headEnd/>
            <a:tailEnd/>
          </a:ln>
        </p:spPr>
        <p:txBody>
          <a:bodyPr/>
          <a:lstStyle/>
          <a:p>
            <a:pPr algn="ctr"/>
            <a:r>
              <a:rPr lang="en-US" sz="2000" b="0"/>
              <a:t>DP-old</a:t>
            </a:r>
          </a:p>
        </p:txBody>
      </p:sp>
      <p:sp>
        <p:nvSpPr>
          <p:cNvPr id="28694" name="Rectangle 51"/>
          <p:cNvSpPr>
            <a:spLocks noChangeArrowheads="1"/>
          </p:cNvSpPr>
          <p:nvPr/>
        </p:nvSpPr>
        <p:spPr bwMode="auto">
          <a:xfrm>
            <a:off x="4724400" y="5410200"/>
            <a:ext cx="1143000" cy="381000"/>
          </a:xfrm>
          <a:prstGeom prst="rect">
            <a:avLst/>
          </a:prstGeom>
          <a:solidFill>
            <a:srgbClr val="00CCFF"/>
          </a:solidFill>
          <a:ln w="12700">
            <a:solidFill>
              <a:schemeClr val="tx1"/>
            </a:solidFill>
            <a:miter lim="800000"/>
            <a:headEnd/>
            <a:tailEnd/>
          </a:ln>
        </p:spPr>
        <p:txBody>
          <a:bodyPr/>
          <a:lstStyle/>
          <a:p>
            <a:pPr algn="ctr"/>
            <a:r>
              <a:rPr lang="en-US" sz="2000" b="0"/>
              <a:t>DP-new</a:t>
            </a:r>
          </a:p>
        </p:txBody>
      </p:sp>
      <p:cxnSp>
        <p:nvCxnSpPr>
          <p:cNvPr id="59" name="Straight Arrow Connector 58"/>
          <p:cNvCxnSpPr/>
          <p:nvPr/>
        </p:nvCxnSpPr>
        <p:spPr bwMode="auto">
          <a:xfrm rot="16200000" flipV="1">
            <a:off x="4762500" y="4533900"/>
            <a:ext cx="992188" cy="1588"/>
          </a:xfrm>
          <a:prstGeom prst="straightConnector1">
            <a:avLst/>
          </a:prstGeom>
          <a:ln w="57150">
            <a:solidFill>
              <a:srgbClr val="FF0000"/>
            </a:solidFill>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60" name="Flowchart: Data 59"/>
          <p:cNvSpPr>
            <a:spLocks noChangeArrowheads="1"/>
          </p:cNvSpPr>
          <p:nvPr/>
        </p:nvSpPr>
        <p:spPr bwMode="auto">
          <a:xfrm>
            <a:off x="2819400" y="4419600"/>
            <a:ext cx="304800" cy="152400"/>
          </a:xfrm>
          <a:prstGeom prst="flowChartInputOutput">
            <a:avLst/>
          </a:prstGeom>
          <a:solidFill>
            <a:srgbClr val="FFCC00"/>
          </a:solidFill>
          <a:ln w="9525" algn="ctr">
            <a:solidFill>
              <a:schemeClr val="tx1"/>
            </a:solidFill>
            <a:round/>
            <a:headEnd/>
            <a:tailEnd/>
          </a:ln>
        </p:spPr>
        <p:txBody>
          <a:bodyPr/>
          <a:lstStyle/>
          <a:p>
            <a:endParaRPr lang="en-US"/>
          </a:p>
        </p:txBody>
      </p:sp>
      <p:cxnSp>
        <p:nvCxnSpPr>
          <p:cNvPr id="25" name="Straight Arrow Connector 24"/>
          <p:cNvCxnSpPr/>
          <p:nvPr/>
        </p:nvCxnSpPr>
        <p:spPr bwMode="auto">
          <a:xfrm rot="5400000">
            <a:off x="5029994" y="5333206"/>
            <a:ext cx="457200" cy="1588"/>
          </a:xfrm>
          <a:prstGeom prst="straightConnector1">
            <a:avLst/>
          </a:prstGeom>
          <a:ln w="57150">
            <a:solidFill>
              <a:srgbClr val="FF0000"/>
            </a:solidFill>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6" name="Slide Number Placeholder 25"/>
          <p:cNvSpPr>
            <a:spLocks noGrp="1"/>
          </p:cNvSpPr>
          <p:nvPr>
            <p:ph type="sldNum" sz="quarter" idx="10"/>
          </p:nvPr>
        </p:nvSpPr>
        <p:spPr/>
        <p:txBody>
          <a:bodyPr/>
          <a:lstStyle/>
          <a:p>
            <a:fld id="{78045D62-CC08-48FA-985A-62E7EF5E9DE8}" type="slidenum">
              <a:rPr lang="en-US" smtClean="0"/>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par>
                          <p:cTn id="7" fill="hold">
                            <p:stCondLst>
                              <p:cond delay="0"/>
                            </p:stCondLst>
                            <p:childTnLst>
                              <p:par>
                                <p:cTn id="8" presetID="0" presetClass="path" presetSubtype="0" repeatCount="2000" accel="50000" decel="50000" fill="hold" grpId="0" nodeType="afterEffect">
                                  <p:stCondLst>
                                    <p:cond delay="0"/>
                                  </p:stCondLst>
                                  <p:childTnLst>
                                    <p:animMotion origin="layout" path="M -3.33333E-6 0.00186 C 0.01945 0.00186 0.03924 0.00186 0.0691 0.00186 C 0.09896 0.00186 0.1573 0.0125 0.17882 0.00186 C 0.20035 -0.00879 0.1882 -0.04953 0.19809 -0.06088 C 0.20799 -0.07222 0.23143 -0.07152 0.23855 -0.0662 C 0.24584 -0.06088 0.24011 -0.05139 0.24045 -0.02963 C 0.24098 -0.00764 0.24063 0.02848 0.24045 0.06505 " pathEditMode="relative" rAng="0" ptsTypes="aaaaaaA">
                                      <p:cBhvr>
                                        <p:cTn id="9" dur="2000" fill="hold"/>
                                        <p:tgtEl>
                                          <p:spTgt spid="60"/>
                                        </p:tgtEl>
                                        <p:attrNameLst>
                                          <p:attrName>ppt_x</p:attrName>
                                          <p:attrName>ppt_y</p:attrName>
                                        </p:attrNameLst>
                                      </p:cBhvr>
                                      <p:rCtr x="123" y="-6"/>
                                    </p:animMotion>
                                  </p:childTnLst>
                                </p:cTn>
                              </p:par>
                            </p:childTnLst>
                          </p:cTn>
                        </p:par>
                        <p:par>
                          <p:cTn id="10" fill="hold">
                            <p:stCondLst>
                              <p:cond delay="4000"/>
                            </p:stCondLst>
                            <p:childTnLst>
                              <p:par>
                                <p:cTn id="11" presetID="1" presetClass="exit" presetSubtype="0" fill="hold" grpId="2" nodeType="afterEffect">
                                  <p:stCondLst>
                                    <p:cond delay="0"/>
                                  </p:stCondLst>
                                  <p:childTnLst>
                                    <p:set>
                                      <p:cBhvr>
                                        <p:cTn id="12" dur="1" fill="hold">
                                          <p:stCondLst>
                                            <p:cond delay="0"/>
                                          </p:stCondLst>
                                        </p:cTn>
                                        <p:tgtEl>
                                          <p:spTgt spid="6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repeatCount="200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down)">
                                      <p:cBhvr>
                                        <p:cTn id="17" dur="1000"/>
                                        <p:tgtEl>
                                          <p:spTgt spid="59"/>
                                        </p:tgtEl>
                                      </p:cBhvr>
                                    </p:animEffect>
                                  </p:childTnLst>
                                </p:cTn>
                              </p:par>
                              <p:par>
                                <p:cTn id="18" presetID="22" presetClass="entr" presetSubtype="1" repeatCount="200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1000"/>
                                        <p:tgtEl>
                                          <p:spTgt spid="25"/>
                                        </p:tgtEl>
                                      </p:cBhvr>
                                    </p:animEffect>
                                  </p:childTnLst>
                                </p:cTn>
                              </p:par>
                            </p:childTnLst>
                          </p:cTn>
                        </p:par>
                        <p:par>
                          <p:cTn id="21" fill="hold">
                            <p:stCondLst>
                              <p:cond delay="2000"/>
                            </p:stCondLst>
                            <p:childTnLst>
                              <p:par>
                                <p:cTn id="22" presetID="1" presetClass="exit" presetSubtype="0" fill="hold" nodeType="afterEffect">
                                  <p:stCondLst>
                                    <p:cond delay="0"/>
                                  </p:stCondLst>
                                  <p:childTnLst>
                                    <p:set>
                                      <p:cBhvr>
                                        <p:cTn id="23" dur="1" fill="hold">
                                          <p:stCondLst>
                                            <p:cond delay="0"/>
                                          </p:stCondLst>
                                        </p:cTn>
                                        <p:tgtEl>
                                          <p:spTgt spid="59"/>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0"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Shutting Down a Router (today)</a:t>
            </a:r>
            <a:endParaRPr lang="en-US" dirty="0"/>
          </a:p>
        </p:txBody>
      </p:sp>
      <p:sp>
        <p:nvSpPr>
          <p:cNvPr id="31" name="TextBox 30"/>
          <p:cNvSpPr txBox="1"/>
          <p:nvPr/>
        </p:nvSpPr>
        <p:spPr>
          <a:xfrm>
            <a:off x="381000" y="1219200"/>
            <a:ext cx="3797835" cy="830997"/>
          </a:xfrm>
          <a:prstGeom prst="rect">
            <a:avLst/>
          </a:prstGeom>
          <a:noFill/>
        </p:spPr>
        <p:txBody>
          <a:bodyPr wrap="none" rtlCol="0">
            <a:spAutoFit/>
          </a:bodyPr>
          <a:lstStyle/>
          <a:p>
            <a:r>
              <a:rPr lang="en-US" sz="2400" dirty="0" smtClean="0"/>
              <a:t>How a route is propagated</a:t>
            </a:r>
          </a:p>
          <a:p>
            <a:endParaRPr lang="en-US" sz="2400" dirty="0"/>
          </a:p>
        </p:txBody>
      </p:sp>
      <p:sp>
        <p:nvSpPr>
          <p:cNvPr id="40" name="Slide Number Placeholder 39"/>
          <p:cNvSpPr>
            <a:spLocks noGrp="1"/>
          </p:cNvSpPr>
          <p:nvPr>
            <p:ph type="sldNum" sz="quarter" idx="10"/>
          </p:nvPr>
        </p:nvSpPr>
        <p:spPr/>
        <p:txBody>
          <a:bodyPr/>
          <a:lstStyle/>
          <a:p>
            <a:fld id="{78045D62-CC08-48FA-985A-62E7EF5E9DE8}" type="slidenum">
              <a:rPr lang="en-US" smtClean="0"/>
              <a:pPr/>
              <a:t>4</a:t>
            </a:fld>
            <a:endParaRPr lang="en-US"/>
          </a:p>
        </p:txBody>
      </p:sp>
      <p:sp>
        <p:nvSpPr>
          <p:cNvPr id="36" name="Can 35"/>
          <p:cNvSpPr/>
          <p:nvPr/>
        </p:nvSpPr>
        <p:spPr>
          <a:xfrm>
            <a:off x="2286000" y="54181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F</a:t>
            </a:r>
            <a:endParaRPr lang="en-US" dirty="0"/>
          </a:p>
        </p:txBody>
      </p:sp>
      <p:sp>
        <p:nvSpPr>
          <p:cNvPr id="38" name="Can 37"/>
          <p:cNvSpPr/>
          <p:nvPr/>
        </p:nvSpPr>
        <p:spPr>
          <a:xfrm>
            <a:off x="3200400" y="43513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C</a:t>
            </a:r>
            <a:endParaRPr lang="en-US" dirty="0"/>
          </a:p>
        </p:txBody>
      </p:sp>
      <p:sp>
        <p:nvSpPr>
          <p:cNvPr id="44" name="Can 43"/>
          <p:cNvSpPr/>
          <p:nvPr/>
        </p:nvSpPr>
        <p:spPr>
          <a:xfrm>
            <a:off x="4800600" y="54181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G</a:t>
            </a:r>
            <a:endParaRPr lang="en-US" dirty="0"/>
          </a:p>
        </p:txBody>
      </p:sp>
      <p:sp>
        <p:nvSpPr>
          <p:cNvPr id="48" name="Can 47"/>
          <p:cNvSpPr/>
          <p:nvPr/>
        </p:nvSpPr>
        <p:spPr>
          <a:xfrm>
            <a:off x="6096000" y="43513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D</a:t>
            </a:r>
            <a:endParaRPr lang="en-US" dirty="0"/>
          </a:p>
        </p:txBody>
      </p:sp>
      <p:sp>
        <p:nvSpPr>
          <p:cNvPr id="50" name="Line 20"/>
          <p:cNvSpPr>
            <a:spLocks noChangeShapeType="1"/>
          </p:cNvSpPr>
          <p:nvPr/>
        </p:nvSpPr>
        <p:spPr bwMode="auto">
          <a:xfrm flipH="1">
            <a:off x="5257800" y="4656137"/>
            <a:ext cx="914400" cy="762000"/>
          </a:xfrm>
          <a:prstGeom prst="line">
            <a:avLst/>
          </a:prstGeom>
          <a:noFill/>
          <a:ln w="38100">
            <a:solidFill>
              <a:srgbClr val="0080FF"/>
            </a:solidFill>
            <a:round/>
            <a:headEnd/>
            <a:tailEnd/>
          </a:ln>
        </p:spPr>
        <p:txBody>
          <a:bodyPr wrap="none" anchor="ctr"/>
          <a:lstStyle/>
          <a:p>
            <a:endParaRPr lang="en-US"/>
          </a:p>
        </p:txBody>
      </p:sp>
      <p:sp>
        <p:nvSpPr>
          <p:cNvPr id="51" name="Line 20"/>
          <p:cNvSpPr>
            <a:spLocks noChangeShapeType="1"/>
          </p:cNvSpPr>
          <p:nvPr/>
        </p:nvSpPr>
        <p:spPr bwMode="auto">
          <a:xfrm flipH="1">
            <a:off x="3657600" y="4503737"/>
            <a:ext cx="2438400" cy="46038"/>
          </a:xfrm>
          <a:prstGeom prst="line">
            <a:avLst/>
          </a:prstGeom>
          <a:noFill/>
          <a:ln w="38100">
            <a:solidFill>
              <a:srgbClr val="0080FF"/>
            </a:solidFill>
            <a:round/>
            <a:headEnd/>
            <a:tailEnd/>
          </a:ln>
        </p:spPr>
        <p:txBody>
          <a:bodyPr wrap="none" anchor="ctr"/>
          <a:lstStyle/>
          <a:p>
            <a:endParaRPr lang="en-US"/>
          </a:p>
        </p:txBody>
      </p:sp>
      <p:sp>
        <p:nvSpPr>
          <p:cNvPr id="52" name="Line 20"/>
          <p:cNvSpPr>
            <a:spLocks noChangeShapeType="1"/>
          </p:cNvSpPr>
          <p:nvPr/>
        </p:nvSpPr>
        <p:spPr bwMode="auto">
          <a:xfrm flipH="1">
            <a:off x="2667000" y="4656137"/>
            <a:ext cx="685800" cy="762000"/>
          </a:xfrm>
          <a:prstGeom prst="line">
            <a:avLst/>
          </a:prstGeom>
          <a:noFill/>
          <a:ln w="38100">
            <a:solidFill>
              <a:srgbClr val="0080FF"/>
            </a:solidFill>
            <a:round/>
            <a:headEnd/>
            <a:tailEnd/>
          </a:ln>
        </p:spPr>
        <p:txBody>
          <a:bodyPr wrap="none" anchor="ctr"/>
          <a:lstStyle/>
          <a:p>
            <a:endParaRPr lang="en-US"/>
          </a:p>
        </p:txBody>
      </p:sp>
      <p:cxnSp>
        <p:nvCxnSpPr>
          <p:cNvPr id="54" name="Straight Connector 21"/>
          <p:cNvCxnSpPr>
            <a:cxnSpLocks noChangeShapeType="1"/>
            <a:stCxn id="36" idx="4"/>
            <a:endCxn id="44" idx="2"/>
          </p:cNvCxnSpPr>
          <p:nvPr/>
        </p:nvCxnSpPr>
        <p:spPr bwMode="auto">
          <a:xfrm>
            <a:off x="2819400" y="5607050"/>
            <a:ext cx="1981200" cy="1587"/>
          </a:xfrm>
          <a:prstGeom prst="line">
            <a:avLst/>
          </a:prstGeom>
          <a:noFill/>
          <a:ln w="38100">
            <a:solidFill>
              <a:srgbClr val="0080FF"/>
            </a:solidFill>
            <a:round/>
            <a:headEnd/>
            <a:tailEnd/>
          </a:ln>
        </p:spPr>
      </p:cxnSp>
      <p:sp>
        <p:nvSpPr>
          <p:cNvPr id="55" name="Line 20"/>
          <p:cNvSpPr>
            <a:spLocks noChangeShapeType="1"/>
          </p:cNvSpPr>
          <p:nvPr/>
        </p:nvSpPr>
        <p:spPr bwMode="auto">
          <a:xfrm flipH="1" flipV="1">
            <a:off x="990600" y="5257799"/>
            <a:ext cx="1295400" cy="388937"/>
          </a:xfrm>
          <a:prstGeom prst="line">
            <a:avLst/>
          </a:prstGeom>
          <a:noFill/>
          <a:ln w="38100">
            <a:solidFill>
              <a:srgbClr val="0080FF"/>
            </a:solidFill>
            <a:round/>
            <a:headEnd/>
            <a:tailEnd/>
          </a:ln>
        </p:spPr>
        <p:txBody>
          <a:bodyPr wrap="none" anchor="ctr"/>
          <a:lstStyle/>
          <a:p>
            <a:endParaRPr lang="en-US"/>
          </a:p>
        </p:txBody>
      </p:sp>
      <p:sp>
        <p:nvSpPr>
          <p:cNvPr id="57" name="Line 20"/>
          <p:cNvSpPr>
            <a:spLocks noChangeShapeType="1"/>
          </p:cNvSpPr>
          <p:nvPr/>
        </p:nvSpPr>
        <p:spPr bwMode="auto">
          <a:xfrm flipH="1">
            <a:off x="6629400" y="4419600"/>
            <a:ext cx="838200" cy="84136"/>
          </a:xfrm>
          <a:prstGeom prst="line">
            <a:avLst/>
          </a:prstGeom>
          <a:noFill/>
          <a:ln w="38100">
            <a:solidFill>
              <a:srgbClr val="0080FF"/>
            </a:solidFill>
            <a:round/>
            <a:headEnd/>
            <a:tailEnd/>
          </a:ln>
        </p:spPr>
        <p:txBody>
          <a:bodyPr wrap="none" anchor="ctr"/>
          <a:lstStyle/>
          <a:p>
            <a:endParaRPr lang="en-US"/>
          </a:p>
        </p:txBody>
      </p:sp>
      <p:cxnSp>
        <p:nvCxnSpPr>
          <p:cNvPr id="59" name="Straight Arrow Connector 58"/>
          <p:cNvCxnSpPr/>
          <p:nvPr/>
        </p:nvCxnSpPr>
        <p:spPr bwMode="auto">
          <a:xfrm rot="10800000" flipV="1">
            <a:off x="6705600" y="4191000"/>
            <a:ext cx="685800" cy="76200"/>
          </a:xfrm>
          <a:prstGeom prst="straightConnector1">
            <a:avLst/>
          </a:prstGeom>
          <a:noFill/>
          <a:ln w="38100" cap="flat" cmpd="sng" algn="ctr">
            <a:solidFill>
              <a:srgbClr val="0000FF"/>
            </a:solidFill>
            <a:prstDash val="solid"/>
            <a:round/>
            <a:headEnd type="none" w="med" len="med"/>
            <a:tailEnd type="arrow"/>
          </a:ln>
          <a:effectLst/>
        </p:spPr>
      </p:cxnSp>
      <p:sp>
        <p:nvSpPr>
          <p:cNvPr id="61" name="Can 60"/>
          <p:cNvSpPr/>
          <p:nvPr/>
        </p:nvSpPr>
        <p:spPr>
          <a:xfrm>
            <a:off x="2209800" y="33528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A</a:t>
            </a:r>
            <a:endParaRPr lang="en-US" dirty="0"/>
          </a:p>
        </p:txBody>
      </p:sp>
      <p:sp>
        <p:nvSpPr>
          <p:cNvPr id="63" name="Line 20"/>
          <p:cNvSpPr>
            <a:spLocks noChangeShapeType="1"/>
          </p:cNvSpPr>
          <p:nvPr/>
        </p:nvSpPr>
        <p:spPr bwMode="auto">
          <a:xfrm flipH="1" flipV="1">
            <a:off x="2514600" y="3733800"/>
            <a:ext cx="838200" cy="609600"/>
          </a:xfrm>
          <a:prstGeom prst="line">
            <a:avLst/>
          </a:prstGeom>
          <a:noFill/>
          <a:ln w="38100">
            <a:solidFill>
              <a:srgbClr val="0080FF"/>
            </a:solidFill>
            <a:round/>
            <a:headEnd/>
            <a:tailEnd/>
          </a:ln>
        </p:spPr>
        <p:txBody>
          <a:bodyPr wrap="none" anchor="ctr"/>
          <a:lstStyle/>
          <a:p>
            <a:endParaRPr lang="en-US"/>
          </a:p>
        </p:txBody>
      </p:sp>
      <p:sp>
        <p:nvSpPr>
          <p:cNvPr id="66" name="Line 20"/>
          <p:cNvSpPr>
            <a:spLocks noChangeShapeType="1"/>
          </p:cNvSpPr>
          <p:nvPr/>
        </p:nvSpPr>
        <p:spPr bwMode="auto">
          <a:xfrm flipH="1" flipV="1">
            <a:off x="2362200" y="3733800"/>
            <a:ext cx="76200" cy="1600200"/>
          </a:xfrm>
          <a:prstGeom prst="line">
            <a:avLst/>
          </a:prstGeom>
          <a:noFill/>
          <a:ln w="38100">
            <a:solidFill>
              <a:srgbClr val="0080FF"/>
            </a:solidFill>
            <a:round/>
            <a:headEnd/>
            <a:tailEnd/>
          </a:ln>
        </p:spPr>
        <p:txBody>
          <a:bodyPr wrap="none" anchor="ctr"/>
          <a:lstStyle/>
          <a:p>
            <a:endParaRPr lang="en-US"/>
          </a:p>
        </p:txBody>
      </p:sp>
      <p:sp>
        <p:nvSpPr>
          <p:cNvPr id="67" name="Line 20"/>
          <p:cNvSpPr>
            <a:spLocks noChangeShapeType="1"/>
          </p:cNvSpPr>
          <p:nvPr/>
        </p:nvSpPr>
        <p:spPr bwMode="auto">
          <a:xfrm flipH="1">
            <a:off x="2133600" y="5799136"/>
            <a:ext cx="304800" cy="830263"/>
          </a:xfrm>
          <a:prstGeom prst="line">
            <a:avLst/>
          </a:prstGeom>
          <a:noFill/>
          <a:ln w="38100">
            <a:solidFill>
              <a:srgbClr val="0080FF"/>
            </a:solidFill>
            <a:round/>
            <a:headEnd/>
            <a:tailEnd/>
          </a:ln>
        </p:spPr>
        <p:txBody>
          <a:bodyPr wrap="none" anchor="ctr"/>
          <a:lstStyle/>
          <a:p>
            <a:endParaRPr lang="en-US"/>
          </a:p>
        </p:txBody>
      </p:sp>
      <p:sp>
        <p:nvSpPr>
          <p:cNvPr id="68" name="Line 20"/>
          <p:cNvSpPr>
            <a:spLocks noChangeShapeType="1"/>
          </p:cNvSpPr>
          <p:nvPr/>
        </p:nvSpPr>
        <p:spPr bwMode="auto">
          <a:xfrm>
            <a:off x="1524000" y="3352800"/>
            <a:ext cx="685800" cy="228600"/>
          </a:xfrm>
          <a:prstGeom prst="line">
            <a:avLst/>
          </a:prstGeom>
          <a:noFill/>
          <a:ln w="38100">
            <a:solidFill>
              <a:srgbClr val="0080FF"/>
            </a:solidFill>
            <a:round/>
            <a:headEnd/>
            <a:tailEnd/>
          </a:ln>
        </p:spPr>
        <p:txBody>
          <a:bodyPr wrap="none" anchor="ctr"/>
          <a:lstStyle/>
          <a:p>
            <a:endParaRPr lang="en-US"/>
          </a:p>
        </p:txBody>
      </p:sp>
      <p:sp>
        <p:nvSpPr>
          <p:cNvPr id="70" name="TextBox 69"/>
          <p:cNvSpPr txBox="1"/>
          <p:nvPr/>
        </p:nvSpPr>
        <p:spPr>
          <a:xfrm>
            <a:off x="6477000" y="3657600"/>
            <a:ext cx="1710725" cy="369332"/>
          </a:xfrm>
          <a:prstGeom prst="rect">
            <a:avLst/>
          </a:prstGeom>
          <a:noFill/>
        </p:spPr>
        <p:txBody>
          <a:bodyPr wrap="none" rtlCol="0">
            <a:spAutoFit/>
          </a:bodyPr>
          <a:lstStyle/>
          <a:p>
            <a:r>
              <a:rPr lang="en-US" dirty="0" smtClean="0"/>
              <a:t>128.0.0.0/8 (E)</a:t>
            </a:r>
            <a:endParaRPr lang="en-US" dirty="0"/>
          </a:p>
        </p:txBody>
      </p:sp>
      <p:sp>
        <p:nvSpPr>
          <p:cNvPr id="72" name="Can 71"/>
          <p:cNvSpPr/>
          <p:nvPr/>
        </p:nvSpPr>
        <p:spPr>
          <a:xfrm>
            <a:off x="7467600" y="41910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E</a:t>
            </a:r>
            <a:endParaRPr lang="en-US" dirty="0"/>
          </a:p>
        </p:txBody>
      </p:sp>
      <p:pic>
        <p:nvPicPr>
          <p:cNvPr id="73"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8458200" y="4800600"/>
            <a:ext cx="455285" cy="457200"/>
          </a:xfrm>
          <a:prstGeom prst="rect">
            <a:avLst/>
          </a:prstGeom>
          <a:noFill/>
        </p:spPr>
      </p:pic>
      <p:pic>
        <p:nvPicPr>
          <p:cNvPr id="75"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8458200" y="4191000"/>
            <a:ext cx="455285" cy="457200"/>
          </a:xfrm>
          <a:prstGeom prst="rect">
            <a:avLst/>
          </a:prstGeom>
          <a:noFill/>
        </p:spPr>
      </p:pic>
      <p:pic>
        <p:nvPicPr>
          <p:cNvPr id="76"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8458200" y="3505200"/>
            <a:ext cx="455285" cy="457200"/>
          </a:xfrm>
          <a:prstGeom prst="rect">
            <a:avLst/>
          </a:prstGeom>
          <a:noFill/>
        </p:spPr>
      </p:pic>
      <p:sp>
        <p:nvSpPr>
          <p:cNvPr id="79" name="Line 20"/>
          <p:cNvSpPr>
            <a:spLocks noChangeShapeType="1"/>
          </p:cNvSpPr>
          <p:nvPr/>
        </p:nvSpPr>
        <p:spPr bwMode="auto">
          <a:xfrm flipH="1">
            <a:off x="4800600" y="5791200"/>
            <a:ext cx="152400" cy="685800"/>
          </a:xfrm>
          <a:prstGeom prst="line">
            <a:avLst/>
          </a:prstGeom>
          <a:noFill/>
          <a:ln w="38100">
            <a:solidFill>
              <a:srgbClr val="0080FF"/>
            </a:solidFill>
            <a:round/>
            <a:headEnd/>
            <a:tailEnd/>
          </a:ln>
        </p:spPr>
        <p:txBody>
          <a:bodyPr wrap="none" anchor="ctr"/>
          <a:lstStyle/>
          <a:p>
            <a:endParaRPr lang="en-US"/>
          </a:p>
        </p:txBody>
      </p:sp>
      <p:cxnSp>
        <p:nvCxnSpPr>
          <p:cNvPr id="80" name="Straight Arrow Connector 79"/>
          <p:cNvCxnSpPr/>
          <p:nvPr/>
        </p:nvCxnSpPr>
        <p:spPr bwMode="auto">
          <a:xfrm rot="10800000">
            <a:off x="3886200" y="4343400"/>
            <a:ext cx="1981200" cy="1588"/>
          </a:xfrm>
          <a:prstGeom prst="straightConnector1">
            <a:avLst/>
          </a:prstGeom>
          <a:noFill/>
          <a:ln w="38100" cap="flat" cmpd="sng" algn="ctr">
            <a:solidFill>
              <a:srgbClr val="0000FF"/>
            </a:solidFill>
            <a:prstDash val="solid"/>
            <a:round/>
            <a:headEnd type="none" w="med" len="med"/>
            <a:tailEnd type="arrow"/>
          </a:ln>
          <a:effectLst/>
        </p:spPr>
      </p:cxnSp>
      <p:cxnSp>
        <p:nvCxnSpPr>
          <p:cNvPr id="82" name="Straight Arrow Connector 81"/>
          <p:cNvCxnSpPr/>
          <p:nvPr/>
        </p:nvCxnSpPr>
        <p:spPr bwMode="auto">
          <a:xfrm rot="10800000">
            <a:off x="2743200" y="3733800"/>
            <a:ext cx="533400" cy="381000"/>
          </a:xfrm>
          <a:prstGeom prst="straightConnector1">
            <a:avLst/>
          </a:prstGeom>
          <a:noFill/>
          <a:ln w="38100" cap="flat" cmpd="sng" algn="ctr">
            <a:solidFill>
              <a:srgbClr val="0000FF"/>
            </a:solidFill>
            <a:prstDash val="solid"/>
            <a:round/>
            <a:headEnd type="none" w="med" len="med"/>
            <a:tailEnd type="arrow"/>
          </a:ln>
          <a:effectLst/>
        </p:spPr>
      </p:cxnSp>
      <p:cxnSp>
        <p:nvCxnSpPr>
          <p:cNvPr id="84" name="Straight Arrow Connector 83"/>
          <p:cNvCxnSpPr/>
          <p:nvPr/>
        </p:nvCxnSpPr>
        <p:spPr bwMode="auto">
          <a:xfrm rot="10800000">
            <a:off x="1524000" y="3048000"/>
            <a:ext cx="609600" cy="228600"/>
          </a:xfrm>
          <a:prstGeom prst="straightConnector1">
            <a:avLst/>
          </a:prstGeom>
          <a:noFill/>
          <a:ln w="38100" cap="flat" cmpd="sng" algn="ctr">
            <a:solidFill>
              <a:srgbClr val="0000FF"/>
            </a:solidFill>
            <a:prstDash val="solid"/>
            <a:round/>
            <a:headEnd type="none" w="med" len="med"/>
            <a:tailEnd type="arrow"/>
          </a:ln>
          <a:effectLst/>
        </p:spPr>
      </p:cxnSp>
      <p:pic>
        <p:nvPicPr>
          <p:cNvPr id="87" name="Picture 10" descr="MCj02957280000[1]"/>
          <p:cNvPicPr>
            <a:picLocks noGrp="1" noChangeAspect="1" noChangeArrowheads="1"/>
          </p:cNvPicPr>
          <p:nvPr>
            <p:ph sz="quarter" idx="4294967295"/>
          </p:nvPr>
        </p:nvPicPr>
        <p:blipFill>
          <a:blip r:embed="rId4" cstate="print"/>
          <a:srcRect/>
          <a:stretch>
            <a:fillRect/>
          </a:stretch>
        </p:blipFill>
        <p:spPr>
          <a:xfrm>
            <a:off x="381000" y="2819400"/>
            <a:ext cx="721192" cy="609600"/>
          </a:xfrm>
          <a:noFill/>
          <a:ln/>
        </p:spPr>
      </p:pic>
      <p:sp>
        <p:nvSpPr>
          <p:cNvPr id="92" name="Multiply 91"/>
          <p:cNvSpPr/>
          <p:nvPr/>
        </p:nvSpPr>
        <p:spPr>
          <a:xfrm>
            <a:off x="2971800" y="3962400"/>
            <a:ext cx="1066800" cy="1143000"/>
          </a:xfrm>
          <a:prstGeom prst="mathMultiply">
            <a:avLst>
              <a:gd name="adj1" fmla="val 190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TextBox 92"/>
          <p:cNvSpPr txBox="1"/>
          <p:nvPr/>
        </p:nvSpPr>
        <p:spPr>
          <a:xfrm>
            <a:off x="4114800" y="3962400"/>
            <a:ext cx="2005677" cy="369332"/>
          </a:xfrm>
          <a:prstGeom prst="rect">
            <a:avLst/>
          </a:prstGeom>
          <a:noFill/>
        </p:spPr>
        <p:txBody>
          <a:bodyPr wrap="none" rtlCol="0">
            <a:spAutoFit/>
          </a:bodyPr>
          <a:lstStyle/>
          <a:p>
            <a:r>
              <a:rPr lang="en-US" dirty="0" smtClean="0"/>
              <a:t>128.0.0.0/8 (D, E)</a:t>
            </a:r>
            <a:endParaRPr lang="en-US" dirty="0"/>
          </a:p>
        </p:txBody>
      </p:sp>
      <p:sp>
        <p:nvSpPr>
          <p:cNvPr id="94" name="TextBox 93"/>
          <p:cNvSpPr txBox="1"/>
          <p:nvPr/>
        </p:nvSpPr>
        <p:spPr>
          <a:xfrm>
            <a:off x="2971800" y="3276600"/>
            <a:ext cx="1402948" cy="646331"/>
          </a:xfrm>
          <a:prstGeom prst="rect">
            <a:avLst/>
          </a:prstGeom>
          <a:noFill/>
        </p:spPr>
        <p:txBody>
          <a:bodyPr wrap="none" rtlCol="0">
            <a:spAutoFit/>
          </a:bodyPr>
          <a:lstStyle/>
          <a:p>
            <a:r>
              <a:rPr lang="en-US" dirty="0" smtClean="0"/>
              <a:t>128.0.0.0/8 </a:t>
            </a:r>
          </a:p>
          <a:p>
            <a:r>
              <a:rPr lang="en-US" dirty="0" smtClean="0"/>
              <a:t>(C, D, E)</a:t>
            </a:r>
            <a:endParaRPr lang="en-US" dirty="0"/>
          </a:p>
        </p:txBody>
      </p:sp>
      <p:cxnSp>
        <p:nvCxnSpPr>
          <p:cNvPr id="95" name="Straight Arrow Connector 94"/>
          <p:cNvCxnSpPr/>
          <p:nvPr/>
        </p:nvCxnSpPr>
        <p:spPr bwMode="auto">
          <a:xfrm rot="5400000" flipH="1" flipV="1">
            <a:off x="1562894" y="4457700"/>
            <a:ext cx="1294606" cy="794"/>
          </a:xfrm>
          <a:prstGeom prst="straightConnector1">
            <a:avLst/>
          </a:prstGeom>
          <a:noFill/>
          <a:ln w="38100" cap="flat" cmpd="sng" algn="ctr">
            <a:solidFill>
              <a:srgbClr val="0000FF"/>
            </a:solidFill>
            <a:prstDash val="solid"/>
            <a:round/>
            <a:headEnd type="none" w="med" len="med"/>
            <a:tailEnd type="arrow"/>
          </a:ln>
          <a:effectLst/>
        </p:spPr>
      </p:cxnSp>
      <p:sp>
        <p:nvSpPr>
          <p:cNvPr id="100" name="TextBox 99"/>
          <p:cNvSpPr txBox="1"/>
          <p:nvPr/>
        </p:nvSpPr>
        <p:spPr>
          <a:xfrm>
            <a:off x="762000" y="4267200"/>
            <a:ext cx="1402948" cy="646331"/>
          </a:xfrm>
          <a:prstGeom prst="rect">
            <a:avLst/>
          </a:prstGeom>
          <a:noFill/>
        </p:spPr>
        <p:txBody>
          <a:bodyPr wrap="none" rtlCol="0">
            <a:spAutoFit/>
          </a:bodyPr>
          <a:lstStyle/>
          <a:p>
            <a:r>
              <a:rPr lang="en-US" dirty="0" smtClean="0"/>
              <a:t>128.0.0.0/8 </a:t>
            </a:r>
          </a:p>
          <a:p>
            <a:r>
              <a:rPr lang="en-US" dirty="0" smtClean="0"/>
              <a:t>(F, G, D, E)</a:t>
            </a:r>
            <a:endParaRPr lang="en-US" dirty="0"/>
          </a:p>
        </p:txBody>
      </p:sp>
      <p:sp>
        <p:nvSpPr>
          <p:cNvPr id="101" name="TextBox 100"/>
          <p:cNvSpPr txBox="1"/>
          <p:nvPr/>
        </p:nvSpPr>
        <p:spPr>
          <a:xfrm>
            <a:off x="1676400" y="2514600"/>
            <a:ext cx="1402948" cy="646331"/>
          </a:xfrm>
          <a:prstGeom prst="rect">
            <a:avLst/>
          </a:prstGeom>
          <a:noFill/>
        </p:spPr>
        <p:txBody>
          <a:bodyPr wrap="none" rtlCol="0">
            <a:spAutoFit/>
          </a:bodyPr>
          <a:lstStyle/>
          <a:p>
            <a:r>
              <a:rPr lang="en-US" dirty="0" smtClean="0"/>
              <a:t>128.0.0.0/8 </a:t>
            </a:r>
          </a:p>
          <a:p>
            <a:r>
              <a:rPr lang="en-US" dirty="0" smtClean="0"/>
              <a:t>(A, C, D, E)</a:t>
            </a:r>
            <a:endParaRPr lang="en-US" dirty="0"/>
          </a:p>
        </p:txBody>
      </p:sp>
      <p:cxnSp>
        <p:nvCxnSpPr>
          <p:cNvPr id="102" name="Straight Arrow Connector 101"/>
          <p:cNvCxnSpPr/>
          <p:nvPr/>
        </p:nvCxnSpPr>
        <p:spPr bwMode="auto">
          <a:xfrm rot="5400000">
            <a:off x="2590800" y="4648200"/>
            <a:ext cx="457200" cy="457200"/>
          </a:xfrm>
          <a:prstGeom prst="straightConnector1">
            <a:avLst/>
          </a:prstGeom>
          <a:noFill/>
          <a:ln w="38100" cap="flat" cmpd="sng" algn="ctr">
            <a:solidFill>
              <a:srgbClr val="0000FF"/>
            </a:solidFill>
            <a:prstDash val="solid"/>
            <a:round/>
            <a:headEnd type="none" w="med" len="med"/>
            <a:tailEnd type="arrow"/>
          </a:ln>
          <a:effectLst/>
        </p:spPr>
      </p:cxnSp>
      <p:sp>
        <p:nvSpPr>
          <p:cNvPr id="106" name="Line 20"/>
          <p:cNvSpPr>
            <a:spLocks noChangeShapeType="1"/>
          </p:cNvSpPr>
          <p:nvPr/>
        </p:nvSpPr>
        <p:spPr bwMode="auto">
          <a:xfrm flipH="1">
            <a:off x="3657600" y="3352800"/>
            <a:ext cx="1371600" cy="982663"/>
          </a:xfrm>
          <a:prstGeom prst="line">
            <a:avLst/>
          </a:prstGeom>
          <a:noFill/>
          <a:ln w="38100">
            <a:solidFill>
              <a:srgbClr val="0080FF"/>
            </a:solidFill>
            <a:round/>
            <a:headEnd/>
            <a:tailEnd/>
          </a:ln>
        </p:spPr>
        <p:txBody>
          <a:bodyPr wrap="none" anchor="ctr"/>
          <a:lstStyle/>
          <a:p>
            <a:endParaRPr lang="en-US"/>
          </a:p>
        </p:txBody>
      </p:sp>
      <p:sp>
        <p:nvSpPr>
          <p:cNvPr id="107" name="Can 106"/>
          <p:cNvSpPr/>
          <p:nvPr/>
        </p:nvSpPr>
        <p:spPr>
          <a:xfrm>
            <a:off x="4876800" y="30480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B</a:t>
            </a:r>
            <a:endParaRPr lang="en-US" dirty="0"/>
          </a:p>
        </p:txBody>
      </p:sp>
      <p:cxnSp>
        <p:nvCxnSpPr>
          <p:cNvPr id="108" name="Straight Arrow Connector 107"/>
          <p:cNvCxnSpPr/>
          <p:nvPr/>
        </p:nvCxnSpPr>
        <p:spPr bwMode="auto">
          <a:xfrm flipV="1">
            <a:off x="3581400" y="3352800"/>
            <a:ext cx="1143000" cy="838200"/>
          </a:xfrm>
          <a:prstGeom prst="straightConnector1">
            <a:avLst/>
          </a:prstGeom>
          <a:noFill/>
          <a:ln w="38100" cap="flat" cmpd="sng" algn="ctr">
            <a:solidFill>
              <a:srgbClr val="0000FF"/>
            </a:solidFill>
            <a:prstDash val="solid"/>
            <a:round/>
            <a:headEnd type="none" w="med" len="med"/>
            <a:tailEnd type="arrow"/>
          </a:ln>
          <a:effectLst/>
        </p:spPr>
      </p:cxnSp>
      <p:cxnSp>
        <p:nvCxnSpPr>
          <p:cNvPr id="110" name="Straight Arrow Connector 109"/>
          <p:cNvCxnSpPr/>
          <p:nvPr/>
        </p:nvCxnSpPr>
        <p:spPr bwMode="auto">
          <a:xfrm rot="10800000" flipV="1">
            <a:off x="5410200" y="4876800"/>
            <a:ext cx="762000" cy="609600"/>
          </a:xfrm>
          <a:prstGeom prst="straightConnector1">
            <a:avLst/>
          </a:prstGeom>
          <a:noFill/>
          <a:ln w="38100" cap="flat" cmpd="sng" algn="ctr">
            <a:solidFill>
              <a:srgbClr val="0000FF"/>
            </a:solidFill>
            <a:prstDash val="solid"/>
            <a:round/>
            <a:headEnd type="none" w="med" len="med"/>
            <a:tailEnd type="arrow"/>
          </a:ln>
          <a:effectLst/>
        </p:spPr>
      </p:cxnSp>
      <p:cxnSp>
        <p:nvCxnSpPr>
          <p:cNvPr id="112" name="Straight Arrow Connector 111"/>
          <p:cNvCxnSpPr/>
          <p:nvPr/>
        </p:nvCxnSpPr>
        <p:spPr bwMode="auto">
          <a:xfrm rot="10800000">
            <a:off x="2971800" y="5791200"/>
            <a:ext cx="1600200" cy="1588"/>
          </a:xfrm>
          <a:prstGeom prst="straightConnector1">
            <a:avLst/>
          </a:prstGeom>
          <a:noFill/>
          <a:ln w="38100" cap="flat" cmpd="sng" algn="ctr">
            <a:solidFill>
              <a:srgbClr val="0000FF"/>
            </a:solidFill>
            <a:prstDash val="solid"/>
            <a:round/>
            <a:headEnd type="none" w="med" len="med"/>
            <a:tailEnd type="arrow"/>
          </a:ln>
          <a:effectLst/>
        </p:spPr>
      </p:cxnSp>
      <p:pic>
        <p:nvPicPr>
          <p:cNvPr id="115" name="Picture 10" descr="MCj02957280000[1]"/>
          <p:cNvPicPr>
            <a:picLocks noGrp="1" noChangeAspect="1" noChangeArrowheads="1"/>
          </p:cNvPicPr>
          <p:nvPr>
            <p:ph sz="quarter" idx="4294967295"/>
          </p:nvPr>
        </p:nvPicPr>
        <p:blipFill>
          <a:blip r:embed="rId4" cstate="print"/>
          <a:srcRect/>
          <a:stretch>
            <a:fillRect/>
          </a:stretch>
        </p:blipFill>
        <p:spPr>
          <a:xfrm>
            <a:off x="5638800" y="2286000"/>
            <a:ext cx="721192" cy="6096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1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8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84"/>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9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92" grpId="0" animBg="1"/>
      <p:bldP spid="93" grpId="0"/>
      <p:bldP spid="94"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5"/>
          <p:cNvSpPr>
            <a:spLocks noGrp="1" noChangeArrowheads="1"/>
          </p:cNvSpPr>
          <p:nvPr>
            <p:ph idx="1"/>
          </p:nvPr>
        </p:nvSpPr>
        <p:spPr>
          <a:xfrm>
            <a:off x="457200" y="1143000"/>
            <a:ext cx="8229600" cy="4525963"/>
          </a:xfrm>
        </p:spPr>
        <p:txBody>
          <a:bodyPr/>
          <a:lstStyle/>
          <a:p>
            <a:pPr eaLnBrk="1" hangingPunct="1"/>
            <a:r>
              <a:rPr lang="en-US" smtClean="0"/>
              <a:t>At the end of data-plane cloning, both data planes are ready to forward traffic</a:t>
            </a:r>
          </a:p>
        </p:txBody>
      </p:sp>
      <p:sp>
        <p:nvSpPr>
          <p:cNvPr id="30724" name="Rectangle 2"/>
          <p:cNvSpPr>
            <a:spLocks noGrp="1" noChangeArrowheads="1"/>
          </p:cNvSpPr>
          <p:nvPr>
            <p:ph type="title"/>
          </p:nvPr>
        </p:nvSpPr>
        <p:spPr>
          <a:xfrm>
            <a:off x="228600" y="228600"/>
            <a:ext cx="8534400" cy="685800"/>
          </a:xfrm>
        </p:spPr>
        <p:txBody>
          <a:bodyPr/>
          <a:lstStyle/>
          <a:p>
            <a:pPr eaLnBrk="1" hangingPunct="1"/>
            <a:r>
              <a:rPr lang="en-US" sz="3600" b="1" smtClean="0"/>
              <a:t>Double Data Planes</a:t>
            </a:r>
          </a:p>
        </p:txBody>
      </p:sp>
      <p:sp>
        <p:nvSpPr>
          <p:cNvPr id="30725" name="Rectangle 29"/>
          <p:cNvSpPr>
            <a:spLocks noChangeArrowheads="1"/>
          </p:cNvSpPr>
          <p:nvPr/>
        </p:nvSpPr>
        <p:spPr bwMode="auto">
          <a:xfrm>
            <a:off x="3968750" y="2743200"/>
            <a:ext cx="1752600" cy="1219200"/>
          </a:xfrm>
          <a:prstGeom prst="rect">
            <a:avLst/>
          </a:prstGeom>
          <a:noFill/>
          <a:ln w="19050">
            <a:solidFill>
              <a:schemeClr val="tx1"/>
            </a:solidFill>
            <a:miter lim="800000"/>
            <a:headEnd/>
            <a:tailEnd/>
          </a:ln>
        </p:spPr>
        <p:txBody>
          <a:bodyPr wrap="none" anchor="ctr"/>
          <a:lstStyle/>
          <a:p>
            <a:endParaRPr lang="en-US"/>
          </a:p>
        </p:txBody>
      </p:sp>
      <p:sp>
        <p:nvSpPr>
          <p:cNvPr id="30726" name="Rectangle 30"/>
          <p:cNvSpPr>
            <a:spLocks noChangeArrowheads="1"/>
          </p:cNvSpPr>
          <p:nvPr/>
        </p:nvSpPr>
        <p:spPr bwMode="auto">
          <a:xfrm>
            <a:off x="3968750" y="4419600"/>
            <a:ext cx="1752600" cy="1143000"/>
          </a:xfrm>
          <a:prstGeom prst="rect">
            <a:avLst/>
          </a:prstGeom>
          <a:noFill/>
          <a:ln w="19050">
            <a:solidFill>
              <a:schemeClr val="tx1"/>
            </a:solidFill>
            <a:miter lim="800000"/>
            <a:headEnd/>
            <a:tailEnd/>
          </a:ln>
        </p:spPr>
        <p:txBody>
          <a:bodyPr wrap="none" anchor="ctr"/>
          <a:lstStyle/>
          <a:p>
            <a:endParaRPr lang="en-US"/>
          </a:p>
        </p:txBody>
      </p:sp>
      <p:sp>
        <p:nvSpPr>
          <p:cNvPr id="30727" name="Line 35"/>
          <p:cNvSpPr>
            <a:spLocks noChangeShapeType="1"/>
          </p:cNvSpPr>
          <p:nvPr/>
        </p:nvSpPr>
        <p:spPr bwMode="auto">
          <a:xfrm>
            <a:off x="3968750" y="3352800"/>
            <a:ext cx="1752600" cy="0"/>
          </a:xfrm>
          <a:prstGeom prst="line">
            <a:avLst/>
          </a:prstGeom>
          <a:noFill/>
          <a:ln w="12700">
            <a:solidFill>
              <a:schemeClr val="tx1"/>
            </a:solidFill>
            <a:prstDash val="dash"/>
            <a:round/>
            <a:headEnd/>
            <a:tailEnd/>
          </a:ln>
        </p:spPr>
        <p:txBody>
          <a:bodyPr wrap="none" anchor="ctr"/>
          <a:lstStyle/>
          <a:p>
            <a:endParaRPr lang="en-US"/>
          </a:p>
        </p:txBody>
      </p:sp>
      <p:sp>
        <p:nvSpPr>
          <p:cNvPr id="30728" name="Line 36"/>
          <p:cNvSpPr>
            <a:spLocks noChangeShapeType="1"/>
          </p:cNvSpPr>
          <p:nvPr/>
        </p:nvSpPr>
        <p:spPr bwMode="auto">
          <a:xfrm>
            <a:off x="3968750" y="4953000"/>
            <a:ext cx="1752600" cy="0"/>
          </a:xfrm>
          <a:prstGeom prst="line">
            <a:avLst/>
          </a:prstGeom>
          <a:noFill/>
          <a:ln w="12700">
            <a:solidFill>
              <a:schemeClr val="tx1"/>
            </a:solidFill>
            <a:prstDash val="dash"/>
            <a:round/>
            <a:headEnd/>
            <a:tailEnd/>
          </a:ln>
        </p:spPr>
        <p:txBody>
          <a:bodyPr wrap="none" anchor="ctr"/>
          <a:lstStyle/>
          <a:p>
            <a:endParaRPr lang="en-US"/>
          </a:p>
        </p:txBody>
      </p:sp>
      <p:sp>
        <p:nvSpPr>
          <p:cNvPr id="30729" name="Rectangle 37"/>
          <p:cNvSpPr>
            <a:spLocks noChangeArrowheads="1"/>
          </p:cNvSpPr>
          <p:nvPr/>
        </p:nvSpPr>
        <p:spPr bwMode="auto">
          <a:xfrm>
            <a:off x="4425950" y="4495800"/>
            <a:ext cx="838200" cy="381000"/>
          </a:xfrm>
          <a:prstGeom prst="rect">
            <a:avLst/>
          </a:prstGeom>
          <a:solidFill>
            <a:srgbClr val="FF6600"/>
          </a:solidFill>
          <a:ln w="12700">
            <a:solidFill>
              <a:schemeClr val="tx1"/>
            </a:solidFill>
            <a:miter lim="800000"/>
            <a:headEnd/>
            <a:tailEnd/>
          </a:ln>
        </p:spPr>
        <p:txBody>
          <a:bodyPr/>
          <a:lstStyle/>
          <a:p>
            <a:pPr algn="ctr"/>
            <a:r>
              <a:rPr lang="en-US" sz="2000" b="0"/>
              <a:t>CP</a:t>
            </a:r>
          </a:p>
        </p:txBody>
      </p:sp>
      <p:sp>
        <p:nvSpPr>
          <p:cNvPr id="30730" name="Rectangle 39"/>
          <p:cNvSpPr>
            <a:spLocks noChangeArrowheads="1"/>
          </p:cNvSpPr>
          <p:nvPr/>
        </p:nvSpPr>
        <p:spPr bwMode="auto">
          <a:xfrm>
            <a:off x="4197350" y="3886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0731" name="Rectangle 40"/>
          <p:cNvSpPr>
            <a:spLocks noChangeArrowheads="1"/>
          </p:cNvSpPr>
          <p:nvPr/>
        </p:nvSpPr>
        <p:spPr bwMode="auto">
          <a:xfrm>
            <a:off x="4578350" y="3886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0732" name="Rectangle 41"/>
          <p:cNvSpPr>
            <a:spLocks noChangeArrowheads="1"/>
          </p:cNvSpPr>
          <p:nvPr/>
        </p:nvSpPr>
        <p:spPr bwMode="auto">
          <a:xfrm>
            <a:off x="4959350" y="3886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0733" name="Rectangle 42"/>
          <p:cNvSpPr>
            <a:spLocks noChangeArrowheads="1"/>
          </p:cNvSpPr>
          <p:nvPr/>
        </p:nvSpPr>
        <p:spPr bwMode="auto">
          <a:xfrm>
            <a:off x="5340350" y="3886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0734" name="Rectangle 43"/>
          <p:cNvSpPr>
            <a:spLocks noChangeArrowheads="1"/>
          </p:cNvSpPr>
          <p:nvPr/>
        </p:nvSpPr>
        <p:spPr bwMode="auto">
          <a:xfrm>
            <a:off x="4197350" y="5486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0735" name="Rectangle 44"/>
          <p:cNvSpPr>
            <a:spLocks noChangeArrowheads="1"/>
          </p:cNvSpPr>
          <p:nvPr/>
        </p:nvSpPr>
        <p:spPr bwMode="auto">
          <a:xfrm>
            <a:off x="4578350" y="5486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0736" name="Rectangle 45"/>
          <p:cNvSpPr>
            <a:spLocks noChangeArrowheads="1"/>
          </p:cNvSpPr>
          <p:nvPr/>
        </p:nvSpPr>
        <p:spPr bwMode="auto">
          <a:xfrm>
            <a:off x="4959350" y="5486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0737" name="Rectangle 46"/>
          <p:cNvSpPr>
            <a:spLocks noChangeArrowheads="1"/>
          </p:cNvSpPr>
          <p:nvPr/>
        </p:nvSpPr>
        <p:spPr bwMode="auto">
          <a:xfrm>
            <a:off x="5340350" y="5486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0738" name="Rectangle 51"/>
          <p:cNvSpPr>
            <a:spLocks noChangeArrowheads="1"/>
          </p:cNvSpPr>
          <p:nvPr/>
        </p:nvSpPr>
        <p:spPr bwMode="auto">
          <a:xfrm>
            <a:off x="4273550" y="3429000"/>
            <a:ext cx="1143000" cy="381000"/>
          </a:xfrm>
          <a:prstGeom prst="rect">
            <a:avLst/>
          </a:prstGeom>
          <a:solidFill>
            <a:srgbClr val="00CCFF"/>
          </a:solidFill>
          <a:ln w="12700">
            <a:solidFill>
              <a:schemeClr val="tx1"/>
            </a:solidFill>
            <a:miter lim="800000"/>
            <a:headEnd/>
            <a:tailEnd/>
          </a:ln>
        </p:spPr>
        <p:txBody>
          <a:bodyPr/>
          <a:lstStyle/>
          <a:p>
            <a:pPr algn="ctr"/>
            <a:r>
              <a:rPr lang="en-US" sz="2000" b="0"/>
              <a:t>DP-old</a:t>
            </a:r>
          </a:p>
        </p:txBody>
      </p:sp>
      <p:sp>
        <p:nvSpPr>
          <p:cNvPr id="30739" name="Rectangle 51"/>
          <p:cNvSpPr>
            <a:spLocks noChangeArrowheads="1"/>
          </p:cNvSpPr>
          <p:nvPr/>
        </p:nvSpPr>
        <p:spPr bwMode="auto">
          <a:xfrm>
            <a:off x="4273550" y="5029200"/>
            <a:ext cx="1143000" cy="381000"/>
          </a:xfrm>
          <a:prstGeom prst="rect">
            <a:avLst/>
          </a:prstGeom>
          <a:solidFill>
            <a:srgbClr val="00CCFF"/>
          </a:solidFill>
          <a:ln w="12700">
            <a:solidFill>
              <a:schemeClr val="tx1"/>
            </a:solidFill>
            <a:miter lim="800000"/>
            <a:headEnd/>
            <a:tailEnd/>
          </a:ln>
        </p:spPr>
        <p:txBody>
          <a:bodyPr/>
          <a:lstStyle/>
          <a:p>
            <a:pPr algn="ctr"/>
            <a:r>
              <a:rPr lang="en-US" sz="2000" b="0"/>
              <a:t>DP-new</a:t>
            </a:r>
          </a:p>
        </p:txBody>
      </p:sp>
      <p:sp>
        <p:nvSpPr>
          <p:cNvPr id="19" name="Slide Number Placeholder 18"/>
          <p:cNvSpPr>
            <a:spLocks noGrp="1"/>
          </p:cNvSpPr>
          <p:nvPr>
            <p:ph type="sldNum" sz="quarter" idx="10"/>
          </p:nvPr>
        </p:nvSpPr>
        <p:spPr/>
        <p:txBody>
          <a:bodyPr/>
          <a:lstStyle/>
          <a:p>
            <a:fld id="{78045D62-CC08-48FA-985A-62E7EF5E9DE8}"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5"/>
          <p:cNvSpPr>
            <a:spLocks noGrp="1" noChangeArrowheads="1"/>
          </p:cNvSpPr>
          <p:nvPr>
            <p:ph idx="1"/>
          </p:nvPr>
        </p:nvSpPr>
        <p:spPr>
          <a:xfrm>
            <a:off x="457200" y="1143000"/>
            <a:ext cx="8229600" cy="4525963"/>
          </a:xfrm>
        </p:spPr>
        <p:txBody>
          <a:bodyPr/>
          <a:lstStyle/>
          <a:p>
            <a:pPr eaLnBrk="1" hangingPunct="1"/>
            <a:r>
              <a:rPr lang="en-US" smtClean="0"/>
              <a:t>With the double data planes, links can be migrated independently</a:t>
            </a:r>
          </a:p>
        </p:txBody>
      </p:sp>
      <p:sp>
        <p:nvSpPr>
          <p:cNvPr id="31748" name="Rectangle 2"/>
          <p:cNvSpPr>
            <a:spLocks noGrp="1" noChangeArrowheads="1"/>
          </p:cNvSpPr>
          <p:nvPr>
            <p:ph type="title"/>
          </p:nvPr>
        </p:nvSpPr>
        <p:spPr>
          <a:xfrm>
            <a:off x="228600" y="228600"/>
            <a:ext cx="8534400" cy="685800"/>
          </a:xfrm>
        </p:spPr>
        <p:txBody>
          <a:bodyPr/>
          <a:lstStyle/>
          <a:p>
            <a:pPr eaLnBrk="1" hangingPunct="1"/>
            <a:r>
              <a:rPr lang="en-US" sz="3600" b="1" smtClean="0"/>
              <a:t>Asynchronous Link Migration</a:t>
            </a:r>
          </a:p>
        </p:txBody>
      </p:sp>
      <p:sp>
        <p:nvSpPr>
          <p:cNvPr id="31749" name="Rectangle 29"/>
          <p:cNvSpPr>
            <a:spLocks noChangeArrowheads="1"/>
          </p:cNvSpPr>
          <p:nvPr/>
        </p:nvSpPr>
        <p:spPr bwMode="auto">
          <a:xfrm>
            <a:off x="3968750" y="2743200"/>
            <a:ext cx="1752600" cy="1219200"/>
          </a:xfrm>
          <a:prstGeom prst="rect">
            <a:avLst/>
          </a:prstGeom>
          <a:noFill/>
          <a:ln w="19050">
            <a:solidFill>
              <a:schemeClr val="tx1"/>
            </a:solidFill>
            <a:miter lim="800000"/>
            <a:headEnd/>
            <a:tailEnd/>
          </a:ln>
        </p:spPr>
        <p:txBody>
          <a:bodyPr wrap="none" anchor="ctr"/>
          <a:lstStyle/>
          <a:p>
            <a:endParaRPr lang="en-US"/>
          </a:p>
        </p:txBody>
      </p:sp>
      <p:sp>
        <p:nvSpPr>
          <p:cNvPr id="31750" name="Rectangle 30"/>
          <p:cNvSpPr>
            <a:spLocks noChangeArrowheads="1"/>
          </p:cNvSpPr>
          <p:nvPr/>
        </p:nvSpPr>
        <p:spPr bwMode="auto">
          <a:xfrm>
            <a:off x="3968750" y="4419600"/>
            <a:ext cx="1752600" cy="1143000"/>
          </a:xfrm>
          <a:prstGeom prst="rect">
            <a:avLst/>
          </a:prstGeom>
          <a:noFill/>
          <a:ln w="19050">
            <a:solidFill>
              <a:schemeClr val="tx1"/>
            </a:solidFill>
            <a:miter lim="800000"/>
            <a:headEnd/>
            <a:tailEnd/>
          </a:ln>
        </p:spPr>
        <p:txBody>
          <a:bodyPr wrap="none" anchor="ctr"/>
          <a:lstStyle/>
          <a:p>
            <a:endParaRPr lang="en-US"/>
          </a:p>
        </p:txBody>
      </p:sp>
      <p:sp>
        <p:nvSpPr>
          <p:cNvPr id="31751" name="Rectangle 31"/>
          <p:cNvSpPr>
            <a:spLocks noChangeArrowheads="1"/>
          </p:cNvSpPr>
          <p:nvPr/>
        </p:nvSpPr>
        <p:spPr bwMode="auto">
          <a:xfrm>
            <a:off x="1447800" y="3505200"/>
            <a:ext cx="338138" cy="369888"/>
          </a:xfrm>
          <a:prstGeom prst="rect">
            <a:avLst/>
          </a:prstGeom>
          <a:noFill/>
          <a:ln w="9525">
            <a:noFill/>
            <a:miter lim="800000"/>
            <a:headEnd/>
            <a:tailEnd/>
          </a:ln>
        </p:spPr>
        <p:txBody>
          <a:bodyPr wrap="none">
            <a:spAutoFit/>
          </a:bodyPr>
          <a:lstStyle/>
          <a:p>
            <a:r>
              <a:rPr lang="en-US" sz="1800" b="0"/>
              <a:t>A</a:t>
            </a:r>
          </a:p>
        </p:txBody>
      </p:sp>
      <p:sp>
        <p:nvSpPr>
          <p:cNvPr id="31752" name="Line 35"/>
          <p:cNvSpPr>
            <a:spLocks noChangeShapeType="1"/>
          </p:cNvSpPr>
          <p:nvPr/>
        </p:nvSpPr>
        <p:spPr bwMode="auto">
          <a:xfrm>
            <a:off x="3968750" y="3352800"/>
            <a:ext cx="1752600" cy="0"/>
          </a:xfrm>
          <a:prstGeom prst="line">
            <a:avLst/>
          </a:prstGeom>
          <a:noFill/>
          <a:ln w="12700">
            <a:solidFill>
              <a:schemeClr val="tx1"/>
            </a:solidFill>
            <a:prstDash val="dash"/>
            <a:round/>
            <a:headEnd/>
            <a:tailEnd/>
          </a:ln>
        </p:spPr>
        <p:txBody>
          <a:bodyPr wrap="none" anchor="ctr"/>
          <a:lstStyle/>
          <a:p>
            <a:endParaRPr lang="en-US"/>
          </a:p>
        </p:txBody>
      </p:sp>
      <p:sp>
        <p:nvSpPr>
          <p:cNvPr id="31753" name="Line 36"/>
          <p:cNvSpPr>
            <a:spLocks noChangeShapeType="1"/>
          </p:cNvSpPr>
          <p:nvPr/>
        </p:nvSpPr>
        <p:spPr bwMode="auto">
          <a:xfrm>
            <a:off x="3968750" y="4953000"/>
            <a:ext cx="1752600" cy="0"/>
          </a:xfrm>
          <a:prstGeom prst="line">
            <a:avLst/>
          </a:prstGeom>
          <a:noFill/>
          <a:ln w="12700">
            <a:solidFill>
              <a:schemeClr val="tx1"/>
            </a:solidFill>
            <a:prstDash val="dash"/>
            <a:round/>
            <a:headEnd/>
            <a:tailEnd/>
          </a:ln>
        </p:spPr>
        <p:txBody>
          <a:bodyPr wrap="none" anchor="ctr"/>
          <a:lstStyle/>
          <a:p>
            <a:endParaRPr lang="en-US"/>
          </a:p>
        </p:txBody>
      </p:sp>
      <p:sp>
        <p:nvSpPr>
          <p:cNvPr id="31754" name="Rectangle 37"/>
          <p:cNvSpPr>
            <a:spLocks noChangeArrowheads="1"/>
          </p:cNvSpPr>
          <p:nvPr/>
        </p:nvSpPr>
        <p:spPr bwMode="auto">
          <a:xfrm>
            <a:off x="4425950" y="4495800"/>
            <a:ext cx="838200" cy="381000"/>
          </a:xfrm>
          <a:prstGeom prst="rect">
            <a:avLst/>
          </a:prstGeom>
          <a:solidFill>
            <a:srgbClr val="FF6600"/>
          </a:solidFill>
          <a:ln w="12700">
            <a:solidFill>
              <a:schemeClr val="tx1"/>
            </a:solidFill>
            <a:miter lim="800000"/>
            <a:headEnd/>
            <a:tailEnd/>
          </a:ln>
        </p:spPr>
        <p:txBody>
          <a:bodyPr/>
          <a:lstStyle/>
          <a:p>
            <a:pPr algn="ctr"/>
            <a:r>
              <a:rPr lang="en-US" sz="2000" b="0"/>
              <a:t>CP</a:t>
            </a:r>
          </a:p>
        </p:txBody>
      </p:sp>
      <p:sp>
        <p:nvSpPr>
          <p:cNvPr id="31755" name="Rectangle 39"/>
          <p:cNvSpPr>
            <a:spLocks noChangeArrowheads="1"/>
          </p:cNvSpPr>
          <p:nvPr/>
        </p:nvSpPr>
        <p:spPr bwMode="auto">
          <a:xfrm>
            <a:off x="4197350" y="3886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1756" name="Rectangle 40"/>
          <p:cNvSpPr>
            <a:spLocks noChangeArrowheads="1"/>
          </p:cNvSpPr>
          <p:nvPr/>
        </p:nvSpPr>
        <p:spPr bwMode="auto">
          <a:xfrm>
            <a:off x="4578350" y="3886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1757" name="Rectangle 41"/>
          <p:cNvSpPr>
            <a:spLocks noChangeArrowheads="1"/>
          </p:cNvSpPr>
          <p:nvPr/>
        </p:nvSpPr>
        <p:spPr bwMode="auto">
          <a:xfrm>
            <a:off x="4959350" y="3886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1758" name="Rectangle 42"/>
          <p:cNvSpPr>
            <a:spLocks noChangeArrowheads="1"/>
          </p:cNvSpPr>
          <p:nvPr/>
        </p:nvSpPr>
        <p:spPr bwMode="auto">
          <a:xfrm>
            <a:off x="5340350" y="38862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1759" name="Rectangle 43"/>
          <p:cNvSpPr>
            <a:spLocks noChangeArrowheads="1"/>
          </p:cNvSpPr>
          <p:nvPr/>
        </p:nvSpPr>
        <p:spPr bwMode="auto">
          <a:xfrm>
            <a:off x="4197350" y="5486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1760" name="Rectangle 44"/>
          <p:cNvSpPr>
            <a:spLocks noChangeArrowheads="1"/>
          </p:cNvSpPr>
          <p:nvPr/>
        </p:nvSpPr>
        <p:spPr bwMode="auto">
          <a:xfrm>
            <a:off x="4578350" y="5486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1761" name="Rectangle 45"/>
          <p:cNvSpPr>
            <a:spLocks noChangeArrowheads="1"/>
          </p:cNvSpPr>
          <p:nvPr/>
        </p:nvSpPr>
        <p:spPr bwMode="auto">
          <a:xfrm>
            <a:off x="4959350" y="5486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1762" name="Rectangle 46"/>
          <p:cNvSpPr>
            <a:spLocks noChangeArrowheads="1"/>
          </p:cNvSpPr>
          <p:nvPr/>
        </p:nvSpPr>
        <p:spPr bwMode="auto">
          <a:xfrm>
            <a:off x="5340350" y="5486400"/>
            <a:ext cx="228600" cy="152400"/>
          </a:xfrm>
          <a:prstGeom prst="rect">
            <a:avLst/>
          </a:prstGeom>
          <a:solidFill>
            <a:schemeClr val="accent1"/>
          </a:solidFill>
          <a:ln w="9525">
            <a:solidFill>
              <a:schemeClr val="tx1"/>
            </a:solidFill>
            <a:miter lim="800000"/>
            <a:headEnd/>
            <a:tailEnd/>
          </a:ln>
        </p:spPr>
        <p:txBody>
          <a:bodyPr/>
          <a:lstStyle/>
          <a:p>
            <a:endParaRPr lang="en-US"/>
          </a:p>
        </p:txBody>
      </p:sp>
      <p:sp>
        <p:nvSpPr>
          <p:cNvPr id="31763" name="Rectangle 51"/>
          <p:cNvSpPr>
            <a:spLocks noChangeArrowheads="1"/>
          </p:cNvSpPr>
          <p:nvPr/>
        </p:nvSpPr>
        <p:spPr bwMode="auto">
          <a:xfrm>
            <a:off x="4273550" y="3429000"/>
            <a:ext cx="1143000" cy="381000"/>
          </a:xfrm>
          <a:prstGeom prst="rect">
            <a:avLst/>
          </a:prstGeom>
          <a:solidFill>
            <a:srgbClr val="00CCFF"/>
          </a:solidFill>
          <a:ln w="12700">
            <a:solidFill>
              <a:schemeClr val="tx1"/>
            </a:solidFill>
            <a:miter lim="800000"/>
            <a:headEnd/>
            <a:tailEnd/>
          </a:ln>
        </p:spPr>
        <p:txBody>
          <a:bodyPr/>
          <a:lstStyle/>
          <a:p>
            <a:pPr algn="ctr"/>
            <a:r>
              <a:rPr lang="en-US" sz="2000" b="0"/>
              <a:t>DP-old</a:t>
            </a:r>
          </a:p>
        </p:txBody>
      </p:sp>
      <p:sp>
        <p:nvSpPr>
          <p:cNvPr id="31764" name="Rectangle 51"/>
          <p:cNvSpPr>
            <a:spLocks noChangeArrowheads="1"/>
          </p:cNvSpPr>
          <p:nvPr/>
        </p:nvSpPr>
        <p:spPr bwMode="auto">
          <a:xfrm>
            <a:off x="4273550" y="5029200"/>
            <a:ext cx="1143000" cy="381000"/>
          </a:xfrm>
          <a:prstGeom prst="rect">
            <a:avLst/>
          </a:prstGeom>
          <a:solidFill>
            <a:srgbClr val="00CCFF"/>
          </a:solidFill>
          <a:ln w="12700">
            <a:solidFill>
              <a:schemeClr val="tx1"/>
            </a:solidFill>
            <a:miter lim="800000"/>
            <a:headEnd/>
            <a:tailEnd/>
          </a:ln>
        </p:spPr>
        <p:txBody>
          <a:bodyPr/>
          <a:lstStyle/>
          <a:p>
            <a:pPr algn="ctr"/>
            <a:r>
              <a:rPr lang="en-US" sz="2000" b="0"/>
              <a:t>DP-new</a:t>
            </a:r>
          </a:p>
        </p:txBody>
      </p:sp>
      <p:cxnSp>
        <p:nvCxnSpPr>
          <p:cNvPr id="40" name="Straight Arrow Connector 39"/>
          <p:cNvCxnSpPr>
            <a:endCxn id="31763" idx="1"/>
          </p:cNvCxnSpPr>
          <p:nvPr/>
        </p:nvCxnSpPr>
        <p:spPr>
          <a:xfrm flipV="1">
            <a:off x="2514600" y="3619500"/>
            <a:ext cx="1758950" cy="495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410200" y="3581400"/>
            <a:ext cx="15240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flipV="1">
            <a:off x="2514600" y="3733800"/>
            <a:ext cx="1752600" cy="533400"/>
          </a:xfrm>
          <a:prstGeom prst="straightConnector1">
            <a:avLst/>
          </a:prstGeom>
          <a:ln w="38100">
            <a:solidFill>
              <a:srgbClr val="0080FF"/>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0800000">
            <a:off x="5410200" y="3733800"/>
            <a:ext cx="1447800" cy="457200"/>
          </a:xfrm>
          <a:prstGeom prst="straightConnector1">
            <a:avLst/>
          </a:prstGeom>
          <a:ln w="38100">
            <a:solidFill>
              <a:srgbClr val="0080FF"/>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514600" y="4648200"/>
            <a:ext cx="17526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31764" idx="3"/>
          </p:cNvCxnSpPr>
          <p:nvPr/>
        </p:nvCxnSpPr>
        <p:spPr>
          <a:xfrm flipV="1">
            <a:off x="5416550" y="4572000"/>
            <a:ext cx="1441450" cy="647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0800000" flipV="1">
            <a:off x="5410200" y="4724400"/>
            <a:ext cx="1447800" cy="685800"/>
          </a:xfrm>
          <a:prstGeom prst="straightConnector1">
            <a:avLst/>
          </a:prstGeom>
          <a:ln w="38100">
            <a:solidFill>
              <a:srgbClr val="0080FF"/>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0800000">
            <a:off x="2514600" y="4800600"/>
            <a:ext cx="1752600" cy="609600"/>
          </a:xfrm>
          <a:prstGeom prst="straightConnector1">
            <a:avLst/>
          </a:prstGeom>
          <a:ln w="38100">
            <a:solidFill>
              <a:srgbClr val="0080FF"/>
            </a:solidFill>
            <a:tailEnd type="arrow"/>
          </a:ln>
        </p:spPr>
        <p:style>
          <a:lnRef idx="1">
            <a:schemeClr val="accent1"/>
          </a:lnRef>
          <a:fillRef idx="0">
            <a:schemeClr val="accent1"/>
          </a:fillRef>
          <a:effectRef idx="0">
            <a:schemeClr val="accent1"/>
          </a:effectRef>
          <a:fontRef idx="minor">
            <a:schemeClr val="tx1"/>
          </a:fontRef>
        </p:style>
      </p:cxnSp>
      <p:sp>
        <p:nvSpPr>
          <p:cNvPr id="31773" name="Rectangle 29"/>
          <p:cNvSpPr>
            <a:spLocks noChangeArrowheads="1"/>
          </p:cNvSpPr>
          <p:nvPr/>
        </p:nvSpPr>
        <p:spPr bwMode="auto">
          <a:xfrm>
            <a:off x="762000" y="3886200"/>
            <a:ext cx="1752600" cy="1219200"/>
          </a:xfrm>
          <a:prstGeom prst="rect">
            <a:avLst/>
          </a:prstGeom>
          <a:noFill/>
          <a:ln w="19050">
            <a:solidFill>
              <a:schemeClr val="tx1"/>
            </a:solidFill>
            <a:miter lim="800000"/>
            <a:headEnd/>
            <a:tailEnd/>
          </a:ln>
        </p:spPr>
        <p:txBody>
          <a:bodyPr wrap="none" anchor="ctr"/>
          <a:lstStyle/>
          <a:p>
            <a:endParaRPr lang="en-US"/>
          </a:p>
        </p:txBody>
      </p:sp>
      <p:sp>
        <p:nvSpPr>
          <p:cNvPr id="31774" name="Rectangle 29"/>
          <p:cNvSpPr>
            <a:spLocks noChangeArrowheads="1"/>
          </p:cNvSpPr>
          <p:nvPr/>
        </p:nvSpPr>
        <p:spPr bwMode="auto">
          <a:xfrm>
            <a:off x="6858000" y="3886200"/>
            <a:ext cx="1752600" cy="1219200"/>
          </a:xfrm>
          <a:prstGeom prst="rect">
            <a:avLst/>
          </a:prstGeom>
          <a:noFill/>
          <a:ln w="19050">
            <a:solidFill>
              <a:schemeClr val="tx1"/>
            </a:solidFill>
            <a:miter lim="800000"/>
            <a:headEnd/>
            <a:tailEnd/>
          </a:ln>
        </p:spPr>
        <p:txBody>
          <a:bodyPr wrap="none" anchor="ctr"/>
          <a:lstStyle/>
          <a:p>
            <a:endParaRPr lang="en-US"/>
          </a:p>
        </p:txBody>
      </p:sp>
      <p:cxnSp>
        <p:nvCxnSpPr>
          <p:cNvPr id="72" name="Straight Connector 71"/>
          <p:cNvCxnSpPr>
            <a:stCxn id="31773" idx="3"/>
          </p:cNvCxnSpPr>
          <p:nvPr/>
        </p:nvCxnSpPr>
        <p:spPr>
          <a:xfrm flipV="1">
            <a:off x="2514600" y="4038600"/>
            <a:ext cx="182880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31758" idx="2"/>
            <a:endCxn id="31774" idx="1"/>
          </p:cNvCxnSpPr>
          <p:nvPr/>
        </p:nvCxnSpPr>
        <p:spPr>
          <a:xfrm rot="16200000" flipH="1">
            <a:off x="5927725" y="3565525"/>
            <a:ext cx="457200" cy="14033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31759" idx="2"/>
          </p:cNvCxnSpPr>
          <p:nvPr/>
        </p:nvCxnSpPr>
        <p:spPr>
          <a:xfrm>
            <a:off x="2514600" y="4953000"/>
            <a:ext cx="1797050" cy="685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5486400" y="4953000"/>
            <a:ext cx="1371600" cy="685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779" name="Rectangle 31"/>
          <p:cNvSpPr>
            <a:spLocks noChangeArrowheads="1"/>
          </p:cNvSpPr>
          <p:nvPr/>
        </p:nvSpPr>
        <p:spPr bwMode="auto">
          <a:xfrm>
            <a:off x="7543800" y="3516313"/>
            <a:ext cx="338138" cy="369887"/>
          </a:xfrm>
          <a:prstGeom prst="rect">
            <a:avLst/>
          </a:prstGeom>
          <a:noFill/>
          <a:ln w="9525">
            <a:noFill/>
            <a:miter lim="800000"/>
            <a:headEnd/>
            <a:tailEnd/>
          </a:ln>
        </p:spPr>
        <p:txBody>
          <a:bodyPr wrap="none">
            <a:spAutoFit/>
          </a:bodyPr>
          <a:lstStyle/>
          <a:p>
            <a:r>
              <a:rPr lang="en-US" sz="1800" b="0"/>
              <a:t>B</a:t>
            </a:r>
          </a:p>
        </p:txBody>
      </p:sp>
      <p:sp>
        <p:nvSpPr>
          <p:cNvPr id="35" name="Slide Number Placeholder 34"/>
          <p:cNvSpPr>
            <a:spLocks noGrp="1"/>
          </p:cNvSpPr>
          <p:nvPr>
            <p:ph type="sldNum" sz="quarter" idx="10"/>
          </p:nvPr>
        </p:nvSpPr>
        <p:spPr/>
        <p:txBody>
          <a:bodyPr/>
          <a:lstStyle/>
          <a:p>
            <a:fld id="{78045D62-CC08-48FA-985A-62E7EF5E9DE8}" type="slidenum">
              <a:rPr lang="en-US" smtClean="0"/>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childTnLst>
                          </p:cTn>
                        </p:par>
                        <p:par>
                          <p:cTn id="17" fill="hold">
                            <p:stCondLst>
                              <p:cond delay="0"/>
                            </p:stCondLst>
                            <p:childTnLst>
                              <p:par>
                                <p:cTn id="18" presetID="1" presetClass="exit" presetSubtype="0" fill="hold" nodeType="afterEffect">
                                  <p:stCondLst>
                                    <p:cond delay="0"/>
                                  </p:stCondLst>
                                  <p:childTnLst>
                                    <p:set>
                                      <p:cBhvr>
                                        <p:cTn id="19" dur="1" fill="hold">
                                          <p:stCondLst>
                                            <p:cond delay="0"/>
                                          </p:stCondLst>
                                        </p:cTn>
                                        <p:tgtEl>
                                          <p:spTgt spid="40"/>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5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7"/>
                                        </p:tgtEl>
                                        <p:attrNameLst>
                                          <p:attrName>style.visibility</p:attrName>
                                        </p:attrNameLst>
                                      </p:cBhvr>
                                      <p:to>
                                        <p:strVal val="visible"/>
                                      </p:to>
                                    </p:set>
                                  </p:childTnLst>
                                </p:cTn>
                              </p:par>
                            </p:childTnLst>
                          </p:cTn>
                        </p:par>
                        <p:par>
                          <p:cTn id="28" fill="hold">
                            <p:stCondLst>
                              <p:cond delay="0"/>
                            </p:stCondLst>
                            <p:childTnLst>
                              <p:par>
                                <p:cTn id="29" presetID="1" presetClass="exit" presetSubtype="0" fill="hold" nodeType="afterEffect">
                                  <p:stCondLst>
                                    <p:cond delay="0"/>
                                  </p:stCondLst>
                                  <p:childTnLst>
                                    <p:set>
                                      <p:cBhvr>
                                        <p:cTn id="30" dur="1" fill="hold">
                                          <p:stCondLst>
                                            <p:cond delay="0"/>
                                          </p:stCondLst>
                                        </p:cTn>
                                        <p:tgtEl>
                                          <p:spTgt spid="6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74"/>
                                        </p:tgtEl>
                                      </p:cBhvr>
                                    </p:animEffect>
                                    <p:set>
                                      <p:cBhvr>
                                        <p:cTn id="37" dur="1" fill="hold">
                                          <p:stCondLst>
                                            <p:cond delay="499"/>
                                          </p:stCondLst>
                                        </p:cTn>
                                        <p:tgtEl>
                                          <p:spTgt spid="74"/>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72"/>
                                        </p:tgtEl>
                                      </p:cBhvr>
                                    </p:animEffect>
                                    <p:set>
                                      <p:cBhvr>
                                        <p:cTn id="40"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txBox="1">
            <a:spLocks noGrp="1"/>
          </p:cNvSpPr>
          <p:nvPr/>
        </p:nvSpPr>
        <p:spPr bwMode="auto">
          <a:xfrm>
            <a:off x="6553200" y="6477000"/>
            <a:ext cx="1981200" cy="244475"/>
          </a:xfrm>
          <a:prstGeom prst="rect">
            <a:avLst/>
          </a:prstGeom>
          <a:noFill/>
          <a:ln w="9525">
            <a:noFill/>
            <a:miter lim="800000"/>
            <a:headEnd/>
            <a:tailEnd/>
          </a:ln>
        </p:spPr>
        <p:txBody>
          <a:bodyPr/>
          <a:lstStyle/>
          <a:p>
            <a:pPr algn="r" eaLnBrk="1" hangingPunct="1"/>
            <a:fld id="{A40D54BA-B1C2-49DD-8721-F09453F6362D}" type="slidenum">
              <a:rPr lang="en-US" sz="1200" b="0"/>
              <a:pPr algn="r" eaLnBrk="1" hangingPunct="1"/>
              <a:t>42</a:t>
            </a:fld>
            <a:endParaRPr lang="en-US" sz="1200" b="0"/>
          </a:p>
        </p:txBody>
      </p:sp>
      <p:sp>
        <p:nvSpPr>
          <p:cNvPr id="55299" name="Rectangle 2"/>
          <p:cNvSpPr>
            <a:spLocks noGrp="1" noChangeArrowheads="1"/>
          </p:cNvSpPr>
          <p:nvPr>
            <p:ph type="title" idx="4294967295"/>
          </p:nvPr>
        </p:nvSpPr>
        <p:spPr>
          <a:xfrm>
            <a:off x="152400" y="228600"/>
            <a:ext cx="8264525" cy="835025"/>
          </a:xfrm>
        </p:spPr>
        <p:txBody>
          <a:bodyPr/>
          <a:lstStyle/>
          <a:p>
            <a:pPr eaLnBrk="1" hangingPunct="1"/>
            <a:r>
              <a:rPr lang="en-US" sz="3200" dirty="0" smtClean="0"/>
              <a:t>Prototype: </a:t>
            </a:r>
            <a:r>
              <a:rPr lang="en-US" sz="3200" dirty="0" err="1" smtClean="0"/>
              <a:t>Quagga</a:t>
            </a:r>
            <a:r>
              <a:rPr lang="en-US" sz="3200" dirty="0" smtClean="0"/>
              <a:t> + </a:t>
            </a:r>
            <a:r>
              <a:rPr lang="en-US" sz="3200" dirty="0" err="1" smtClean="0"/>
              <a:t>OpenVZ</a:t>
            </a:r>
            <a:endParaRPr lang="en-US" dirty="0" smtClean="0"/>
          </a:p>
        </p:txBody>
      </p:sp>
      <p:pic>
        <p:nvPicPr>
          <p:cNvPr id="55301" name="Picture 5" descr="prototype"/>
          <p:cNvPicPr>
            <a:picLocks noChangeAspect="1" noChangeArrowheads="1"/>
          </p:cNvPicPr>
          <p:nvPr/>
        </p:nvPicPr>
        <p:blipFill>
          <a:blip r:embed="rId3" cstate="print"/>
          <a:srcRect/>
          <a:stretch>
            <a:fillRect/>
          </a:stretch>
        </p:blipFill>
        <p:spPr bwMode="auto">
          <a:xfrm>
            <a:off x="4724400" y="2438400"/>
            <a:ext cx="3962400" cy="3541713"/>
          </a:xfrm>
          <a:prstGeom prst="rect">
            <a:avLst/>
          </a:prstGeom>
          <a:noFill/>
          <a:ln w="9525">
            <a:noFill/>
            <a:miter lim="800000"/>
            <a:headEnd/>
            <a:tailEnd/>
          </a:ln>
        </p:spPr>
      </p:pic>
      <p:sp>
        <p:nvSpPr>
          <p:cNvPr id="55302" name="Line 7"/>
          <p:cNvSpPr>
            <a:spLocks noChangeShapeType="1"/>
          </p:cNvSpPr>
          <p:nvPr/>
        </p:nvSpPr>
        <p:spPr bwMode="auto">
          <a:xfrm flipV="1">
            <a:off x="6781800" y="4876800"/>
            <a:ext cx="0" cy="381000"/>
          </a:xfrm>
          <a:prstGeom prst="line">
            <a:avLst/>
          </a:prstGeom>
          <a:noFill/>
          <a:ln w="25400">
            <a:solidFill>
              <a:srgbClr val="FF0000"/>
            </a:solidFill>
            <a:round/>
            <a:headEnd type="triangle" w="med" len="med"/>
            <a:tailEnd/>
          </a:ln>
        </p:spPr>
        <p:txBody>
          <a:bodyPr wrap="none" anchor="ctr"/>
          <a:lstStyle/>
          <a:p>
            <a:endParaRPr lang="en-US"/>
          </a:p>
        </p:txBody>
      </p:sp>
      <p:pic>
        <p:nvPicPr>
          <p:cNvPr id="55303" name="Picture 9" descr="prototype"/>
          <p:cNvPicPr>
            <a:picLocks noChangeAspect="1" noChangeArrowheads="1"/>
          </p:cNvPicPr>
          <p:nvPr/>
        </p:nvPicPr>
        <p:blipFill>
          <a:blip r:embed="rId3" cstate="print"/>
          <a:srcRect/>
          <a:stretch>
            <a:fillRect/>
          </a:stretch>
        </p:blipFill>
        <p:spPr bwMode="auto">
          <a:xfrm>
            <a:off x="381000" y="2438400"/>
            <a:ext cx="3962400" cy="3541713"/>
          </a:xfrm>
          <a:prstGeom prst="rect">
            <a:avLst/>
          </a:prstGeom>
          <a:noFill/>
          <a:ln w="9525">
            <a:noFill/>
            <a:miter lim="800000"/>
            <a:headEnd/>
            <a:tailEnd/>
          </a:ln>
        </p:spPr>
      </p:pic>
      <p:sp>
        <p:nvSpPr>
          <p:cNvPr id="55304" name="Line 8"/>
          <p:cNvSpPr>
            <a:spLocks noChangeShapeType="1"/>
          </p:cNvSpPr>
          <p:nvPr/>
        </p:nvSpPr>
        <p:spPr bwMode="auto">
          <a:xfrm flipV="1">
            <a:off x="3962400" y="4953000"/>
            <a:ext cx="2667000" cy="0"/>
          </a:xfrm>
          <a:prstGeom prst="line">
            <a:avLst/>
          </a:prstGeom>
          <a:noFill/>
          <a:ln w="25400">
            <a:solidFill>
              <a:srgbClr val="FF0000"/>
            </a:solidFill>
            <a:round/>
            <a:headEnd type="triangle" w="med" len="med"/>
            <a:tailEnd/>
          </a:ln>
        </p:spPr>
        <p:txBody>
          <a:bodyPr wrap="none" anchor="ctr"/>
          <a:lstStyle/>
          <a:p>
            <a:endParaRPr lang="en-US"/>
          </a:p>
        </p:txBody>
      </p:sp>
      <p:sp>
        <p:nvSpPr>
          <p:cNvPr id="55305" name="Line 10"/>
          <p:cNvSpPr>
            <a:spLocks noChangeShapeType="1"/>
          </p:cNvSpPr>
          <p:nvPr/>
        </p:nvSpPr>
        <p:spPr bwMode="auto">
          <a:xfrm flipV="1">
            <a:off x="2438400" y="4876800"/>
            <a:ext cx="0" cy="381000"/>
          </a:xfrm>
          <a:prstGeom prst="line">
            <a:avLst/>
          </a:prstGeom>
          <a:noFill/>
          <a:ln w="25400">
            <a:solidFill>
              <a:srgbClr val="FF0000"/>
            </a:solidFill>
            <a:round/>
            <a:headEnd type="triangle" w="med" len="med"/>
            <a:tailEnd/>
          </a:ln>
        </p:spPr>
        <p:txBody>
          <a:bodyPr wrap="none" anchor="ctr"/>
          <a:lstStyle/>
          <a:p>
            <a:endParaRPr lang="en-US"/>
          </a:p>
        </p:txBody>
      </p:sp>
      <p:sp>
        <p:nvSpPr>
          <p:cNvPr id="55306" name="Rectangle 11"/>
          <p:cNvSpPr>
            <a:spLocks noChangeArrowheads="1"/>
          </p:cNvSpPr>
          <p:nvPr/>
        </p:nvSpPr>
        <p:spPr bwMode="auto">
          <a:xfrm>
            <a:off x="4724400" y="2667000"/>
            <a:ext cx="2362200" cy="1600200"/>
          </a:xfrm>
          <a:prstGeom prst="rect">
            <a:avLst/>
          </a:prstGeom>
          <a:noFill/>
          <a:ln w="25400">
            <a:solidFill>
              <a:srgbClr val="3366FF"/>
            </a:solidFill>
            <a:miter lim="800000"/>
            <a:headEnd/>
            <a:tailEnd/>
          </a:ln>
        </p:spPr>
        <p:txBody>
          <a:bodyPr/>
          <a:lstStyle/>
          <a:p>
            <a:endParaRPr lang="en-US"/>
          </a:p>
        </p:txBody>
      </p:sp>
      <p:sp>
        <p:nvSpPr>
          <p:cNvPr id="55307" name="Rectangle 12"/>
          <p:cNvSpPr>
            <a:spLocks noChangeArrowheads="1"/>
          </p:cNvSpPr>
          <p:nvPr/>
        </p:nvSpPr>
        <p:spPr bwMode="auto">
          <a:xfrm>
            <a:off x="381000" y="2667000"/>
            <a:ext cx="2362200" cy="1600200"/>
          </a:xfrm>
          <a:prstGeom prst="rect">
            <a:avLst/>
          </a:prstGeom>
          <a:noFill/>
          <a:ln w="25400" cap="rnd">
            <a:solidFill>
              <a:srgbClr val="3366FF"/>
            </a:solidFill>
            <a:prstDash val="sysDot"/>
            <a:miter lim="800000"/>
            <a:headEnd/>
            <a:tailEnd/>
          </a:ln>
        </p:spPr>
        <p:txBody>
          <a:bodyPr/>
          <a:lstStyle/>
          <a:p>
            <a:endParaRPr lang="en-US"/>
          </a:p>
        </p:txBody>
      </p:sp>
      <p:sp>
        <p:nvSpPr>
          <p:cNvPr id="55308" name="Freeform 13"/>
          <p:cNvSpPr>
            <a:spLocks/>
          </p:cNvSpPr>
          <p:nvPr/>
        </p:nvSpPr>
        <p:spPr bwMode="auto">
          <a:xfrm>
            <a:off x="2133600" y="2057400"/>
            <a:ext cx="3200400" cy="533400"/>
          </a:xfrm>
          <a:custGeom>
            <a:avLst/>
            <a:gdLst>
              <a:gd name="T0" fmla="*/ 0 w 2016"/>
              <a:gd name="T1" fmla="*/ 2147483647 h 448"/>
              <a:gd name="T2" fmla="*/ 2147483647 w 2016"/>
              <a:gd name="T3" fmla="*/ 2147483647 h 448"/>
              <a:gd name="T4" fmla="*/ 2147483647 w 2016"/>
              <a:gd name="T5" fmla="*/ 2147483647 h 448"/>
              <a:gd name="T6" fmla="*/ 2147483647 w 2016"/>
              <a:gd name="T7" fmla="*/ 2147483647 h 448"/>
              <a:gd name="T8" fmla="*/ 0 60000 65536"/>
              <a:gd name="T9" fmla="*/ 0 60000 65536"/>
              <a:gd name="T10" fmla="*/ 0 60000 65536"/>
              <a:gd name="T11" fmla="*/ 0 60000 65536"/>
              <a:gd name="T12" fmla="*/ 0 w 2016"/>
              <a:gd name="T13" fmla="*/ 0 h 448"/>
              <a:gd name="T14" fmla="*/ 2016 w 2016"/>
              <a:gd name="T15" fmla="*/ 448 h 448"/>
            </a:gdLst>
            <a:ahLst/>
            <a:cxnLst>
              <a:cxn ang="T8">
                <a:pos x="T0" y="T1"/>
              </a:cxn>
              <a:cxn ang="T9">
                <a:pos x="T2" y="T3"/>
              </a:cxn>
              <a:cxn ang="T10">
                <a:pos x="T4" y="T5"/>
              </a:cxn>
              <a:cxn ang="T11">
                <a:pos x="T6" y="T7"/>
              </a:cxn>
            </a:cxnLst>
            <a:rect l="T12" t="T13" r="T14" b="T15"/>
            <a:pathLst>
              <a:path w="2016" h="448">
                <a:moveTo>
                  <a:pt x="0" y="448"/>
                </a:moveTo>
                <a:cubicBezTo>
                  <a:pt x="196" y="288"/>
                  <a:pt x="392" y="128"/>
                  <a:pt x="624" y="64"/>
                </a:cubicBezTo>
                <a:cubicBezTo>
                  <a:pt x="856" y="0"/>
                  <a:pt x="1160" y="0"/>
                  <a:pt x="1392" y="64"/>
                </a:cubicBezTo>
                <a:cubicBezTo>
                  <a:pt x="1624" y="128"/>
                  <a:pt x="1820" y="288"/>
                  <a:pt x="2016" y="448"/>
                </a:cubicBezTo>
              </a:path>
            </a:pathLst>
          </a:custGeom>
          <a:noFill/>
          <a:ln w="25400">
            <a:solidFill>
              <a:srgbClr val="3366FF"/>
            </a:solidFill>
            <a:prstDash val="sysDot"/>
            <a:round/>
            <a:headEnd/>
            <a:tailEnd type="stealth" w="med" len="med"/>
          </a:ln>
        </p:spPr>
        <p:txBody>
          <a:bodyPr wrap="none" anchor="ctr"/>
          <a:lstStyle/>
          <a:p>
            <a:endParaRPr lang="en-US"/>
          </a:p>
        </p:txBody>
      </p:sp>
      <p:sp>
        <p:nvSpPr>
          <p:cNvPr id="14" name="TextBox 13"/>
          <p:cNvSpPr txBox="1"/>
          <p:nvPr/>
        </p:nvSpPr>
        <p:spPr>
          <a:xfrm>
            <a:off x="1524000" y="1600200"/>
            <a:ext cx="1210588" cy="369332"/>
          </a:xfrm>
          <a:prstGeom prst="rect">
            <a:avLst/>
          </a:prstGeom>
          <a:noFill/>
        </p:spPr>
        <p:txBody>
          <a:bodyPr wrap="none" rtlCol="0">
            <a:spAutoFit/>
          </a:bodyPr>
          <a:lstStyle/>
          <a:p>
            <a:r>
              <a:rPr lang="en-US" dirty="0" smtClean="0"/>
              <a:t>Old router</a:t>
            </a:r>
            <a:endParaRPr lang="en-US" dirty="0"/>
          </a:p>
        </p:txBody>
      </p:sp>
      <p:sp>
        <p:nvSpPr>
          <p:cNvPr id="15" name="TextBox 14"/>
          <p:cNvSpPr txBox="1"/>
          <p:nvPr/>
        </p:nvSpPr>
        <p:spPr>
          <a:xfrm>
            <a:off x="5486400" y="1600200"/>
            <a:ext cx="1313180" cy="369332"/>
          </a:xfrm>
          <a:prstGeom prst="rect">
            <a:avLst/>
          </a:prstGeom>
          <a:noFill/>
        </p:spPr>
        <p:txBody>
          <a:bodyPr wrap="none" rtlCol="0">
            <a:spAutoFit/>
          </a:bodyPr>
          <a:lstStyle/>
          <a:p>
            <a:r>
              <a:rPr lang="en-US" dirty="0" smtClean="0"/>
              <a:t>New router</a:t>
            </a:r>
            <a:endParaRPr lang="en-US" dirty="0"/>
          </a:p>
        </p:txBody>
      </p:sp>
      <p:cxnSp>
        <p:nvCxnSpPr>
          <p:cNvPr id="18" name="Straight Arrow Connector 17"/>
          <p:cNvCxnSpPr/>
          <p:nvPr/>
        </p:nvCxnSpPr>
        <p:spPr bwMode="auto">
          <a:xfrm rot="5400000">
            <a:off x="6324600" y="3352800"/>
            <a:ext cx="228600" cy="228600"/>
          </a:xfrm>
          <a:prstGeom prst="straightConnector1">
            <a:avLst/>
          </a:prstGeom>
          <a:noFill/>
          <a:ln w="28575" cap="flat" cmpd="sng" algn="ctr">
            <a:solidFill>
              <a:srgbClr val="FF0000"/>
            </a:solidFill>
            <a:prstDash val="solid"/>
            <a:round/>
            <a:headEnd type="none" w="med" len="med"/>
            <a:tailEnd type="triangle" w="med" len="med"/>
          </a:ln>
          <a:effectLst/>
        </p:spPr>
      </p:cxnSp>
      <p:cxnSp>
        <p:nvCxnSpPr>
          <p:cNvPr id="19" name="Straight Arrow Connector 18"/>
          <p:cNvCxnSpPr/>
          <p:nvPr/>
        </p:nvCxnSpPr>
        <p:spPr bwMode="auto">
          <a:xfrm rot="5400000" flipH="1" flipV="1">
            <a:off x="6057900" y="4152900"/>
            <a:ext cx="1447800" cy="1588"/>
          </a:xfrm>
          <a:prstGeom prst="straightConnector1">
            <a:avLst/>
          </a:prstGeom>
          <a:noFill/>
          <a:ln w="28575" cap="flat" cmpd="sng" algn="ctr">
            <a:solidFill>
              <a:srgbClr val="FF0000"/>
            </a:solidFill>
            <a:prstDash val="solid"/>
            <a:round/>
            <a:headEnd type="none" w="med" len="me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553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3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animBg="1"/>
      <p:bldP spid="55304" grpId="0" animBg="1"/>
      <p:bldP spid="55305" grpId="0" animBg="1"/>
      <p:bldP spid="55306" grpId="0" animBg="1"/>
      <p:bldP spid="5530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5"/>
          <p:cNvSpPr>
            <a:spLocks noGrp="1" noChangeArrowheads="1"/>
          </p:cNvSpPr>
          <p:nvPr>
            <p:ph idx="1"/>
          </p:nvPr>
        </p:nvSpPr>
        <p:spPr>
          <a:xfrm>
            <a:off x="457200" y="1143000"/>
            <a:ext cx="8229600" cy="4525963"/>
          </a:xfrm>
        </p:spPr>
        <p:txBody>
          <a:bodyPr/>
          <a:lstStyle/>
          <a:p>
            <a:pPr eaLnBrk="1" hangingPunct="1"/>
            <a:r>
              <a:rPr lang="en-US" smtClean="0"/>
              <a:t>Performance of individual migration steps</a:t>
            </a:r>
          </a:p>
          <a:p>
            <a:pPr eaLnBrk="1" hangingPunct="1"/>
            <a:r>
              <a:rPr lang="en-US" smtClean="0"/>
              <a:t>Impact on data traffic</a:t>
            </a:r>
          </a:p>
          <a:p>
            <a:pPr eaLnBrk="1" hangingPunct="1"/>
            <a:r>
              <a:rPr lang="en-US" smtClean="0"/>
              <a:t>Impact on routing protocols</a:t>
            </a:r>
          </a:p>
          <a:p>
            <a:pPr eaLnBrk="1" hangingPunct="1"/>
            <a:endParaRPr lang="en-US" smtClean="0"/>
          </a:p>
          <a:p>
            <a:pPr eaLnBrk="1" hangingPunct="1"/>
            <a:r>
              <a:rPr lang="en-US" smtClean="0"/>
              <a:t>Experiments on Emulab</a:t>
            </a:r>
          </a:p>
        </p:txBody>
      </p:sp>
      <p:sp>
        <p:nvSpPr>
          <p:cNvPr id="14343" name="Slide Number Placeholder 5"/>
          <p:cNvSpPr>
            <a:spLocks noGrp="1"/>
          </p:cNvSpPr>
          <p:nvPr>
            <p:ph type="sldNum" sz="quarter" idx="4294967295"/>
          </p:nvPr>
        </p:nvSpPr>
        <p:spPr>
          <a:xfrm>
            <a:off x="6553200" y="6340475"/>
            <a:ext cx="2133600" cy="365125"/>
          </a:xfrm>
          <a:prstGeom prst="rect">
            <a:avLst/>
          </a:prstGeom>
        </p:spPr>
        <p:txBody>
          <a:bodyPr/>
          <a:lstStyle/>
          <a:p>
            <a:pPr>
              <a:defRPr/>
            </a:pPr>
            <a:fld id="{D9E3A6E2-62FB-4C03-B3AC-FF42C01C4DF1}" type="slidenum">
              <a:rPr lang="en-US"/>
              <a:pPr>
                <a:defRPr/>
              </a:pPr>
              <a:t>43</a:t>
            </a:fld>
            <a:endParaRPr lang="en-US" dirty="0"/>
          </a:p>
        </p:txBody>
      </p:sp>
      <p:sp>
        <p:nvSpPr>
          <p:cNvPr id="33796" name="Rectangle 2"/>
          <p:cNvSpPr>
            <a:spLocks noGrp="1" noChangeArrowheads="1"/>
          </p:cNvSpPr>
          <p:nvPr>
            <p:ph type="title"/>
          </p:nvPr>
        </p:nvSpPr>
        <p:spPr>
          <a:xfrm>
            <a:off x="228600" y="228600"/>
            <a:ext cx="8534400" cy="685800"/>
          </a:xfrm>
        </p:spPr>
        <p:txBody>
          <a:bodyPr/>
          <a:lstStyle/>
          <a:p>
            <a:pPr eaLnBrk="1" hangingPunct="1"/>
            <a:r>
              <a:rPr lang="en-US" sz="3600" b="1" smtClean="0"/>
              <a:t>Evaluation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5"/>
          <p:cNvSpPr>
            <a:spLocks noGrp="1" noChangeArrowheads="1"/>
          </p:cNvSpPr>
          <p:nvPr>
            <p:ph idx="1"/>
          </p:nvPr>
        </p:nvSpPr>
        <p:spPr>
          <a:xfrm>
            <a:off x="457200" y="1143000"/>
            <a:ext cx="8229600" cy="4525963"/>
          </a:xfrm>
        </p:spPr>
        <p:txBody>
          <a:bodyPr/>
          <a:lstStyle/>
          <a:p>
            <a:pPr eaLnBrk="1" hangingPunct="1">
              <a:defRPr/>
            </a:pPr>
            <a:r>
              <a:rPr lang="en-US" dirty="0" smtClean="0">
                <a:solidFill>
                  <a:schemeClr val="bg1">
                    <a:lumMod val="75000"/>
                  </a:schemeClr>
                </a:solidFill>
              </a:rPr>
              <a:t>Performance of individual migration steps</a:t>
            </a:r>
          </a:p>
          <a:p>
            <a:pPr eaLnBrk="1" hangingPunct="1">
              <a:defRPr/>
            </a:pPr>
            <a:r>
              <a:rPr lang="en-US" dirty="0" smtClean="0"/>
              <a:t>Impact on data traffic</a:t>
            </a:r>
          </a:p>
          <a:p>
            <a:pPr eaLnBrk="1" hangingPunct="1">
              <a:defRPr/>
            </a:pPr>
            <a:r>
              <a:rPr lang="en-US" dirty="0" smtClean="0"/>
              <a:t>Impact on routing protocols</a:t>
            </a:r>
          </a:p>
          <a:p>
            <a:pPr eaLnBrk="1" hangingPunct="1">
              <a:defRPr/>
            </a:pPr>
            <a:endParaRPr lang="en-US" dirty="0" smtClean="0"/>
          </a:p>
          <a:p>
            <a:pPr eaLnBrk="1" hangingPunct="1">
              <a:defRPr/>
            </a:pPr>
            <a:r>
              <a:rPr lang="en-US" dirty="0" smtClean="0"/>
              <a:t>Experiments on </a:t>
            </a:r>
            <a:r>
              <a:rPr lang="en-US" dirty="0" err="1" smtClean="0"/>
              <a:t>Emulab</a:t>
            </a:r>
            <a:endParaRPr lang="en-US" dirty="0" smtClean="0"/>
          </a:p>
        </p:txBody>
      </p:sp>
      <p:sp>
        <p:nvSpPr>
          <p:cNvPr id="14343" name="Slide Number Placeholder 5"/>
          <p:cNvSpPr>
            <a:spLocks noGrp="1"/>
          </p:cNvSpPr>
          <p:nvPr>
            <p:ph type="sldNum" sz="quarter" idx="4294967295"/>
          </p:nvPr>
        </p:nvSpPr>
        <p:spPr>
          <a:xfrm>
            <a:off x="6553200" y="6340475"/>
            <a:ext cx="2133600" cy="365125"/>
          </a:xfrm>
          <a:prstGeom prst="rect">
            <a:avLst/>
          </a:prstGeom>
        </p:spPr>
        <p:txBody>
          <a:bodyPr/>
          <a:lstStyle/>
          <a:p>
            <a:pPr>
              <a:defRPr/>
            </a:pPr>
            <a:fld id="{72CE1FBC-2277-49D7-9A8E-F3E3F93A0B54}" type="slidenum">
              <a:rPr lang="en-US"/>
              <a:pPr>
                <a:defRPr/>
              </a:pPr>
              <a:t>44</a:t>
            </a:fld>
            <a:endParaRPr lang="en-US" dirty="0"/>
          </a:p>
        </p:txBody>
      </p:sp>
      <p:sp>
        <p:nvSpPr>
          <p:cNvPr id="34820" name="Rectangle 2"/>
          <p:cNvSpPr>
            <a:spLocks noGrp="1" noChangeArrowheads="1"/>
          </p:cNvSpPr>
          <p:nvPr>
            <p:ph type="title"/>
          </p:nvPr>
        </p:nvSpPr>
        <p:spPr>
          <a:xfrm>
            <a:off x="228600" y="228600"/>
            <a:ext cx="8534400" cy="685800"/>
          </a:xfrm>
        </p:spPr>
        <p:txBody>
          <a:bodyPr/>
          <a:lstStyle/>
          <a:p>
            <a:pPr eaLnBrk="1" hangingPunct="1"/>
            <a:r>
              <a:rPr lang="en-US" sz="3600" b="1" smtClean="0"/>
              <a:t>Evaluation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5"/>
          <p:cNvSpPr>
            <a:spLocks noGrp="1" noChangeArrowheads="1"/>
          </p:cNvSpPr>
          <p:nvPr>
            <p:ph idx="1"/>
          </p:nvPr>
        </p:nvSpPr>
        <p:spPr>
          <a:xfrm>
            <a:off x="457200" y="1143000"/>
            <a:ext cx="8229600" cy="4525963"/>
          </a:xfrm>
        </p:spPr>
        <p:txBody>
          <a:bodyPr/>
          <a:lstStyle/>
          <a:p>
            <a:pPr eaLnBrk="1" hangingPunct="1"/>
            <a:r>
              <a:rPr lang="en-US" dirty="0" smtClean="0"/>
              <a:t>The diamond </a:t>
            </a:r>
            <a:r>
              <a:rPr lang="en-US" dirty="0" err="1" smtClean="0"/>
              <a:t>testbed</a:t>
            </a: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buFont typeface="Arial" charset="0"/>
              <a:buNone/>
            </a:pPr>
            <a:endParaRPr lang="en-US" dirty="0" smtClean="0"/>
          </a:p>
        </p:txBody>
      </p:sp>
      <p:sp>
        <p:nvSpPr>
          <p:cNvPr id="14343" name="Slide Number Placeholder 5"/>
          <p:cNvSpPr>
            <a:spLocks noGrp="1"/>
          </p:cNvSpPr>
          <p:nvPr>
            <p:ph type="sldNum" sz="quarter" idx="4294967295"/>
          </p:nvPr>
        </p:nvSpPr>
        <p:spPr>
          <a:xfrm>
            <a:off x="6553200" y="6340475"/>
            <a:ext cx="2133600" cy="365125"/>
          </a:xfrm>
          <a:prstGeom prst="rect">
            <a:avLst/>
          </a:prstGeom>
        </p:spPr>
        <p:txBody>
          <a:bodyPr/>
          <a:lstStyle/>
          <a:p>
            <a:pPr>
              <a:defRPr/>
            </a:pPr>
            <a:fld id="{BB6D9965-75FE-43E9-9FD4-30F93687A7BF}" type="slidenum">
              <a:rPr lang="en-US"/>
              <a:pPr>
                <a:defRPr/>
              </a:pPr>
              <a:t>45</a:t>
            </a:fld>
            <a:endParaRPr lang="en-US" dirty="0"/>
          </a:p>
        </p:txBody>
      </p:sp>
      <p:sp>
        <p:nvSpPr>
          <p:cNvPr id="35844" name="Rectangle 2"/>
          <p:cNvSpPr>
            <a:spLocks noGrp="1" noChangeArrowheads="1"/>
          </p:cNvSpPr>
          <p:nvPr>
            <p:ph type="title"/>
          </p:nvPr>
        </p:nvSpPr>
        <p:spPr>
          <a:xfrm>
            <a:off x="228600" y="228600"/>
            <a:ext cx="8534400" cy="685800"/>
          </a:xfrm>
        </p:spPr>
        <p:txBody>
          <a:bodyPr/>
          <a:lstStyle/>
          <a:p>
            <a:pPr eaLnBrk="1" hangingPunct="1"/>
            <a:r>
              <a:rPr lang="en-US" sz="3600" b="1" smtClean="0"/>
              <a:t>Impact on Data Traffic</a:t>
            </a:r>
          </a:p>
        </p:txBody>
      </p:sp>
      <p:sp>
        <p:nvSpPr>
          <p:cNvPr id="35845" name="Rectangle 31"/>
          <p:cNvSpPr>
            <a:spLocks noChangeArrowheads="1"/>
          </p:cNvSpPr>
          <p:nvPr/>
        </p:nvSpPr>
        <p:spPr bwMode="auto">
          <a:xfrm>
            <a:off x="1892300" y="3352800"/>
            <a:ext cx="469900" cy="400050"/>
          </a:xfrm>
          <a:prstGeom prst="rect">
            <a:avLst/>
          </a:prstGeom>
          <a:noFill/>
          <a:ln w="9525">
            <a:noFill/>
            <a:miter lim="800000"/>
            <a:headEnd/>
            <a:tailEnd/>
          </a:ln>
        </p:spPr>
        <p:txBody>
          <a:bodyPr wrap="none">
            <a:spAutoFit/>
          </a:bodyPr>
          <a:lstStyle/>
          <a:p>
            <a:r>
              <a:rPr lang="en-US" sz="2000" b="0"/>
              <a:t>n0</a:t>
            </a:r>
          </a:p>
        </p:txBody>
      </p:sp>
      <p:sp>
        <p:nvSpPr>
          <p:cNvPr id="35846" name="Rectangle 31"/>
          <p:cNvSpPr>
            <a:spLocks noChangeArrowheads="1"/>
          </p:cNvSpPr>
          <p:nvPr/>
        </p:nvSpPr>
        <p:spPr bwMode="auto">
          <a:xfrm>
            <a:off x="3721100" y="2209800"/>
            <a:ext cx="469900" cy="400050"/>
          </a:xfrm>
          <a:prstGeom prst="rect">
            <a:avLst/>
          </a:prstGeom>
          <a:noFill/>
          <a:ln w="9525">
            <a:noFill/>
            <a:miter lim="800000"/>
            <a:headEnd/>
            <a:tailEnd/>
          </a:ln>
        </p:spPr>
        <p:txBody>
          <a:bodyPr wrap="none">
            <a:spAutoFit/>
          </a:bodyPr>
          <a:lstStyle/>
          <a:p>
            <a:r>
              <a:rPr lang="en-US" sz="2000" b="0"/>
              <a:t>n1</a:t>
            </a:r>
          </a:p>
        </p:txBody>
      </p:sp>
      <p:sp>
        <p:nvSpPr>
          <p:cNvPr id="35847" name="Rectangle 31"/>
          <p:cNvSpPr>
            <a:spLocks noChangeArrowheads="1"/>
          </p:cNvSpPr>
          <p:nvPr/>
        </p:nvSpPr>
        <p:spPr bwMode="auto">
          <a:xfrm>
            <a:off x="3721100" y="4495800"/>
            <a:ext cx="469900" cy="400050"/>
          </a:xfrm>
          <a:prstGeom prst="rect">
            <a:avLst/>
          </a:prstGeom>
          <a:noFill/>
          <a:ln w="9525">
            <a:noFill/>
            <a:miter lim="800000"/>
            <a:headEnd/>
            <a:tailEnd/>
          </a:ln>
        </p:spPr>
        <p:txBody>
          <a:bodyPr wrap="none">
            <a:spAutoFit/>
          </a:bodyPr>
          <a:lstStyle/>
          <a:p>
            <a:r>
              <a:rPr lang="en-US" sz="2000" b="0"/>
              <a:t>n2</a:t>
            </a:r>
          </a:p>
        </p:txBody>
      </p:sp>
      <p:sp>
        <p:nvSpPr>
          <p:cNvPr id="35848" name="Rectangle 31"/>
          <p:cNvSpPr>
            <a:spLocks noChangeArrowheads="1"/>
          </p:cNvSpPr>
          <p:nvPr/>
        </p:nvSpPr>
        <p:spPr bwMode="auto">
          <a:xfrm>
            <a:off x="7302500" y="3352800"/>
            <a:ext cx="469900" cy="400050"/>
          </a:xfrm>
          <a:prstGeom prst="rect">
            <a:avLst/>
          </a:prstGeom>
          <a:noFill/>
          <a:ln w="9525">
            <a:noFill/>
            <a:miter lim="800000"/>
            <a:headEnd/>
            <a:tailEnd/>
          </a:ln>
        </p:spPr>
        <p:txBody>
          <a:bodyPr wrap="none">
            <a:spAutoFit/>
          </a:bodyPr>
          <a:lstStyle/>
          <a:p>
            <a:r>
              <a:rPr lang="en-US" sz="2000" b="0"/>
              <a:t>n3</a:t>
            </a:r>
          </a:p>
        </p:txBody>
      </p:sp>
      <p:sp>
        <p:nvSpPr>
          <p:cNvPr id="9" name="Rectangle 8"/>
          <p:cNvSpPr>
            <a:spLocks noChangeArrowheads="1"/>
          </p:cNvSpPr>
          <p:nvPr/>
        </p:nvSpPr>
        <p:spPr bwMode="auto">
          <a:xfrm>
            <a:off x="4330700" y="2133600"/>
            <a:ext cx="685800" cy="457200"/>
          </a:xfrm>
          <a:prstGeom prst="rect">
            <a:avLst/>
          </a:prstGeom>
          <a:solidFill>
            <a:srgbClr val="FF8000"/>
          </a:solidFill>
          <a:ln w="9525" algn="ctr">
            <a:solidFill>
              <a:schemeClr val="tx1"/>
            </a:solidFill>
            <a:round/>
            <a:headEnd/>
            <a:tailEnd/>
          </a:ln>
        </p:spPr>
        <p:txBody>
          <a:bodyPr/>
          <a:lstStyle/>
          <a:p>
            <a:pPr algn="ctr"/>
            <a:r>
              <a:rPr lang="en-US" sz="2200" b="0"/>
              <a:t>VR</a:t>
            </a:r>
          </a:p>
        </p:txBody>
      </p:sp>
      <p:sp>
        <p:nvSpPr>
          <p:cNvPr id="35850" name="Rectangle 18"/>
          <p:cNvSpPr>
            <a:spLocks noChangeArrowheads="1"/>
          </p:cNvSpPr>
          <p:nvPr/>
        </p:nvSpPr>
        <p:spPr bwMode="auto">
          <a:xfrm>
            <a:off x="2349500" y="3200400"/>
            <a:ext cx="1066800" cy="685800"/>
          </a:xfrm>
          <a:prstGeom prst="rect">
            <a:avLst/>
          </a:prstGeom>
          <a:noFill/>
          <a:ln w="12700" algn="ctr">
            <a:solidFill>
              <a:schemeClr val="tx1"/>
            </a:solidFill>
            <a:round/>
            <a:headEnd/>
            <a:tailEnd/>
          </a:ln>
        </p:spPr>
        <p:txBody>
          <a:bodyPr/>
          <a:lstStyle/>
          <a:p>
            <a:endParaRPr lang="en-US"/>
          </a:p>
        </p:txBody>
      </p:sp>
      <p:sp>
        <p:nvSpPr>
          <p:cNvPr id="35851" name="Rectangle 19"/>
          <p:cNvSpPr>
            <a:spLocks noChangeArrowheads="1"/>
          </p:cNvSpPr>
          <p:nvPr/>
        </p:nvSpPr>
        <p:spPr bwMode="auto">
          <a:xfrm>
            <a:off x="4178300" y="4343400"/>
            <a:ext cx="1066800" cy="685800"/>
          </a:xfrm>
          <a:prstGeom prst="rect">
            <a:avLst/>
          </a:prstGeom>
          <a:noFill/>
          <a:ln w="12700" algn="ctr">
            <a:solidFill>
              <a:schemeClr val="tx1"/>
            </a:solidFill>
            <a:round/>
            <a:headEnd/>
            <a:tailEnd/>
          </a:ln>
        </p:spPr>
        <p:txBody>
          <a:bodyPr/>
          <a:lstStyle/>
          <a:p>
            <a:endParaRPr lang="en-US"/>
          </a:p>
        </p:txBody>
      </p:sp>
      <p:sp>
        <p:nvSpPr>
          <p:cNvPr id="35852" name="Rectangle 20"/>
          <p:cNvSpPr>
            <a:spLocks noChangeArrowheads="1"/>
          </p:cNvSpPr>
          <p:nvPr/>
        </p:nvSpPr>
        <p:spPr bwMode="auto">
          <a:xfrm>
            <a:off x="6235700" y="3200400"/>
            <a:ext cx="1066800" cy="685800"/>
          </a:xfrm>
          <a:prstGeom prst="rect">
            <a:avLst/>
          </a:prstGeom>
          <a:noFill/>
          <a:ln w="12700" algn="ctr">
            <a:solidFill>
              <a:schemeClr val="tx1"/>
            </a:solidFill>
            <a:round/>
            <a:headEnd/>
            <a:tailEnd/>
          </a:ln>
        </p:spPr>
        <p:txBody>
          <a:bodyPr/>
          <a:lstStyle/>
          <a:p>
            <a:endParaRPr lang="en-US"/>
          </a:p>
        </p:txBody>
      </p:sp>
      <p:sp>
        <p:nvSpPr>
          <p:cNvPr id="13" name="Freeform 12"/>
          <p:cNvSpPr>
            <a:spLocks noChangeArrowheads="1"/>
          </p:cNvSpPr>
          <p:nvPr/>
        </p:nvSpPr>
        <p:spPr bwMode="auto">
          <a:xfrm>
            <a:off x="2903538" y="2670175"/>
            <a:ext cx="3768725" cy="525463"/>
          </a:xfrm>
          <a:custGeom>
            <a:avLst/>
            <a:gdLst>
              <a:gd name="T0" fmla="*/ 0 w 3767958"/>
              <a:gd name="T1" fmla="*/ 525355 h 525517"/>
              <a:gd name="T2" fmla="*/ 520580 w 3767958"/>
              <a:gd name="T3" fmla="*/ 162859 h 525517"/>
              <a:gd name="T4" fmla="*/ 1766817 w 3767958"/>
              <a:gd name="T5" fmla="*/ 5252 h 525517"/>
              <a:gd name="T6" fmla="*/ 3060377 w 3767958"/>
              <a:gd name="T7" fmla="*/ 131340 h 525517"/>
              <a:gd name="T8" fmla="*/ 3770257 w 3767958"/>
              <a:gd name="T9" fmla="*/ 525355 h 525517"/>
              <a:gd name="T10" fmla="*/ 0 60000 65536"/>
              <a:gd name="T11" fmla="*/ 0 60000 65536"/>
              <a:gd name="T12" fmla="*/ 0 60000 65536"/>
              <a:gd name="T13" fmla="*/ 0 60000 65536"/>
              <a:gd name="T14" fmla="*/ 0 60000 65536"/>
              <a:gd name="T15" fmla="*/ 0 w 3767958"/>
              <a:gd name="T16" fmla="*/ 0 h 525517"/>
              <a:gd name="T17" fmla="*/ 3767958 w 3767958"/>
              <a:gd name="T18" fmla="*/ 525517 h 525517"/>
            </a:gdLst>
            <a:ahLst/>
            <a:cxnLst>
              <a:cxn ang="T10">
                <a:pos x="T0" y="T1"/>
              </a:cxn>
              <a:cxn ang="T11">
                <a:pos x="T2" y="T3"/>
              </a:cxn>
              <a:cxn ang="T12">
                <a:pos x="T4" y="T5"/>
              </a:cxn>
              <a:cxn ang="T13">
                <a:pos x="T6" y="T7"/>
              </a:cxn>
              <a:cxn ang="T14">
                <a:pos x="T8" y="T9"/>
              </a:cxn>
            </a:cxnLst>
            <a:rect l="T15" t="T16" r="T17" b="T18"/>
            <a:pathLst>
              <a:path w="3767958" h="525517">
                <a:moveTo>
                  <a:pt x="0" y="525517"/>
                </a:moveTo>
                <a:cubicBezTo>
                  <a:pt x="112986" y="387568"/>
                  <a:pt x="225972" y="249620"/>
                  <a:pt x="520262" y="162910"/>
                </a:cubicBezTo>
                <a:cubicBezTo>
                  <a:pt x="814552" y="76200"/>
                  <a:pt x="1342697" y="10510"/>
                  <a:pt x="1765738" y="5255"/>
                </a:cubicBezTo>
                <a:cubicBezTo>
                  <a:pt x="2188779" y="0"/>
                  <a:pt x="2724807" y="44669"/>
                  <a:pt x="3058510" y="131379"/>
                </a:cubicBezTo>
                <a:cubicBezTo>
                  <a:pt x="3392213" y="218089"/>
                  <a:pt x="3580085" y="371803"/>
                  <a:pt x="3767958" y="525517"/>
                </a:cubicBezTo>
              </a:path>
            </a:pathLst>
          </a:custGeom>
          <a:noFill/>
          <a:ln w="28575" algn="ctr">
            <a:solidFill>
              <a:srgbClr val="FF0000"/>
            </a:solidFill>
            <a:round/>
            <a:headEnd/>
            <a:tailEnd type="arrow" w="lg" len="lg"/>
          </a:ln>
        </p:spPr>
        <p:txBody>
          <a:bodyPr/>
          <a:lstStyle/>
          <a:p>
            <a:endParaRPr lang="en-US"/>
          </a:p>
        </p:txBody>
      </p:sp>
      <p:sp>
        <p:nvSpPr>
          <p:cNvPr id="14" name="Freeform 13"/>
          <p:cNvSpPr>
            <a:spLocks noChangeArrowheads="1"/>
          </p:cNvSpPr>
          <p:nvPr/>
        </p:nvSpPr>
        <p:spPr bwMode="auto">
          <a:xfrm>
            <a:off x="3062288" y="2740025"/>
            <a:ext cx="3373437" cy="471488"/>
          </a:xfrm>
          <a:custGeom>
            <a:avLst/>
            <a:gdLst>
              <a:gd name="T0" fmla="*/ 3372669 w 3373821"/>
              <a:gd name="T1" fmla="*/ 473797 h 470338"/>
              <a:gd name="T2" fmla="*/ 2521624 w 3373821"/>
              <a:gd name="T3" fmla="*/ 76760 h 470338"/>
              <a:gd name="T4" fmla="*/ 1623297 w 3373821"/>
              <a:gd name="T5" fmla="*/ 13234 h 470338"/>
              <a:gd name="T6" fmla="*/ 504325 w 3373821"/>
              <a:gd name="T7" fmla="*/ 140286 h 470338"/>
              <a:gd name="T8" fmla="*/ 0 w 3373821"/>
              <a:gd name="T9" fmla="*/ 442034 h 470338"/>
              <a:gd name="T10" fmla="*/ 0 60000 65536"/>
              <a:gd name="T11" fmla="*/ 0 60000 65536"/>
              <a:gd name="T12" fmla="*/ 0 60000 65536"/>
              <a:gd name="T13" fmla="*/ 0 60000 65536"/>
              <a:gd name="T14" fmla="*/ 0 60000 65536"/>
              <a:gd name="T15" fmla="*/ 0 w 3373821"/>
              <a:gd name="T16" fmla="*/ 0 h 470338"/>
              <a:gd name="T17" fmla="*/ 3373821 w 3373821"/>
              <a:gd name="T18" fmla="*/ 470338 h 470338"/>
            </a:gdLst>
            <a:ahLst/>
            <a:cxnLst>
              <a:cxn ang="T10">
                <a:pos x="T0" y="T1"/>
              </a:cxn>
              <a:cxn ang="T11">
                <a:pos x="T2" y="T3"/>
              </a:cxn>
              <a:cxn ang="T12">
                <a:pos x="T4" y="T5"/>
              </a:cxn>
              <a:cxn ang="T13">
                <a:pos x="T6" y="T7"/>
              </a:cxn>
              <a:cxn ang="T14">
                <a:pos x="T8" y="T9"/>
              </a:cxn>
            </a:cxnLst>
            <a:rect l="T15" t="T16" r="T17" b="T18"/>
            <a:pathLst>
              <a:path w="3373821" h="470338">
                <a:moveTo>
                  <a:pt x="3373821" y="470338"/>
                </a:moveTo>
                <a:cubicBezTo>
                  <a:pt x="3093983" y="311369"/>
                  <a:pt x="2814145" y="152400"/>
                  <a:pt x="2522483" y="76200"/>
                </a:cubicBezTo>
                <a:cubicBezTo>
                  <a:pt x="2230821" y="0"/>
                  <a:pt x="1960179" y="2628"/>
                  <a:pt x="1623848" y="13138"/>
                </a:cubicBezTo>
                <a:cubicBezTo>
                  <a:pt x="1287517" y="23648"/>
                  <a:pt x="775137" y="68317"/>
                  <a:pt x="504496" y="139262"/>
                </a:cubicBezTo>
                <a:cubicBezTo>
                  <a:pt x="233855" y="210207"/>
                  <a:pt x="116927" y="324507"/>
                  <a:pt x="0" y="438807"/>
                </a:cubicBezTo>
              </a:path>
            </a:pathLst>
          </a:custGeom>
          <a:noFill/>
          <a:ln w="28575" algn="ctr">
            <a:solidFill>
              <a:srgbClr val="0080FF"/>
            </a:solidFill>
            <a:round/>
            <a:headEnd/>
            <a:tailEnd type="arrow" w="lg" len="lg"/>
          </a:ln>
        </p:spPr>
        <p:txBody>
          <a:bodyPr/>
          <a:lstStyle/>
          <a:p>
            <a:endParaRPr lang="en-US"/>
          </a:p>
        </p:txBody>
      </p:sp>
      <p:sp>
        <p:nvSpPr>
          <p:cNvPr id="15" name="Freeform 14"/>
          <p:cNvSpPr>
            <a:spLocks noChangeArrowheads="1"/>
          </p:cNvSpPr>
          <p:nvPr/>
        </p:nvSpPr>
        <p:spPr bwMode="auto">
          <a:xfrm>
            <a:off x="2903538" y="3873500"/>
            <a:ext cx="3752850" cy="522288"/>
          </a:xfrm>
          <a:custGeom>
            <a:avLst/>
            <a:gdLst>
              <a:gd name="T0" fmla="*/ 0 w 3752193"/>
              <a:gd name="T1" fmla="*/ 0 h 522890"/>
              <a:gd name="T2" fmla="*/ 630953 w 3752193"/>
              <a:gd name="T3" fmla="*/ 282800 h 522890"/>
              <a:gd name="T4" fmla="*/ 1798215 w 3752193"/>
              <a:gd name="T5" fmla="*/ 502757 h 522890"/>
              <a:gd name="T6" fmla="*/ 2965476 w 3752193"/>
              <a:gd name="T7" fmla="*/ 392778 h 522890"/>
              <a:gd name="T8" fmla="*/ 3754166 w 3752193"/>
              <a:gd name="T9" fmla="*/ 15712 h 522890"/>
              <a:gd name="T10" fmla="*/ 0 60000 65536"/>
              <a:gd name="T11" fmla="*/ 0 60000 65536"/>
              <a:gd name="T12" fmla="*/ 0 60000 65536"/>
              <a:gd name="T13" fmla="*/ 0 60000 65536"/>
              <a:gd name="T14" fmla="*/ 0 60000 65536"/>
              <a:gd name="T15" fmla="*/ 0 w 3752193"/>
              <a:gd name="T16" fmla="*/ 0 h 522890"/>
              <a:gd name="T17" fmla="*/ 3752193 w 3752193"/>
              <a:gd name="T18" fmla="*/ 522890 h 522890"/>
            </a:gdLst>
            <a:ahLst/>
            <a:cxnLst>
              <a:cxn ang="T10">
                <a:pos x="T0" y="T1"/>
              </a:cxn>
              <a:cxn ang="T11">
                <a:pos x="T2" y="T3"/>
              </a:cxn>
              <a:cxn ang="T12">
                <a:pos x="T4" y="T5"/>
              </a:cxn>
              <a:cxn ang="T13">
                <a:pos x="T6" y="T7"/>
              </a:cxn>
              <a:cxn ang="T14">
                <a:pos x="T8" y="T9"/>
              </a:cxn>
            </a:cxnLst>
            <a:rect l="T15" t="T16" r="T17" b="T18"/>
            <a:pathLst>
              <a:path w="3752193" h="522890">
                <a:moveTo>
                  <a:pt x="0" y="0"/>
                </a:moveTo>
                <a:cubicBezTo>
                  <a:pt x="165537" y="99848"/>
                  <a:pt x="331075" y="199696"/>
                  <a:pt x="630620" y="283779"/>
                </a:cubicBezTo>
                <a:cubicBezTo>
                  <a:pt x="930165" y="367862"/>
                  <a:pt x="1408386" y="486104"/>
                  <a:pt x="1797269" y="504497"/>
                </a:cubicBezTo>
                <a:cubicBezTo>
                  <a:pt x="2186152" y="522890"/>
                  <a:pt x="2638096" y="475593"/>
                  <a:pt x="2963917" y="394138"/>
                </a:cubicBezTo>
                <a:cubicBezTo>
                  <a:pt x="3289738" y="312683"/>
                  <a:pt x="3520965" y="164224"/>
                  <a:pt x="3752193" y="15766"/>
                </a:cubicBezTo>
              </a:path>
            </a:pathLst>
          </a:custGeom>
          <a:noFill/>
          <a:ln w="28575" algn="ctr">
            <a:solidFill>
              <a:srgbClr val="FF0000"/>
            </a:solidFill>
            <a:round/>
            <a:headEnd/>
            <a:tailEnd type="arrow" w="lg" len="lg"/>
          </a:ln>
        </p:spPr>
        <p:txBody>
          <a:bodyPr/>
          <a:lstStyle/>
          <a:p>
            <a:endParaRPr lang="en-US"/>
          </a:p>
        </p:txBody>
      </p:sp>
      <p:sp>
        <p:nvSpPr>
          <p:cNvPr id="16" name="Freeform 15"/>
          <p:cNvSpPr>
            <a:spLocks noChangeArrowheads="1"/>
          </p:cNvSpPr>
          <p:nvPr/>
        </p:nvSpPr>
        <p:spPr bwMode="auto">
          <a:xfrm>
            <a:off x="3076575" y="3873500"/>
            <a:ext cx="3311525" cy="404813"/>
          </a:xfrm>
          <a:custGeom>
            <a:avLst/>
            <a:gdLst>
              <a:gd name="T0" fmla="*/ 3313057 w 3310759"/>
              <a:gd name="T1" fmla="*/ 31570 h 404648"/>
              <a:gd name="T2" fmla="*/ 2823990 w 3310759"/>
              <a:gd name="T3" fmla="*/ 284127 h 404648"/>
              <a:gd name="T4" fmla="*/ 1688085 w 3310759"/>
              <a:gd name="T5" fmla="*/ 394621 h 404648"/>
              <a:gd name="T6" fmla="*/ 552177 w 3310759"/>
              <a:gd name="T7" fmla="*/ 220987 h 404648"/>
              <a:gd name="T8" fmla="*/ 0 w 3310759"/>
              <a:gd name="T9" fmla="*/ 0 h 404648"/>
              <a:gd name="T10" fmla="*/ 0 60000 65536"/>
              <a:gd name="T11" fmla="*/ 0 60000 65536"/>
              <a:gd name="T12" fmla="*/ 0 60000 65536"/>
              <a:gd name="T13" fmla="*/ 0 60000 65536"/>
              <a:gd name="T14" fmla="*/ 0 60000 65536"/>
              <a:gd name="T15" fmla="*/ 0 w 3310759"/>
              <a:gd name="T16" fmla="*/ 0 h 404648"/>
              <a:gd name="T17" fmla="*/ 3310759 w 3310759"/>
              <a:gd name="T18" fmla="*/ 404648 h 404648"/>
            </a:gdLst>
            <a:ahLst/>
            <a:cxnLst>
              <a:cxn ang="T10">
                <a:pos x="T0" y="T1"/>
              </a:cxn>
              <a:cxn ang="T11">
                <a:pos x="T2" y="T3"/>
              </a:cxn>
              <a:cxn ang="T12">
                <a:pos x="T4" y="T5"/>
              </a:cxn>
              <a:cxn ang="T13">
                <a:pos x="T6" y="T7"/>
              </a:cxn>
              <a:cxn ang="T14">
                <a:pos x="T8" y="T9"/>
              </a:cxn>
            </a:cxnLst>
            <a:rect l="T15" t="T16" r="T17" b="T18"/>
            <a:pathLst>
              <a:path w="3310759" h="404648">
                <a:moveTo>
                  <a:pt x="3310759" y="31531"/>
                </a:moveTo>
                <a:cubicBezTo>
                  <a:pt x="3201714" y="127438"/>
                  <a:pt x="3092669" y="223345"/>
                  <a:pt x="2822028" y="283779"/>
                </a:cubicBezTo>
                <a:cubicBezTo>
                  <a:pt x="2551387" y="344213"/>
                  <a:pt x="2065283" y="404648"/>
                  <a:pt x="1686911" y="394138"/>
                </a:cubicBezTo>
                <a:cubicBezTo>
                  <a:pt x="1308539" y="383628"/>
                  <a:pt x="832945" y="286407"/>
                  <a:pt x="551793" y="220717"/>
                </a:cubicBezTo>
                <a:cubicBezTo>
                  <a:pt x="270641" y="155027"/>
                  <a:pt x="135320" y="77513"/>
                  <a:pt x="0" y="0"/>
                </a:cubicBezTo>
              </a:path>
            </a:pathLst>
          </a:custGeom>
          <a:noFill/>
          <a:ln w="28575" algn="ctr">
            <a:solidFill>
              <a:srgbClr val="0080FF"/>
            </a:solidFill>
            <a:round/>
            <a:headEnd/>
            <a:tailEnd type="arrow" w="lg" len="lg"/>
          </a:ln>
        </p:spPr>
        <p:txBody>
          <a:bodyPr/>
          <a:lstStyle/>
          <a:p>
            <a:endParaRPr lang="en-US"/>
          </a:p>
        </p:txBody>
      </p:sp>
      <p:sp>
        <p:nvSpPr>
          <p:cNvPr id="35857" name="Rectangle 19"/>
          <p:cNvSpPr>
            <a:spLocks noChangeArrowheads="1"/>
          </p:cNvSpPr>
          <p:nvPr/>
        </p:nvSpPr>
        <p:spPr bwMode="auto">
          <a:xfrm>
            <a:off x="4114800" y="2057400"/>
            <a:ext cx="1066800" cy="685800"/>
          </a:xfrm>
          <a:prstGeom prst="rect">
            <a:avLst/>
          </a:prstGeom>
          <a:noFill/>
          <a:ln w="12700" algn="ctr">
            <a:solidFill>
              <a:schemeClr val="tx1"/>
            </a:solidFill>
            <a:round/>
            <a:headEnd/>
            <a:tailEnd/>
          </a:ln>
        </p:spPr>
        <p:txBody>
          <a:bodyPr/>
          <a:lstStyle/>
          <a:p>
            <a:endParaRPr lang="en-US"/>
          </a:p>
        </p:txBody>
      </p:sp>
      <p:sp>
        <p:nvSpPr>
          <p:cNvPr id="18" name="Rectangle 17"/>
          <p:cNvSpPr/>
          <p:nvPr/>
        </p:nvSpPr>
        <p:spPr>
          <a:xfrm>
            <a:off x="1145421" y="5334000"/>
            <a:ext cx="6853158" cy="646331"/>
          </a:xfrm>
          <a:prstGeom prst="rect">
            <a:avLst/>
          </a:prstGeom>
          <a:solidFill>
            <a:schemeClr val="accent6">
              <a:lumMod val="10000"/>
              <a:lumOff val="90000"/>
            </a:schemeClr>
          </a:solidFill>
          <a:ln>
            <a:solidFill>
              <a:schemeClr val="accent6">
                <a:lumMod val="10000"/>
                <a:lumOff val="90000"/>
              </a:schemeClr>
            </a:solidFill>
          </a:ln>
        </p:spPr>
        <p:txBody>
          <a:bodyPr wrap="none">
            <a:spAutoFit/>
          </a:bodyPr>
          <a:lstStyle/>
          <a:p>
            <a:r>
              <a:rPr lang="en-US" sz="3600" dirty="0" smtClean="0">
                <a:solidFill>
                  <a:srgbClr val="FF0000"/>
                </a:solidFill>
              </a:rPr>
              <a:t>No delay increase or packet loss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333  E" pathEditMode="relative" ptsTypes="">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0" nodeType="clickEffect">
                                  <p:stCondLst>
                                    <p:cond delay="0"/>
                                  </p:stCondLst>
                                  <p:childTnLst>
                                    <p:animEffect transition="out" filter="blinds(horizontal)">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par>
                          <p:cTn id="12" fill="hold">
                            <p:stCondLst>
                              <p:cond delay="500"/>
                            </p:stCondLst>
                            <p:childTnLst>
                              <p:par>
                                <p:cTn id="13" presetID="3"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5"/>
          <p:cNvSpPr>
            <a:spLocks noGrp="1" noChangeArrowheads="1"/>
          </p:cNvSpPr>
          <p:nvPr>
            <p:ph idx="1"/>
          </p:nvPr>
        </p:nvSpPr>
        <p:spPr>
          <a:xfrm>
            <a:off x="457200" y="1143000"/>
            <a:ext cx="8229600" cy="990600"/>
          </a:xfrm>
        </p:spPr>
        <p:txBody>
          <a:bodyPr/>
          <a:lstStyle/>
          <a:p>
            <a:pPr eaLnBrk="1" hangingPunct="1"/>
            <a:r>
              <a:rPr lang="en-US" smtClean="0"/>
              <a:t>The Abilene-topology testbed</a:t>
            </a:r>
          </a:p>
          <a:p>
            <a:pPr eaLnBrk="1" hangingPunct="1"/>
            <a:endParaRPr lang="en-US" smtClean="0"/>
          </a:p>
          <a:p>
            <a:pPr eaLnBrk="1" hangingPunct="1"/>
            <a:endParaRPr lang="en-US" smtClean="0"/>
          </a:p>
          <a:p>
            <a:pPr eaLnBrk="1" hangingPunct="1"/>
            <a:endParaRPr lang="en-US" smtClean="0"/>
          </a:p>
          <a:p>
            <a:pPr eaLnBrk="1" hangingPunct="1">
              <a:buFont typeface="Arial" charset="0"/>
              <a:buNone/>
            </a:pPr>
            <a:endParaRPr lang="en-US" smtClean="0"/>
          </a:p>
        </p:txBody>
      </p:sp>
      <p:sp>
        <p:nvSpPr>
          <p:cNvPr id="14343" name="Slide Number Placeholder 5"/>
          <p:cNvSpPr>
            <a:spLocks noGrp="1"/>
          </p:cNvSpPr>
          <p:nvPr>
            <p:ph type="sldNum" sz="quarter" idx="4294967295"/>
          </p:nvPr>
        </p:nvSpPr>
        <p:spPr>
          <a:xfrm>
            <a:off x="6553200" y="6340475"/>
            <a:ext cx="2133600" cy="365125"/>
          </a:xfrm>
          <a:prstGeom prst="rect">
            <a:avLst/>
          </a:prstGeom>
        </p:spPr>
        <p:txBody>
          <a:bodyPr/>
          <a:lstStyle/>
          <a:p>
            <a:pPr>
              <a:defRPr/>
            </a:pPr>
            <a:fld id="{75477438-C4E5-4C54-9BB5-E56B6FBFC5C4}" type="slidenum">
              <a:rPr lang="en-US"/>
              <a:pPr>
                <a:defRPr/>
              </a:pPr>
              <a:t>46</a:t>
            </a:fld>
            <a:endParaRPr lang="en-US" dirty="0"/>
          </a:p>
        </p:txBody>
      </p:sp>
      <p:sp>
        <p:nvSpPr>
          <p:cNvPr id="37892" name="Rectangle 2"/>
          <p:cNvSpPr>
            <a:spLocks noGrp="1" noChangeArrowheads="1"/>
          </p:cNvSpPr>
          <p:nvPr>
            <p:ph type="title"/>
          </p:nvPr>
        </p:nvSpPr>
        <p:spPr>
          <a:xfrm>
            <a:off x="228600" y="228600"/>
            <a:ext cx="8534400" cy="685800"/>
          </a:xfrm>
        </p:spPr>
        <p:txBody>
          <a:bodyPr/>
          <a:lstStyle/>
          <a:p>
            <a:pPr eaLnBrk="1" hangingPunct="1"/>
            <a:r>
              <a:rPr lang="en-US" sz="3600" b="1" smtClean="0"/>
              <a:t>Impact on Routing Protocols</a:t>
            </a:r>
          </a:p>
        </p:txBody>
      </p:sp>
      <p:pic>
        <p:nvPicPr>
          <p:cNvPr id="37893" name="Picture 9" descr="testbed_abilene_slide.jpg"/>
          <p:cNvPicPr>
            <a:picLocks noChangeAspect="1"/>
          </p:cNvPicPr>
          <p:nvPr/>
        </p:nvPicPr>
        <p:blipFill>
          <a:blip r:embed="rId3" cstate="print"/>
          <a:srcRect/>
          <a:stretch>
            <a:fillRect/>
          </a:stretch>
        </p:blipFill>
        <p:spPr bwMode="auto">
          <a:xfrm>
            <a:off x="831850" y="2133600"/>
            <a:ext cx="755015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5"/>
          <p:cNvSpPr>
            <a:spLocks noGrp="1" noChangeArrowheads="1"/>
          </p:cNvSpPr>
          <p:nvPr>
            <p:ph idx="1"/>
          </p:nvPr>
        </p:nvSpPr>
        <p:spPr>
          <a:xfrm>
            <a:off x="457200" y="1143000"/>
            <a:ext cx="8458200" cy="4953000"/>
          </a:xfrm>
        </p:spPr>
        <p:txBody>
          <a:bodyPr/>
          <a:lstStyle/>
          <a:p>
            <a:pPr eaLnBrk="1" hangingPunct="1"/>
            <a:r>
              <a:rPr lang="en-US" dirty="0" smtClean="0"/>
              <a:t>Average control-plane downtime: </a:t>
            </a:r>
            <a:r>
              <a:rPr lang="en-US" dirty="0" smtClean="0">
                <a:solidFill>
                  <a:srgbClr val="FF0000"/>
                </a:solidFill>
              </a:rPr>
              <a:t>3.56</a:t>
            </a:r>
            <a:r>
              <a:rPr lang="en-US" dirty="0" smtClean="0"/>
              <a:t> seconds</a:t>
            </a:r>
          </a:p>
          <a:p>
            <a:pPr eaLnBrk="1" hangingPunct="1"/>
            <a:r>
              <a:rPr lang="en-US" dirty="0" smtClean="0"/>
              <a:t>OSPF and BGP adjacencies stay up</a:t>
            </a:r>
          </a:p>
          <a:p>
            <a:pPr eaLnBrk="1" hangingPunct="1"/>
            <a:r>
              <a:rPr lang="en-US" dirty="0" smtClean="0"/>
              <a:t>At most 1 missed </a:t>
            </a:r>
            <a:r>
              <a:rPr lang="en-US" smtClean="0"/>
              <a:t>advertisement retransmitted</a:t>
            </a:r>
            <a:endParaRPr lang="en-US" dirty="0" smtClean="0"/>
          </a:p>
          <a:p>
            <a:pPr eaLnBrk="1" hangingPunct="1"/>
            <a:r>
              <a:rPr lang="en-US" dirty="0" smtClean="0"/>
              <a:t>Default timer values</a:t>
            </a:r>
          </a:p>
          <a:p>
            <a:pPr lvl="1" eaLnBrk="1" hangingPunct="1"/>
            <a:r>
              <a:rPr lang="en-US" dirty="0" smtClean="0"/>
              <a:t>OSPF hello interval: 10 seconds</a:t>
            </a:r>
          </a:p>
          <a:p>
            <a:pPr lvl="1" eaLnBrk="1" hangingPunct="1"/>
            <a:r>
              <a:rPr lang="en-US" dirty="0" smtClean="0"/>
              <a:t>OSPF </a:t>
            </a:r>
            <a:r>
              <a:rPr lang="en-US" dirty="0" err="1" smtClean="0"/>
              <a:t>RouterDeadInterval</a:t>
            </a:r>
            <a:r>
              <a:rPr lang="en-US" dirty="0" smtClean="0"/>
              <a:t>: 4x hello interval</a:t>
            </a:r>
          </a:p>
          <a:p>
            <a:pPr lvl="1" eaLnBrk="1" hangingPunct="1"/>
            <a:r>
              <a:rPr lang="en-US" dirty="0" smtClean="0"/>
              <a:t>OSPF retransmission interval: 5 seconds</a:t>
            </a:r>
          </a:p>
          <a:p>
            <a:pPr lvl="1" eaLnBrk="1" hangingPunct="1"/>
            <a:r>
              <a:rPr lang="en-US" dirty="0" smtClean="0"/>
              <a:t>BGP keep-alive interval: 60 seconds </a:t>
            </a:r>
          </a:p>
          <a:p>
            <a:pPr lvl="1" eaLnBrk="1" hangingPunct="1"/>
            <a:r>
              <a:rPr lang="en-US" dirty="0" smtClean="0"/>
              <a:t>BGP hold time interval: 3x keep-alive interval</a:t>
            </a:r>
          </a:p>
          <a:p>
            <a:pPr eaLnBrk="1" hangingPunct="1"/>
            <a:endParaRPr lang="en-US" dirty="0" smtClean="0"/>
          </a:p>
          <a:p>
            <a:pPr eaLnBrk="1" hangingPunct="1"/>
            <a:endParaRPr lang="en-US" dirty="0" smtClean="0"/>
          </a:p>
          <a:p>
            <a:pPr eaLnBrk="1" hangingPunct="1">
              <a:buFont typeface="Arial" charset="0"/>
              <a:buNone/>
            </a:pPr>
            <a:endParaRPr lang="en-US" dirty="0" smtClean="0"/>
          </a:p>
        </p:txBody>
      </p:sp>
      <p:sp>
        <p:nvSpPr>
          <p:cNvPr id="14343" name="Slide Number Placeholder 5"/>
          <p:cNvSpPr>
            <a:spLocks noGrp="1"/>
          </p:cNvSpPr>
          <p:nvPr>
            <p:ph type="sldNum" sz="quarter" idx="4294967295"/>
          </p:nvPr>
        </p:nvSpPr>
        <p:spPr>
          <a:xfrm>
            <a:off x="6553200" y="6340475"/>
            <a:ext cx="2133600" cy="365125"/>
          </a:xfrm>
          <a:prstGeom prst="rect">
            <a:avLst/>
          </a:prstGeom>
        </p:spPr>
        <p:txBody>
          <a:bodyPr/>
          <a:lstStyle/>
          <a:p>
            <a:pPr>
              <a:defRPr/>
            </a:pPr>
            <a:fld id="{10E3A66E-333A-483B-8300-0978DA8154E6}" type="slidenum">
              <a:rPr lang="en-US"/>
              <a:pPr>
                <a:defRPr/>
              </a:pPr>
              <a:t>47</a:t>
            </a:fld>
            <a:endParaRPr lang="en-US" dirty="0"/>
          </a:p>
        </p:txBody>
      </p:sp>
      <p:sp>
        <p:nvSpPr>
          <p:cNvPr id="39940" name="Rectangle 2"/>
          <p:cNvSpPr>
            <a:spLocks noGrp="1" noChangeArrowheads="1"/>
          </p:cNvSpPr>
          <p:nvPr>
            <p:ph type="title"/>
          </p:nvPr>
        </p:nvSpPr>
        <p:spPr>
          <a:xfrm>
            <a:off x="228600" y="228600"/>
            <a:ext cx="8534400" cy="685800"/>
          </a:xfrm>
        </p:spPr>
        <p:txBody>
          <a:bodyPr/>
          <a:lstStyle/>
          <a:p>
            <a:pPr eaLnBrk="1" hangingPunct="1"/>
            <a:r>
              <a:rPr lang="en-US" sz="3600" b="1" dirty="0" smtClean="0"/>
              <a:t>Edge Router Migration: OSPF + BGP</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VROOM Summary</a:t>
            </a:r>
            <a:endParaRPr lang="en-US" dirty="0"/>
          </a:p>
        </p:txBody>
      </p:sp>
      <p:sp>
        <p:nvSpPr>
          <p:cNvPr id="3" name="Content Placeholder 2"/>
          <p:cNvSpPr>
            <a:spLocks noGrp="1"/>
          </p:cNvSpPr>
          <p:nvPr>
            <p:ph idx="1"/>
          </p:nvPr>
        </p:nvSpPr>
        <p:spPr/>
        <p:txBody>
          <a:bodyPr/>
          <a:lstStyle/>
          <a:p>
            <a:r>
              <a:rPr lang="en-US" dirty="0" smtClean="0"/>
              <a:t>Simple abstraction</a:t>
            </a:r>
          </a:p>
          <a:p>
            <a:r>
              <a:rPr lang="en-US" dirty="0" smtClean="0"/>
              <a:t>No modifications to router software</a:t>
            </a:r>
            <a:br>
              <a:rPr lang="en-US" dirty="0" smtClean="0"/>
            </a:br>
            <a:r>
              <a:rPr lang="en-US" dirty="0" smtClean="0"/>
              <a:t>(other than virtualization)</a:t>
            </a:r>
          </a:p>
          <a:p>
            <a:r>
              <a:rPr lang="en-US" dirty="0" smtClean="0"/>
              <a:t>No impact on data traffic</a:t>
            </a:r>
          </a:p>
          <a:p>
            <a:r>
              <a:rPr lang="en-US" dirty="0" smtClean="0"/>
              <a:t>No visible impact on routing protocols</a:t>
            </a:r>
          </a:p>
          <a:p>
            <a:pPr lvl="1"/>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045D62-CC08-48FA-985A-62E7EF5E9DE8}" type="slidenum">
              <a:rPr lang="en-US" smtClean="0"/>
              <a:pPr/>
              <a:t>49</a:t>
            </a:fld>
            <a:endParaRPr lang="en-US"/>
          </a:p>
        </p:txBody>
      </p:sp>
      <p:sp>
        <p:nvSpPr>
          <p:cNvPr id="5" name="TextBox 4"/>
          <p:cNvSpPr txBox="1"/>
          <p:nvPr/>
        </p:nvSpPr>
        <p:spPr>
          <a:xfrm flipH="1">
            <a:off x="2743200" y="2438400"/>
            <a:ext cx="4572000" cy="646331"/>
          </a:xfrm>
          <a:prstGeom prst="rect">
            <a:avLst/>
          </a:prstGeom>
          <a:noFill/>
        </p:spPr>
        <p:txBody>
          <a:bodyPr wrap="square" rtlCol="0">
            <a:spAutoFit/>
          </a:bodyPr>
          <a:lstStyle/>
          <a:p>
            <a:r>
              <a:rPr lang="en-US" sz="3600" dirty="0" smtClean="0">
                <a:solidFill>
                  <a:schemeClr val="accent6">
                    <a:lumMod val="50000"/>
                    <a:lumOff val="50000"/>
                  </a:schemeClr>
                </a:solidFill>
              </a:rPr>
              <a:t>Router Grafting</a:t>
            </a:r>
            <a:endParaRPr lang="en-US" sz="3600" dirty="0">
              <a:solidFill>
                <a:schemeClr val="accent6">
                  <a:lumMod val="50000"/>
                  <a:lumOff val="50000"/>
                </a:schemeClr>
              </a:solidFill>
            </a:endParaRPr>
          </a:p>
        </p:txBody>
      </p:sp>
      <p:pic>
        <p:nvPicPr>
          <p:cNvPr id="2050" name="Picture 2" descr="C:\Documents and Settings\Kristen\Local Settings\Temporary Internet Files\Content.IE5\MW3LJ68J\MCj04242080000[1].wmf"/>
          <p:cNvPicPr>
            <a:picLocks noChangeAspect="1" noChangeArrowheads="1"/>
          </p:cNvPicPr>
          <p:nvPr/>
        </p:nvPicPr>
        <p:blipFill>
          <a:blip r:embed="rId2" cstate="print"/>
          <a:srcRect/>
          <a:stretch>
            <a:fillRect/>
          </a:stretch>
        </p:blipFill>
        <p:spPr bwMode="auto">
          <a:xfrm>
            <a:off x="4114800" y="3352800"/>
            <a:ext cx="925513" cy="1168557"/>
          </a:xfrm>
          <a:prstGeom prst="rect">
            <a:avLst/>
          </a:prstGeom>
          <a:noFill/>
        </p:spPr>
      </p:pic>
      <p:pic>
        <p:nvPicPr>
          <p:cNvPr id="8" name="Picture 37"/>
          <p:cNvPicPr>
            <a:picLocks noChangeArrowheads="1"/>
          </p:cNvPicPr>
          <p:nvPr/>
        </p:nvPicPr>
        <p:blipFill>
          <a:blip r:embed="rId3" cstate="print"/>
          <a:srcRect/>
          <a:stretch>
            <a:fillRect/>
          </a:stretch>
        </p:blipFill>
        <p:spPr bwMode="auto">
          <a:xfrm>
            <a:off x="3675063" y="4194332"/>
            <a:ext cx="1058863" cy="609600"/>
          </a:xfrm>
          <a:prstGeom prst="rect">
            <a:avLst/>
          </a:prstGeom>
          <a:noFill/>
          <a:ln w="9525">
            <a:noFill/>
            <a:miter lim="800000"/>
            <a:headEnd/>
            <a:tailEnd/>
          </a:ln>
        </p:spPr>
      </p:pic>
      <p:sp>
        <p:nvSpPr>
          <p:cNvPr id="6" name="TextBox 5"/>
          <p:cNvSpPr txBox="1"/>
          <p:nvPr/>
        </p:nvSpPr>
        <p:spPr>
          <a:xfrm>
            <a:off x="6934200" y="6324600"/>
            <a:ext cx="1441420" cy="369332"/>
          </a:xfrm>
          <a:prstGeom prst="rect">
            <a:avLst/>
          </a:prstGeom>
          <a:noFill/>
        </p:spPr>
        <p:txBody>
          <a:bodyPr wrap="none" rtlCol="0">
            <a:spAutoFit/>
          </a:bodyPr>
          <a:lstStyle/>
          <a:p>
            <a:r>
              <a:rPr lang="en-US" dirty="0" smtClean="0"/>
              <a:t>[NSDI 2010]</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Shutting Down a Router (today)</a:t>
            </a:r>
            <a:endParaRPr lang="en-US" dirty="0"/>
          </a:p>
        </p:txBody>
      </p:sp>
      <p:sp>
        <p:nvSpPr>
          <p:cNvPr id="31" name="TextBox 30"/>
          <p:cNvSpPr txBox="1"/>
          <p:nvPr/>
        </p:nvSpPr>
        <p:spPr>
          <a:xfrm>
            <a:off x="381000" y="1219200"/>
            <a:ext cx="5099473" cy="1200329"/>
          </a:xfrm>
          <a:prstGeom prst="rect">
            <a:avLst/>
          </a:prstGeom>
          <a:noFill/>
        </p:spPr>
        <p:txBody>
          <a:bodyPr wrap="none" rtlCol="0">
            <a:spAutoFit/>
          </a:bodyPr>
          <a:lstStyle/>
          <a:p>
            <a:r>
              <a:rPr lang="en-US" sz="2400" dirty="0" smtClean="0"/>
              <a:t>Neighbors detect router down</a:t>
            </a:r>
          </a:p>
          <a:p>
            <a:r>
              <a:rPr lang="en-US" sz="2400" dirty="0" smtClean="0"/>
              <a:t>Choose new best route (if available)</a:t>
            </a:r>
          </a:p>
          <a:p>
            <a:r>
              <a:rPr lang="en-US" sz="2400" dirty="0" smtClean="0"/>
              <a:t>Send out updates</a:t>
            </a:r>
            <a:endParaRPr lang="en-US" sz="2400" dirty="0"/>
          </a:p>
        </p:txBody>
      </p:sp>
      <p:sp>
        <p:nvSpPr>
          <p:cNvPr id="40" name="Slide Number Placeholder 39"/>
          <p:cNvSpPr>
            <a:spLocks noGrp="1"/>
          </p:cNvSpPr>
          <p:nvPr>
            <p:ph type="sldNum" sz="quarter" idx="10"/>
          </p:nvPr>
        </p:nvSpPr>
        <p:spPr/>
        <p:txBody>
          <a:bodyPr/>
          <a:lstStyle/>
          <a:p>
            <a:fld id="{78045D62-CC08-48FA-985A-62E7EF5E9DE8}" type="slidenum">
              <a:rPr lang="en-US" smtClean="0"/>
              <a:pPr/>
              <a:t>5</a:t>
            </a:fld>
            <a:endParaRPr lang="en-US"/>
          </a:p>
        </p:txBody>
      </p:sp>
      <p:sp>
        <p:nvSpPr>
          <p:cNvPr id="36" name="Can 35"/>
          <p:cNvSpPr/>
          <p:nvPr/>
        </p:nvSpPr>
        <p:spPr>
          <a:xfrm>
            <a:off x="2286000" y="54181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F</a:t>
            </a:r>
            <a:endParaRPr lang="en-US" dirty="0"/>
          </a:p>
        </p:txBody>
      </p:sp>
      <p:sp>
        <p:nvSpPr>
          <p:cNvPr id="44" name="Can 43"/>
          <p:cNvSpPr/>
          <p:nvPr/>
        </p:nvSpPr>
        <p:spPr>
          <a:xfrm>
            <a:off x="4800600" y="54181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G</a:t>
            </a:r>
            <a:endParaRPr lang="en-US" dirty="0"/>
          </a:p>
        </p:txBody>
      </p:sp>
      <p:sp>
        <p:nvSpPr>
          <p:cNvPr id="48" name="Can 47"/>
          <p:cNvSpPr/>
          <p:nvPr/>
        </p:nvSpPr>
        <p:spPr>
          <a:xfrm>
            <a:off x="6096000" y="43513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D</a:t>
            </a:r>
            <a:endParaRPr lang="en-US" dirty="0"/>
          </a:p>
        </p:txBody>
      </p:sp>
      <p:sp>
        <p:nvSpPr>
          <p:cNvPr id="50" name="Line 20"/>
          <p:cNvSpPr>
            <a:spLocks noChangeShapeType="1"/>
          </p:cNvSpPr>
          <p:nvPr/>
        </p:nvSpPr>
        <p:spPr bwMode="auto">
          <a:xfrm flipH="1">
            <a:off x="5257800" y="4656137"/>
            <a:ext cx="914400" cy="762000"/>
          </a:xfrm>
          <a:prstGeom prst="line">
            <a:avLst/>
          </a:prstGeom>
          <a:noFill/>
          <a:ln w="38100">
            <a:solidFill>
              <a:srgbClr val="0080FF"/>
            </a:solidFill>
            <a:round/>
            <a:headEnd/>
            <a:tailEnd/>
          </a:ln>
        </p:spPr>
        <p:txBody>
          <a:bodyPr wrap="none" anchor="ctr"/>
          <a:lstStyle/>
          <a:p>
            <a:endParaRPr lang="en-US"/>
          </a:p>
        </p:txBody>
      </p:sp>
      <p:cxnSp>
        <p:nvCxnSpPr>
          <p:cNvPr id="54" name="Straight Connector 21"/>
          <p:cNvCxnSpPr>
            <a:cxnSpLocks noChangeShapeType="1"/>
            <a:stCxn id="36" idx="4"/>
            <a:endCxn id="44" idx="2"/>
          </p:cNvCxnSpPr>
          <p:nvPr/>
        </p:nvCxnSpPr>
        <p:spPr bwMode="auto">
          <a:xfrm>
            <a:off x="2819400" y="5607050"/>
            <a:ext cx="1981200" cy="1587"/>
          </a:xfrm>
          <a:prstGeom prst="line">
            <a:avLst/>
          </a:prstGeom>
          <a:noFill/>
          <a:ln w="38100">
            <a:solidFill>
              <a:srgbClr val="0080FF"/>
            </a:solidFill>
            <a:round/>
            <a:headEnd/>
            <a:tailEnd/>
          </a:ln>
        </p:spPr>
      </p:cxnSp>
      <p:sp>
        <p:nvSpPr>
          <p:cNvPr id="55" name="Line 20"/>
          <p:cNvSpPr>
            <a:spLocks noChangeShapeType="1"/>
          </p:cNvSpPr>
          <p:nvPr/>
        </p:nvSpPr>
        <p:spPr bwMode="auto">
          <a:xfrm flipH="1" flipV="1">
            <a:off x="990600" y="5257799"/>
            <a:ext cx="1295400" cy="388937"/>
          </a:xfrm>
          <a:prstGeom prst="line">
            <a:avLst/>
          </a:prstGeom>
          <a:noFill/>
          <a:ln w="38100">
            <a:solidFill>
              <a:srgbClr val="0080FF"/>
            </a:solidFill>
            <a:round/>
            <a:headEnd/>
            <a:tailEnd/>
          </a:ln>
        </p:spPr>
        <p:txBody>
          <a:bodyPr wrap="none" anchor="ctr"/>
          <a:lstStyle/>
          <a:p>
            <a:endParaRPr lang="en-US"/>
          </a:p>
        </p:txBody>
      </p:sp>
      <p:sp>
        <p:nvSpPr>
          <p:cNvPr id="57" name="Line 20"/>
          <p:cNvSpPr>
            <a:spLocks noChangeShapeType="1"/>
          </p:cNvSpPr>
          <p:nvPr/>
        </p:nvSpPr>
        <p:spPr bwMode="auto">
          <a:xfrm flipH="1">
            <a:off x="6629400" y="4419600"/>
            <a:ext cx="838200" cy="84136"/>
          </a:xfrm>
          <a:prstGeom prst="line">
            <a:avLst/>
          </a:prstGeom>
          <a:noFill/>
          <a:ln w="38100">
            <a:solidFill>
              <a:srgbClr val="0080FF"/>
            </a:solidFill>
            <a:round/>
            <a:headEnd/>
            <a:tailEnd/>
          </a:ln>
        </p:spPr>
        <p:txBody>
          <a:bodyPr wrap="none" anchor="ctr"/>
          <a:lstStyle/>
          <a:p>
            <a:endParaRPr lang="en-US"/>
          </a:p>
        </p:txBody>
      </p:sp>
      <p:sp>
        <p:nvSpPr>
          <p:cNvPr id="61" name="Can 60"/>
          <p:cNvSpPr/>
          <p:nvPr/>
        </p:nvSpPr>
        <p:spPr>
          <a:xfrm>
            <a:off x="2209800" y="33528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A</a:t>
            </a:r>
            <a:endParaRPr lang="en-US" dirty="0"/>
          </a:p>
        </p:txBody>
      </p:sp>
      <p:sp>
        <p:nvSpPr>
          <p:cNvPr id="66" name="Line 20"/>
          <p:cNvSpPr>
            <a:spLocks noChangeShapeType="1"/>
          </p:cNvSpPr>
          <p:nvPr/>
        </p:nvSpPr>
        <p:spPr bwMode="auto">
          <a:xfrm flipH="1" flipV="1">
            <a:off x="2362200" y="3733800"/>
            <a:ext cx="76200" cy="1600200"/>
          </a:xfrm>
          <a:prstGeom prst="line">
            <a:avLst/>
          </a:prstGeom>
          <a:noFill/>
          <a:ln w="38100">
            <a:solidFill>
              <a:srgbClr val="0080FF"/>
            </a:solidFill>
            <a:round/>
            <a:headEnd/>
            <a:tailEnd/>
          </a:ln>
        </p:spPr>
        <p:txBody>
          <a:bodyPr wrap="none" anchor="ctr"/>
          <a:lstStyle/>
          <a:p>
            <a:endParaRPr lang="en-US"/>
          </a:p>
        </p:txBody>
      </p:sp>
      <p:sp>
        <p:nvSpPr>
          <p:cNvPr id="67" name="Line 20"/>
          <p:cNvSpPr>
            <a:spLocks noChangeShapeType="1"/>
          </p:cNvSpPr>
          <p:nvPr/>
        </p:nvSpPr>
        <p:spPr bwMode="auto">
          <a:xfrm flipH="1">
            <a:off x="2133600" y="5799136"/>
            <a:ext cx="304800" cy="830263"/>
          </a:xfrm>
          <a:prstGeom prst="line">
            <a:avLst/>
          </a:prstGeom>
          <a:noFill/>
          <a:ln w="38100">
            <a:solidFill>
              <a:srgbClr val="0080FF"/>
            </a:solidFill>
            <a:round/>
            <a:headEnd/>
            <a:tailEnd/>
          </a:ln>
        </p:spPr>
        <p:txBody>
          <a:bodyPr wrap="none" anchor="ctr"/>
          <a:lstStyle/>
          <a:p>
            <a:endParaRPr lang="en-US"/>
          </a:p>
        </p:txBody>
      </p:sp>
      <p:sp>
        <p:nvSpPr>
          <p:cNvPr id="68" name="Line 20"/>
          <p:cNvSpPr>
            <a:spLocks noChangeShapeType="1"/>
          </p:cNvSpPr>
          <p:nvPr/>
        </p:nvSpPr>
        <p:spPr bwMode="auto">
          <a:xfrm>
            <a:off x="1524000" y="3352800"/>
            <a:ext cx="685800" cy="228600"/>
          </a:xfrm>
          <a:prstGeom prst="line">
            <a:avLst/>
          </a:prstGeom>
          <a:noFill/>
          <a:ln w="38100">
            <a:solidFill>
              <a:srgbClr val="0080FF"/>
            </a:solidFill>
            <a:round/>
            <a:headEnd/>
            <a:tailEnd/>
          </a:ln>
        </p:spPr>
        <p:txBody>
          <a:bodyPr wrap="none" anchor="ctr"/>
          <a:lstStyle/>
          <a:p>
            <a:endParaRPr lang="en-US"/>
          </a:p>
        </p:txBody>
      </p:sp>
      <p:sp>
        <p:nvSpPr>
          <p:cNvPr id="72" name="Can 71"/>
          <p:cNvSpPr/>
          <p:nvPr/>
        </p:nvSpPr>
        <p:spPr>
          <a:xfrm>
            <a:off x="7467600" y="41910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E</a:t>
            </a:r>
            <a:endParaRPr lang="en-US" dirty="0"/>
          </a:p>
        </p:txBody>
      </p:sp>
      <p:pic>
        <p:nvPicPr>
          <p:cNvPr id="73"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8458200" y="4800600"/>
            <a:ext cx="455285" cy="457200"/>
          </a:xfrm>
          <a:prstGeom prst="rect">
            <a:avLst/>
          </a:prstGeom>
          <a:noFill/>
        </p:spPr>
      </p:pic>
      <p:pic>
        <p:nvPicPr>
          <p:cNvPr id="75"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8458200" y="4191000"/>
            <a:ext cx="455285" cy="457200"/>
          </a:xfrm>
          <a:prstGeom prst="rect">
            <a:avLst/>
          </a:prstGeom>
          <a:noFill/>
        </p:spPr>
      </p:pic>
      <p:pic>
        <p:nvPicPr>
          <p:cNvPr id="76"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8458200" y="3505200"/>
            <a:ext cx="455285" cy="457200"/>
          </a:xfrm>
          <a:prstGeom prst="rect">
            <a:avLst/>
          </a:prstGeom>
          <a:noFill/>
        </p:spPr>
      </p:pic>
      <p:sp>
        <p:nvSpPr>
          <p:cNvPr id="79" name="Line 20"/>
          <p:cNvSpPr>
            <a:spLocks noChangeShapeType="1"/>
          </p:cNvSpPr>
          <p:nvPr/>
        </p:nvSpPr>
        <p:spPr bwMode="auto">
          <a:xfrm flipH="1">
            <a:off x="4800600" y="5791200"/>
            <a:ext cx="152400" cy="685800"/>
          </a:xfrm>
          <a:prstGeom prst="line">
            <a:avLst/>
          </a:prstGeom>
          <a:noFill/>
          <a:ln w="38100">
            <a:solidFill>
              <a:srgbClr val="0080FF"/>
            </a:solidFill>
            <a:round/>
            <a:headEnd/>
            <a:tailEnd/>
          </a:ln>
        </p:spPr>
        <p:txBody>
          <a:bodyPr wrap="none" anchor="ctr"/>
          <a:lstStyle/>
          <a:p>
            <a:endParaRPr lang="en-US"/>
          </a:p>
        </p:txBody>
      </p:sp>
      <p:cxnSp>
        <p:nvCxnSpPr>
          <p:cNvPr id="84" name="Straight Arrow Connector 83"/>
          <p:cNvCxnSpPr/>
          <p:nvPr/>
        </p:nvCxnSpPr>
        <p:spPr bwMode="auto">
          <a:xfrm rot="10800000">
            <a:off x="1524000" y="3048000"/>
            <a:ext cx="609600" cy="228600"/>
          </a:xfrm>
          <a:prstGeom prst="straightConnector1">
            <a:avLst/>
          </a:prstGeom>
          <a:noFill/>
          <a:ln w="38100" cap="flat" cmpd="sng" algn="ctr">
            <a:solidFill>
              <a:srgbClr val="0000FF"/>
            </a:solidFill>
            <a:prstDash val="solid"/>
            <a:round/>
            <a:headEnd type="none" w="med" len="med"/>
            <a:tailEnd type="arrow"/>
          </a:ln>
          <a:effectLst/>
        </p:spPr>
      </p:cxnSp>
      <p:pic>
        <p:nvPicPr>
          <p:cNvPr id="87" name="Picture 10" descr="MCj02957280000[1]"/>
          <p:cNvPicPr>
            <a:picLocks noGrp="1" noChangeAspect="1" noChangeArrowheads="1"/>
          </p:cNvPicPr>
          <p:nvPr>
            <p:ph sz="quarter" idx="4294967295"/>
          </p:nvPr>
        </p:nvPicPr>
        <p:blipFill>
          <a:blip r:embed="rId4" cstate="print"/>
          <a:srcRect/>
          <a:stretch>
            <a:fillRect/>
          </a:stretch>
        </p:blipFill>
        <p:spPr>
          <a:xfrm>
            <a:off x="381000" y="2819400"/>
            <a:ext cx="721192" cy="609600"/>
          </a:xfrm>
          <a:noFill/>
          <a:ln/>
        </p:spPr>
      </p:pic>
      <p:sp>
        <p:nvSpPr>
          <p:cNvPr id="101" name="TextBox 100"/>
          <p:cNvSpPr txBox="1"/>
          <p:nvPr/>
        </p:nvSpPr>
        <p:spPr>
          <a:xfrm>
            <a:off x="1676400" y="2514600"/>
            <a:ext cx="1621021" cy="646331"/>
          </a:xfrm>
          <a:prstGeom prst="rect">
            <a:avLst/>
          </a:prstGeom>
          <a:noFill/>
        </p:spPr>
        <p:txBody>
          <a:bodyPr wrap="none" rtlCol="0">
            <a:spAutoFit/>
          </a:bodyPr>
          <a:lstStyle/>
          <a:p>
            <a:r>
              <a:rPr lang="en-US" dirty="0" smtClean="0"/>
              <a:t>128.0.0.0/8 </a:t>
            </a:r>
          </a:p>
          <a:p>
            <a:r>
              <a:rPr lang="en-US" dirty="0" smtClean="0"/>
              <a:t>(A, F, G, D, E)</a:t>
            </a:r>
            <a:endParaRPr lang="en-US" dirty="0"/>
          </a:p>
        </p:txBody>
      </p:sp>
      <p:sp>
        <p:nvSpPr>
          <p:cNvPr id="107" name="Can 106"/>
          <p:cNvSpPr/>
          <p:nvPr/>
        </p:nvSpPr>
        <p:spPr>
          <a:xfrm>
            <a:off x="4876800" y="30480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B</a:t>
            </a:r>
            <a:endParaRPr lang="en-US" dirty="0"/>
          </a:p>
        </p:txBody>
      </p:sp>
      <p:pic>
        <p:nvPicPr>
          <p:cNvPr id="115" name="Picture 10" descr="MCj02957280000[1]"/>
          <p:cNvPicPr>
            <a:picLocks noGrp="1" noChangeAspect="1" noChangeArrowheads="1"/>
          </p:cNvPicPr>
          <p:nvPr>
            <p:ph sz="quarter" idx="4294967295"/>
          </p:nvPr>
        </p:nvPicPr>
        <p:blipFill>
          <a:blip r:embed="rId4" cstate="print"/>
          <a:srcRect/>
          <a:stretch>
            <a:fillRect/>
          </a:stretch>
        </p:blipFill>
        <p:spPr>
          <a:xfrm>
            <a:off x="5638800" y="2286000"/>
            <a:ext cx="721192" cy="609600"/>
          </a:xfrm>
          <a:noFill/>
          <a:ln/>
        </p:spPr>
      </p:pic>
      <p:sp>
        <p:nvSpPr>
          <p:cNvPr id="26" name="Can 25"/>
          <p:cNvSpPr/>
          <p:nvPr/>
        </p:nvSpPr>
        <p:spPr>
          <a:xfrm>
            <a:off x="3200400" y="4351337"/>
            <a:ext cx="533400" cy="377825"/>
          </a:xfrm>
          <a:prstGeom prst="can">
            <a:avLst>
              <a:gd name="adj" fmla="val 58766"/>
            </a:avLst>
          </a:prstGeom>
          <a:solidFill>
            <a:srgbClr val="F47A00">
              <a:alpha val="20000"/>
            </a:srgbClr>
          </a:solidFill>
          <a:ln>
            <a:solidFill>
              <a:srgbClr val="000000">
                <a:alpha val="902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C</a:t>
            </a:r>
            <a:endParaRPr lang="en-US" dirty="0"/>
          </a:p>
        </p:txBody>
      </p:sp>
      <p:sp>
        <p:nvSpPr>
          <p:cNvPr id="27" name="Line 20"/>
          <p:cNvSpPr>
            <a:spLocks noChangeShapeType="1"/>
          </p:cNvSpPr>
          <p:nvPr/>
        </p:nvSpPr>
        <p:spPr bwMode="auto">
          <a:xfrm flipH="1">
            <a:off x="3657600" y="4503737"/>
            <a:ext cx="2438400" cy="46038"/>
          </a:xfrm>
          <a:prstGeom prst="line">
            <a:avLst/>
          </a:prstGeom>
          <a:noFill/>
          <a:ln w="38100">
            <a:solidFill>
              <a:srgbClr val="000000">
                <a:alpha val="9020"/>
              </a:srgbClr>
            </a:solidFill>
            <a:round/>
            <a:headEnd/>
            <a:tailEnd/>
          </a:ln>
        </p:spPr>
        <p:txBody>
          <a:bodyPr wrap="none" anchor="ctr"/>
          <a:lstStyle/>
          <a:p>
            <a:endParaRPr lang="en-US"/>
          </a:p>
        </p:txBody>
      </p:sp>
      <p:sp>
        <p:nvSpPr>
          <p:cNvPr id="28" name="Line 20"/>
          <p:cNvSpPr>
            <a:spLocks noChangeShapeType="1"/>
          </p:cNvSpPr>
          <p:nvPr/>
        </p:nvSpPr>
        <p:spPr bwMode="auto">
          <a:xfrm flipH="1">
            <a:off x="2667000" y="4656137"/>
            <a:ext cx="685800" cy="762000"/>
          </a:xfrm>
          <a:prstGeom prst="line">
            <a:avLst/>
          </a:prstGeom>
          <a:noFill/>
          <a:ln w="38100">
            <a:solidFill>
              <a:srgbClr val="000000">
                <a:alpha val="9020"/>
              </a:srgbClr>
            </a:solidFill>
            <a:round/>
            <a:headEnd/>
            <a:tailEnd/>
          </a:ln>
        </p:spPr>
        <p:txBody>
          <a:bodyPr wrap="none" anchor="ctr"/>
          <a:lstStyle/>
          <a:p>
            <a:endParaRPr lang="en-US"/>
          </a:p>
        </p:txBody>
      </p:sp>
      <p:sp>
        <p:nvSpPr>
          <p:cNvPr id="29" name="Line 20"/>
          <p:cNvSpPr>
            <a:spLocks noChangeShapeType="1"/>
          </p:cNvSpPr>
          <p:nvPr/>
        </p:nvSpPr>
        <p:spPr bwMode="auto">
          <a:xfrm flipH="1" flipV="1">
            <a:off x="2514600" y="3733800"/>
            <a:ext cx="838200" cy="609600"/>
          </a:xfrm>
          <a:prstGeom prst="line">
            <a:avLst/>
          </a:prstGeom>
          <a:noFill/>
          <a:ln w="38100">
            <a:solidFill>
              <a:srgbClr val="000000">
                <a:alpha val="9020"/>
              </a:srgbClr>
            </a:solidFill>
            <a:round/>
            <a:headEnd/>
            <a:tailEnd/>
          </a:ln>
        </p:spPr>
        <p:txBody>
          <a:bodyPr wrap="none" anchor="ctr"/>
          <a:lstStyle/>
          <a:p>
            <a:endParaRPr lang="en-US"/>
          </a:p>
        </p:txBody>
      </p:sp>
      <p:sp>
        <p:nvSpPr>
          <p:cNvPr id="30" name="Line 20"/>
          <p:cNvSpPr>
            <a:spLocks noChangeShapeType="1"/>
          </p:cNvSpPr>
          <p:nvPr/>
        </p:nvSpPr>
        <p:spPr bwMode="auto">
          <a:xfrm flipH="1">
            <a:off x="3657600" y="3352800"/>
            <a:ext cx="1371600" cy="982663"/>
          </a:xfrm>
          <a:prstGeom prst="line">
            <a:avLst/>
          </a:prstGeom>
          <a:noFill/>
          <a:ln w="38100">
            <a:solidFill>
              <a:srgbClr val="000000">
                <a:alpha val="9020"/>
              </a:srgbClr>
            </a:solidFill>
            <a:round/>
            <a:headEnd/>
            <a:tailEnd/>
          </a:ln>
        </p:spPr>
        <p:txBody>
          <a:bodyPr wrap="none" anchor="ctr"/>
          <a:lstStyle/>
          <a:p>
            <a:endParaRPr lang="en-US"/>
          </a:p>
        </p:txBody>
      </p:sp>
      <p:sp>
        <p:nvSpPr>
          <p:cNvPr id="32" name="Multiply 31"/>
          <p:cNvSpPr/>
          <p:nvPr/>
        </p:nvSpPr>
        <p:spPr>
          <a:xfrm>
            <a:off x="2971800" y="3962400"/>
            <a:ext cx="1066800" cy="1143000"/>
          </a:xfrm>
          <a:prstGeom prst="mathMultiply">
            <a:avLst>
              <a:gd name="adj1" fmla="val 19067"/>
            </a:avLst>
          </a:prstGeom>
          <a:solidFill>
            <a:srgbClr val="FF0000">
              <a:alpha val="20000"/>
            </a:srgbClr>
          </a:solidFill>
          <a:ln>
            <a:solidFill>
              <a:srgbClr val="00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457200" y="1219200"/>
            <a:ext cx="8229600" cy="1143000"/>
          </a:xfrm>
          <a:prstGeom prst="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0000"/>
                </a:solidFill>
              </a:rPr>
              <a:t>Downtime best case – settle on new path (seconds)</a:t>
            </a:r>
          </a:p>
          <a:p>
            <a:pPr algn="ctr">
              <a:defRPr/>
            </a:pPr>
            <a:r>
              <a:rPr lang="en-US" sz="2400" dirty="0" smtClean="0">
                <a:solidFill>
                  <a:srgbClr val="000000"/>
                </a:solidFill>
              </a:rPr>
              <a:t>Downtime worst case – wait for router to be up (minutes)</a:t>
            </a:r>
          </a:p>
          <a:p>
            <a:pPr algn="ctr">
              <a:defRPr/>
            </a:pPr>
            <a:r>
              <a:rPr lang="en-US" sz="2400" dirty="0" smtClean="0">
                <a:solidFill>
                  <a:srgbClr val="000000"/>
                </a:solidFill>
              </a:rPr>
              <a:t>Both cases: lots of updates propagated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arallelogram 37"/>
          <p:cNvSpPr/>
          <p:nvPr/>
        </p:nvSpPr>
        <p:spPr>
          <a:xfrm>
            <a:off x="1143000" y="1981200"/>
            <a:ext cx="6705600" cy="1752600"/>
          </a:xfrm>
          <a:prstGeom prst="parallelogram">
            <a:avLst>
              <a:gd name="adj" fmla="val 6254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Parallelogram 36"/>
          <p:cNvSpPr/>
          <p:nvPr/>
        </p:nvSpPr>
        <p:spPr>
          <a:xfrm>
            <a:off x="1143000" y="4343400"/>
            <a:ext cx="6705600" cy="1752600"/>
          </a:xfrm>
          <a:prstGeom prst="parallelogram">
            <a:avLst>
              <a:gd name="adj" fmla="val 6254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4"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sz="3600" b="1" dirty="0" smtClean="0"/>
              <a:t>Recall: Moving a single session (toda</a:t>
            </a:r>
            <a:r>
              <a:rPr lang="en-US" dirty="0" smtClean="0"/>
              <a:t>y)</a:t>
            </a:r>
            <a:endParaRPr lang="en-US" sz="3600" b="1" dirty="0" smtClean="0"/>
          </a:p>
        </p:txBody>
      </p:sp>
      <p:sp>
        <p:nvSpPr>
          <p:cNvPr id="5125" name="Rectangle 41"/>
          <p:cNvSpPr>
            <a:spLocks noGrp="1" noChangeArrowheads="1"/>
          </p:cNvSpPr>
          <p:nvPr>
            <p:ph idx="1"/>
          </p:nvPr>
        </p:nvSpPr>
        <p:spPr>
          <a:xfrm>
            <a:off x="381000" y="1143000"/>
            <a:ext cx="8458200" cy="914400"/>
          </a:xfrm>
        </p:spPr>
        <p:txBody>
          <a:bodyPr>
            <a:normAutofit fontScale="55000" lnSpcReduction="20000"/>
          </a:bodyPr>
          <a:lstStyle/>
          <a:p>
            <a:pPr marL="514350" indent="-514350">
              <a:buAutoNum type="arabicParenR"/>
            </a:pPr>
            <a:r>
              <a:rPr lang="en-US" dirty="0" smtClean="0"/>
              <a:t>Reconfigure old router, remove </a:t>
            </a:r>
            <a:r>
              <a:rPr lang="en-US" sz="2800" dirty="0" smtClean="0"/>
              <a:t>old link</a:t>
            </a:r>
          </a:p>
          <a:p>
            <a:pPr marL="514350" indent="-514350" eaLnBrk="1" hangingPunct="1">
              <a:buAutoNum type="arabicParenR"/>
            </a:pPr>
            <a:r>
              <a:rPr lang="en-US" dirty="0" smtClean="0"/>
              <a:t>Add new link link, configure new router</a:t>
            </a:r>
          </a:p>
          <a:p>
            <a:pPr marL="514350" indent="-514350" eaLnBrk="1" hangingPunct="1">
              <a:buAutoNum type="arabicParenR"/>
            </a:pPr>
            <a:r>
              <a:rPr lang="en-US" dirty="0" smtClean="0"/>
              <a:t>Establish new BGP session (exchange routes)</a:t>
            </a:r>
            <a:endParaRPr lang="en-US" sz="2800" dirty="0" smtClean="0"/>
          </a:p>
        </p:txBody>
      </p:sp>
      <p:sp>
        <p:nvSpPr>
          <p:cNvPr id="6146" name="Slide Number Placeholder 5"/>
          <p:cNvSpPr>
            <a:spLocks noGrp="1"/>
          </p:cNvSpPr>
          <p:nvPr>
            <p:ph type="sldNum" sz="quarter" idx="10"/>
          </p:nvPr>
        </p:nvSpPr>
        <p:spPr/>
        <p:txBody>
          <a:bodyPr/>
          <a:lstStyle/>
          <a:p>
            <a:pPr>
              <a:defRPr/>
            </a:pPr>
            <a:fld id="{71CA8B95-3B94-4942-AAD0-4C7A67742553}" type="slidenum">
              <a:rPr lang="en-US"/>
              <a:pPr>
                <a:defRPr/>
              </a:pPr>
              <a:t>50</a:t>
            </a:fld>
            <a:endParaRPr lang="en-US"/>
          </a:p>
        </p:txBody>
      </p:sp>
      <p:pic>
        <p:nvPicPr>
          <p:cNvPr id="5127" name="Picture 46"/>
          <p:cNvPicPr>
            <a:picLocks noChangeAspect="1" noChangeArrowheads="1"/>
          </p:cNvPicPr>
          <p:nvPr/>
        </p:nvPicPr>
        <p:blipFill>
          <a:blip r:embed="rId3" cstate="print"/>
          <a:srcRect/>
          <a:stretch>
            <a:fillRect/>
          </a:stretch>
        </p:blipFill>
        <p:spPr bwMode="auto">
          <a:xfrm>
            <a:off x="2438400" y="5257800"/>
            <a:ext cx="514350" cy="685800"/>
          </a:xfrm>
          <a:prstGeom prst="rect">
            <a:avLst/>
          </a:prstGeom>
          <a:noFill/>
          <a:ln w="9525">
            <a:noFill/>
            <a:miter lim="800000"/>
            <a:headEnd/>
            <a:tailEnd/>
          </a:ln>
        </p:spPr>
      </p:pic>
      <p:pic>
        <p:nvPicPr>
          <p:cNvPr id="5128" name="Picture 50"/>
          <p:cNvPicPr>
            <a:picLocks noChangeAspect="1" noChangeArrowheads="1"/>
          </p:cNvPicPr>
          <p:nvPr/>
        </p:nvPicPr>
        <p:blipFill>
          <a:blip r:embed="rId3" cstate="print"/>
          <a:srcRect/>
          <a:stretch>
            <a:fillRect/>
          </a:stretch>
        </p:blipFill>
        <p:spPr bwMode="auto">
          <a:xfrm>
            <a:off x="4953000" y="5257800"/>
            <a:ext cx="514350" cy="685800"/>
          </a:xfrm>
          <a:prstGeom prst="rect">
            <a:avLst/>
          </a:prstGeom>
          <a:noFill/>
          <a:ln w="9525">
            <a:noFill/>
            <a:miter lim="800000"/>
            <a:headEnd/>
            <a:tailEnd/>
          </a:ln>
        </p:spPr>
      </p:pic>
      <p:pic>
        <p:nvPicPr>
          <p:cNvPr id="5129" name="Picture 51"/>
          <p:cNvPicPr>
            <a:picLocks noChangeAspect="1" noChangeArrowheads="1"/>
          </p:cNvPicPr>
          <p:nvPr/>
        </p:nvPicPr>
        <p:blipFill>
          <a:blip r:embed="rId3" cstate="print"/>
          <a:srcRect/>
          <a:stretch>
            <a:fillRect/>
          </a:stretch>
        </p:blipFill>
        <p:spPr bwMode="auto">
          <a:xfrm>
            <a:off x="6248400" y="4419600"/>
            <a:ext cx="514350" cy="685800"/>
          </a:xfrm>
          <a:prstGeom prst="rect">
            <a:avLst/>
          </a:prstGeom>
          <a:noFill/>
          <a:ln w="9525">
            <a:noFill/>
            <a:miter lim="800000"/>
            <a:headEnd/>
            <a:tailEnd/>
          </a:ln>
        </p:spPr>
      </p:pic>
      <p:pic>
        <p:nvPicPr>
          <p:cNvPr id="5130" name="Picture 48"/>
          <p:cNvPicPr>
            <a:picLocks noChangeAspect="1" noChangeArrowheads="1"/>
          </p:cNvPicPr>
          <p:nvPr/>
        </p:nvPicPr>
        <p:blipFill>
          <a:blip r:embed="rId3" cstate="print"/>
          <a:srcRect/>
          <a:stretch>
            <a:fillRect/>
          </a:stretch>
        </p:blipFill>
        <p:spPr bwMode="auto">
          <a:xfrm>
            <a:off x="3352800" y="4419600"/>
            <a:ext cx="514350" cy="685800"/>
          </a:xfrm>
          <a:prstGeom prst="rect">
            <a:avLst/>
          </a:prstGeom>
          <a:noFill/>
          <a:ln w="9525">
            <a:noFill/>
            <a:miter lim="800000"/>
            <a:headEnd/>
            <a:tailEnd/>
          </a:ln>
        </p:spPr>
      </p:pic>
      <p:sp>
        <p:nvSpPr>
          <p:cNvPr id="39" name="Can 38"/>
          <p:cNvSpPr/>
          <p:nvPr/>
        </p:nvSpPr>
        <p:spPr>
          <a:xfrm>
            <a:off x="2438400" y="32004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Can 39"/>
          <p:cNvSpPr/>
          <p:nvPr/>
        </p:nvSpPr>
        <p:spPr>
          <a:xfrm>
            <a:off x="3352800" y="21336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Can 40"/>
          <p:cNvSpPr/>
          <p:nvPr/>
        </p:nvSpPr>
        <p:spPr>
          <a:xfrm>
            <a:off x="4953000" y="32004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Can 41"/>
          <p:cNvSpPr/>
          <p:nvPr/>
        </p:nvSpPr>
        <p:spPr>
          <a:xfrm>
            <a:off x="6248400" y="21336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35" name="Line 20"/>
          <p:cNvSpPr>
            <a:spLocks noChangeShapeType="1"/>
          </p:cNvSpPr>
          <p:nvPr/>
        </p:nvSpPr>
        <p:spPr bwMode="auto">
          <a:xfrm flipH="1">
            <a:off x="5410200" y="2438400"/>
            <a:ext cx="914400" cy="762000"/>
          </a:xfrm>
          <a:prstGeom prst="line">
            <a:avLst/>
          </a:prstGeom>
          <a:noFill/>
          <a:ln w="38100">
            <a:solidFill>
              <a:srgbClr val="0080FF"/>
            </a:solidFill>
            <a:round/>
            <a:headEnd/>
            <a:tailEnd/>
          </a:ln>
        </p:spPr>
        <p:txBody>
          <a:bodyPr wrap="none" anchor="ctr"/>
          <a:lstStyle/>
          <a:p>
            <a:endParaRPr lang="en-US"/>
          </a:p>
        </p:txBody>
      </p:sp>
      <p:sp>
        <p:nvSpPr>
          <p:cNvPr id="5136" name="Line 20"/>
          <p:cNvSpPr>
            <a:spLocks noChangeShapeType="1"/>
          </p:cNvSpPr>
          <p:nvPr/>
        </p:nvSpPr>
        <p:spPr bwMode="auto">
          <a:xfrm flipH="1">
            <a:off x="3810000" y="2286000"/>
            <a:ext cx="2438400" cy="46038"/>
          </a:xfrm>
          <a:prstGeom prst="line">
            <a:avLst/>
          </a:prstGeom>
          <a:noFill/>
          <a:ln w="38100">
            <a:solidFill>
              <a:srgbClr val="0080FF"/>
            </a:solidFill>
            <a:round/>
            <a:headEnd/>
            <a:tailEnd/>
          </a:ln>
        </p:spPr>
        <p:txBody>
          <a:bodyPr wrap="none" anchor="ctr"/>
          <a:lstStyle/>
          <a:p>
            <a:endParaRPr lang="en-US"/>
          </a:p>
        </p:txBody>
      </p:sp>
      <p:sp>
        <p:nvSpPr>
          <p:cNvPr id="5137" name="Line 20"/>
          <p:cNvSpPr>
            <a:spLocks noChangeShapeType="1"/>
          </p:cNvSpPr>
          <p:nvPr/>
        </p:nvSpPr>
        <p:spPr bwMode="auto">
          <a:xfrm flipH="1">
            <a:off x="2819400" y="2438400"/>
            <a:ext cx="685800" cy="762000"/>
          </a:xfrm>
          <a:prstGeom prst="line">
            <a:avLst/>
          </a:prstGeom>
          <a:noFill/>
          <a:ln w="38100">
            <a:solidFill>
              <a:srgbClr val="0080FF"/>
            </a:solidFill>
            <a:round/>
            <a:headEnd/>
            <a:tailEnd/>
          </a:ln>
        </p:spPr>
        <p:txBody>
          <a:bodyPr wrap="none" anchor="ctr"/>
          <a:lstStyle/>
          <a:p>
            <a:endParaRPr lang="en-US"/>
          </a:p>
        </p:txBody>
      </p:sp>
      <p:sp>
        <p:nvSpPr>
          <p:cNvPr id="50" name="Rectangle 60"/>
          <p:cNvSpPr>
            <a:spLocks noChangeArrowheads="1"/>
          </p:cNvSpPr>
          <p:nvPr/>
        </p:nvSpPr>
        <p:spPr bwMode="auto">
          <a:xfrm>
            <a:off x="7086600" y="3124200"/>
            <a:ext cx="1284288" cy="830263"/>
          </a:xfrm>
          <a:prstGeom prst="rect">
            <a:avLst/>
          </a:prstGeom>
          <a:noFill/>
          <a:ln w="9525">
            <a:noFill/>
            <a:miter lim="800000"/>
            <a:headEnd/>
            <a:tailEnd/>
          </a:ln>
        </p:spPr>
        <p:txBody>
          <a:bodyPr wrap="none">
            <a:spAutoFit/>
          </a:bodyPr>
          <a:lstStyle/>
          <a:p>
            <a:pPr>
              <a:defRPr/>
            </a:pPr>
            <a:r>
              <a:rPr lang="en-US" b="0" dirty="0">
                <a:latin typeface="+mj-lt"/>
                <a:ea typeface="+mj-ea"/>
                <a:cs typeface="+mj-cs"/>
              </a:rPr>
              <a:t>Logical</a:t>
            </a:r>
          </a:p>
          <a:p>
            <a:pPr>
              <a:defRPr/>
            </a:pPr>
            <a:r>
              <a:rPr lang="en-US" b="0" dirty="0">
                <a:latin typeface="+mj-lt"/>
                <a:ea typeface="+mj-ea"/>
                <a:cs typeface="+mj-cs"/>
              </a:rPr>
              <a:t>(IP layer)</a:t>
            </a:r>
          </a:p>
        </p:txBody>
      </p:sp>
      <p:sp>
        <p:nvSpPr>
          <p:cNvPr id="51" name="Rectangle 60"/>
          <p:cNvSpPr>
            <a:spLocks noChangeArrowheads="1"/>
          </p:cNvSpPr>
          <p:nvPr/>
        </p:nvSpPr>
        <p:spPr bwMode="auto">
          <a:xfrm>
            <a:off x="7010400" y="5562600"/>
            <a:ext cx="1171575" cy="461963"/>
          </a:xfrm>
          <a:prstGeom prst="rect">
            <a:avLst/>
          </a:prstGeom>
          <a:noFill/>
          <a:ln w="9525">
            <a:noFill/>
            <a:miter lim="800000"/>
            <a:headEnd/>
            <a:tailEnd/>
          </a:ln>
        </p:spPr>
        <p:txBody>
          <a:bodyPr wrap="none">
            <a:spAutoFit/>
          </a:bodyPr>
          <a:lstStyle/>
          <a:p>
            <a:pPr>
              <a:defRPr/>
            </a:pPr>
            <a:r>
              <a:rPr lang="en-US" b="0" dirty="0">
                <a:latin typeface="+mj-lt"/>
                <a:ea typeface="+mj-ea"/>
                <a:cs typeface="+mj-cs"/>
              </a:rPr>
              <a:t>Physical</a:t>
            </a:r>
          </a:p>
        </p:txBody>
      </p:sp>
      <p:cxnSp>
        <p:nvCxnSpPr>
          <p:cNvPr id="5140" name="Straight Connector 21"/>
          <p:cNvCxnSpPr>
            <a:cxnSpLocks noChangeShapeType="1"/>
            <a:stCxn id="39" idx="4"/>
            <a:endCxn id="41" idx="2"/>
          </p:cNvCxnSpPr>
          <p:nvPr/>
        </p:nvCxnSpPr>
        <p:spPr bwMode="auto">
          <a:xfrm>
            <a:off x="2971800" y="3389313"/>
            <a:ext cx="1981200" cy="1587"/>
          </a:xfrm>
          <a:prstGeom prst="line">
            <a:avLst/>
          </a:prstGeom>
          <a:noFill/>
          <a:ln w="38100">
            <a:solidFill>
              <a:srgbClr val="0080FF"/>
            </a:solidFill>
            <a:round/>
            <a:headEnd/>
            <a:tailEnd/>
          </a:ln>
        </p:spPr>
      </p:cxnSp>
      <p:sp>
        <p:nvSpPr>
          <p:cNvPr id="21" name="Line 20"/>
          <p:cNvSpPr>
            <a:spLocks noChangeShapeType="1"/>
          </p:cNvSpPr>
          <p:nvPr/>
        </p:nvSpPr>
        <p:spPr bwMode="auto">
          <a:xfrm flipH="1" flipV="1">
            <a:off x="381000" y="2819400"/>
            <a:ext cx="2057400" cy="609600"/>
          </a:xfrm>
          <a:prstGeom prst="line">
            <a:avLst/>
          </a:prstGeom>
          <a:noFill/>
          <a:ln w="38100">
            <a:solidFill>
              <a:srgbClr val="0080FF"/>
            </a:solidFill>
            <a:round/>
            <a:headEnd/>
            <a:tailEnd/>
          </a:ln>
        </p:spPr>
        <p:txBody>
          <a:bodyPr wrap="none" anchor="ctr"/>
          <a:lstStyle/>
          <a:p>
            <a:endParaRPr lang="en-US"/>
          </a:p>
        </p:txBody>
      </p:sp>
      <p:sp>
        <p:nvSpPr>
          <p:cNvPr id="22" name="Line 20"/>
          <p:cNvSpPr>
            <a:spLocks noChangeShapeType="1"/>
          </p:cNvSpPr>
          <p:nvPr/>
        </p:nvSpPr>
        <p:spPr bwMode="auto">
          <a:xfrm flipH="1" flipV="1">
            <a:off x="6781800" y="2362200"/>
            <a:ext cx="1600200" cy="304800"/>
          </a:xfrm>
          <a:prstGeom prst="line">
            <a:avLst/>
          </a:prstGeom>
          <a:noFill/>
          <a:ln w="38100">
            <a:solidFill>
              <a:srgbClr val="FF0000"/>
            </a:solidFill>
            <a:round/>
            <a:headEnd/>
            <a:tailEnd/>
          </a:ln>
        </p:spPr>
        <p:txBody>
          <a:bodyPr wrap="none" anchor="ctr"/>
          <a:lstStyle/>
          <a:p>
            <a:endParaRPr lang="en-US"/>
          </a:p>
        </p:txBody>
      </p:sp>
      <p:sp>
        <p:nvSpPr>
          <p:cNvPr id="23" name="Line 20"/>
          <p:cNvSpPr>
            <a:spLocks noChangeShapeType="1"/>
          </p:cNvSpPr>
          <p:nvPr/>
        </p:nvSpPr>
        <p:spPr bwMode="auto">
          <a:xfrm flipH="1">
            <a:off x="6781800" y="2133600"/>
            <a:ext cx="1752600" cy="152400"/>
          </a:xfrm>
          <a:prstGeom prst="line">
            <a:avLst/>
          </a:prstGeom>
          <a:noFill/>
          <a:ln w="38100">
            <a:solidFill>
              <a:srgbClr val="0080FF"/>
            </a:solidFill>
            <a:round/>
            <a:headEnd/>
            <a:tailEnd/>
          </a:ln>
        </p:spPr>
        <p:txBody>
          <a:bodyPr wrap="none" anchor="ctr"/>
          <a:lstStyle/>
          <a:p>
            <a:endParaRPr lang="en-US"/>
          </a:p>
        </p:txBody>
      </p:sp>
      <p:sp>
        <p:nvSpPr>
          <p:cNvPr id="26" name="TextBox 25"/>
          <p:cNvSpPr txBox="1"/>
          <p:nvPr/>
        </p:nvSpPr>
        <p:spPr>
          <a:xfrm>
            <a:off x="6096000" y="6096000"/>
            <a:ext cx="2108269" cy="369332"/>
          </a:xfrm>
          <a:prstGeom prst="rect">
            <a:avLst/>
          </a:prstGeom>
          <a:noFill/>
          <a:ln>
            <a:solidFill>
              <a:schemeClr val="tx1"/>
            </a:solidFill>
          </a:ln>
        </p:spPr>
        <p:txBody>
          <a:bodyPr wrap="none" rtlCol="0">
            <a:spAutoFit/>
          </a:bodyPr>
          <a:lstStyle/>
          <a:p>
            <a:r>
              <a:rPr lang="en-US" dirty="0" smtClean="0"/>
              <a:t>delete peer 1.2.3.4</a:t>
            </a:r>
            <a:endParaRPr lang="en-US" dirty="0"/>
          </a:p>
        </p:txBody>
      </p:sp>
      <p:cxnSp>
        <p:nvCxnSpPr>
          <p:cNvPr id="28" name="Shape 27"/>
          <p:cNvCxnSpPr>
            <a:stCxn id="26" idx="0"/>
            <a:endCxn id="5129" idx="2"/>
          </p:cNvCxnSpPr>
          <p:nvPr/>
        </p:nvCxnSpPr>
        <p:spPr bwMode="auto">
          <a:xfrm rot="16200000" flipV="1">
            <a:off x="6332555" y="5278420"/>
            <a:ext cx="990600" cy="644560"/>
          </a:xfrm>
          <a:prstGeom prst="curvedConnector3">
            <a:avLst>
              <a:gd name="adj1" fmla="val 50000"/>
            </a:avLst>
          </a:prstGeom>
          <a:noFill/>
          <a:ln w="38100" cap="flat" cmpd="sng" algn="ctr">
            <a:solidFill>
              <a:srgbClr val="0000FF"/>
            </a:solidFill>
            <a:prstDash val="solid"/>
            <a:round/>
            <a:headEnd type="none" w="med" len="med"/>
            <a:tailEnd type="arrow"/>
          </a:ln>
          <a:effectLst/>
        </p:spPr>
      </p:cxnSp>
      <p:sp>
        <p:nvSpPr>
          <p:cNvPr id="48" name="TextBox 47"/>
          <p:cNvSpPr txBox="1"/>
          <p:nvPr/>
        </p:nvSpPr>
        <p:spPr>
          <a:xfrm>
            <a:off x="3200400" y="6324600"/>
            <a:ext cx="2108269" cy="369332"/>
          </a:xfrm>
          <a:prstGeom prst="rect">
            <a:avLst/>
          </a:prstGeom>
          <a:noFill/>
          <a:ln>
            <a:solidFill>
              <a:schemeClr val="tx1"/>
            </a:solidFill>
          </a:ln>
        </p:spPr>
        <p:txBody>
          <a:bodyPr wrap="square" rtlCol="0">
            <a:spAutoFit/>
          </a:bodyPr>
          <a:lstStyle/>
          <a:p>
            <a:r>
              <a:rPr lang="en-US" dirty="0" smtClean="0"/>
              <a:t>Add peer 1.2.3.4</a:t>
            </a:r>
            <a:endParaRPr lang="en-US" dirty="0"/>
          </a:p>
        </p:txBody>
      </p:sp>
      <p:cxnSp>
        <p:nvCxnSpPr>
          <p:cNvPr id="49" name="Shape 27"/>
          <p:cNvCxnSpPr>
            <a:stCxn id="48" idx="0"/>
          </p:cNvCxnSpPr>
          <p:nvPr/>
        </p:nvCxnSpPr>
        <p:spPr bwMode="auto">
          <a:xfrm rot="5400000" flipH="1" flipV="1">
            <a:off x="4413267" y="5708668"/>
            <a:ext cx="457200" cy="774665"/>
          </a:xfrm>
          <a:prstGeom prst="curvedConnector2">
            <a:avLst/>
          </a:prstGeom>
          <a:noFill/>
          <a:ln w="38100" cap="flat" cmpd="sng" algn="ctr">
            <a:solidFill>
              <a:srgbClr val="0000FF"/>
            </a:solidFill>
            <a:prstDash val="solid"/>
            <a:round/>
            <a:headEnd type="none" w="med" len="med"/>
            <a:tailEnd type="arrow"/>
          </a:ln>
          <a:effectLst/>
        </p:spPr>
      </p:cxnSp>
      <p:sp>
        <p:nvSpPr>
          <p:cNvPr id="57" name="Up-Down Arrow 56"/>
          <p:cNvSpPr/>
          <p:nvPr/>
        </p:nvSpPr>
        <p:spPr>
          <a:xfrm>
            <a:off x="2590800" y="3581400"/>
            <a:ext cx="228600" cy="16764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Up-Down Arrow 57"/>
          <p:cNvSpPr/>
          <p:nvPr/>
        </p:nvSpPr>
        <p:spPr>
          <a:xfrm>
            <a:off x="6400800" y="2514600"/>
            <a:ext cx="228600" cy="19050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Up-Down Arrow 58"/>
          <p:cNvSpPr/>
          <p:nvPr/>
        </p:nvSpPr>
        <p:spPr>
          <a:xfrm>
            <a:off x="5105400" y="3581400"/>
            <a:ext cx="228600" cy="16764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Up-Down Arrow 59"/>
          <p:cNvSpPr/>
          <p:nvPr/>
        </p:nvSpPr>
        <p:spPr>
          <a:xfrm>
            <a:off x="3505200" y="2514600"/>
            <a:ext cx="228600" cy="19050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Line 20"/>
          <p:cNvSpPr>
            <a:spLocks noChangeShapeType="1"/>
          </p:cNvSpPr>
          <p:nvPr/>
        </p:nvSpPr>
        <p:spPr bwMode="auto">
          <a:xfrm flipH="1">
            <a:off x="5486400" y="2667000"/>
            <a:ext cx="2895600" cy="685800"/>
          </a:xfrm>
          <a:prstGeom prst="line">
            <a:avLst/>
          </a:prstGeom>
          <a:noFill/>
          <a:ln w="38100">
            <a:solidFill>
              <a:srgbClr val="FF0000"/>
            </a:solidFill>
            <a:round/>
            <a:headEnd/>
            <a:tailEnd/>
          </a:ln>
        </p:spPr>
        <p:txBody>
          <a:bodyPr wrap="none" anchor="ctr"/>
          <a:lstStyle/>
          <a:p>
            <a:endParaRPr lang="en-US"/>
          </a:p>
        </p:txBody>
      </p:sp>
      <p:cxnSp>
        <p:nvCxnSpPr>
          <p:cNvPr id="55" name="Straight Arrow Connector 54"/>
          <p:cNvCxnSpPr/>
          <p:nvPr/>
        </p:nvCxnSpPr>
        <p:spPr bwMode="auto">
          <a:xfrm flipV="1">
            <a:off x="6096000" y="2819400"/>
            <a:ext cx="914400" cy="228600"/>
          </a:xfrm>
          <a:prstGeom prst="straightConnector1">
            <a:avLst/>
          </a:prstGeom>
          <a:noFill/>
          <a:ln w="38100" cap="flat" cmpd="sng" algn="ctr">
            <a:solidFill>
              <a:srgbClr val="0000FF"/>
            </a:solidFill>
            <a:prstDash val="solid"/>
            <a:round/>
            <a:headEnd type="none" w="med" len="med"/>
            <a:tailEnd type="arrow"/>
          </a:ln>
          <a:effectLst/>
        </p:spPr>
      </p:cxnSp>
      <p:sp>
        <p:nvSpPr>
          <p:cNvPr id="56" name="TextBox 55"/>
          <p:cNvSpPr txBox="1"/>
          <p:nvPr/>
        </p:nvSpPr>
        <p:spPr>
          <a:xfrm rot="20759813">
            <a:off x="5812813" y="2544566"/>
            <a:ext cx="1552669" cy="369332"/>
          </a:xfrm>
          <a:prstGeom prst="rect">
            <a:avLst/>
          </a:prstGeom>
          <a:noFill/>
        </p:spPr>
        <p:txBody>
          <a:bodyPr wrap="none" rtlCol="0">
            <a:spAutoFit/>
          </a:bodyPr>
          <a:lstStyle/>
          <a:p>
            <a:r>
              <a:rPr lang="en-US" dirty="0" smtClean="0"/>
              <a:t>BGP updates</a:t>
            </a:r>
            <a:endParaRPr lang="en-US" dirty="0"/>
          </a:p>
        </p:txBody>
      </p:sp>
      <p:sp>
        <p:nvSpPr>
          <p:cNvPr id="62" name="Right Brace 61"/>
          <p:cNvSpPr/>
          <p:nvPr/>
        </p:nvSpPr>
        <p:spPr bwMode="auto">
          <a:xfrm>
            <a:off x="4953000" y="1219200"/>
            <a:ext cx="685800" cy="685800"/>
          </a:xfrm>
          <a:prstGeom prst="rightBrac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63" name="TextBox 62"/>
          <p:cNvSpPr txBox="1"/>
          <p:nvPr/>
        </p:nvSpPr>
        <p:spPr>
          <a:xfrm>
            <a:off x="5638800" y="1219200"/>
            <a:ext cx="3384260" cy="523220"/>
          </a:xfrm>
          <a:prstGeom prst="rect">
            <a:avLst/>
          </a:prstGeom>
          <a:noFill/>
        </p:spPr>
        <p:txBody>
          <a:bodyPr wrap="none" rtlCol="0">
            <a:spAutoFit/>
          </a:bodyPr>
          <a:lstStyle/>
          <a:p>
            <a:r>
              <a:rPr lang="en-US" sz="2800" dirty="0" smtClean="0">
                <a:solidFill>
                  <a:srgbClr val="FF0000"/>
                </a:solidFill>
              </a:rPr>
              <a:t>Downtime (minutes)</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0" presetClass="exit" presetSubtype="0" fill="hold" grpId="0" nodeType="with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25">
                                            <p:txEl>
                                              <p:pRg st="1" end="1"/>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4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5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6" grpId="1" animBg="1"/>
      <p:bldP spid="48" grpId="0" animBg="1"/>
      <p:bldP spid="48" grpId="1" animBg="1"/>
      <p:bldP spid="25" grpId="0" animBg="1"/>
      <p:bldP spid="56" grpId="0"/>
      <p:bldP spid="56" grpId="1"/>
      <p:bldP spid="62" grpId="0" animBg="1"/>
      <p:bldP spid="6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Router Grafting: Breaking up the router</a:t>
            </a:r>
            <a:endParaRPr lang="en-US" sz="3600" dirty="0"/>
          </a:p>
        </p:txBody>
      </p:sp>
      <p:sp>
        <p:nvSpPr>
          <p:cNvPr id="4" name="Parallelogram 3"/>
          <p:cNvSpPr/>
          <p:nvPr/>
        </p:nvSpPr>
        <p:spPr>
          <a:xfrm>
            <a:off x="1143000" y="1981200"/>
            <a:ext cx="6705600" cy="1752600"/>
          </a:xfrm>
          <a:prstGeom prst="parallelogram">
            <a:avLst>
              <a:gd name="adj" fmla="val 6254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Parallelogram 4"/>
          <p:cNvSpPr/>
          <p:nvPr/>
        </p:nvSpPr>
        <p:spPr>
          <a:xfrm>
            <a:off x="1143000" y="4343400"/>
            <a:ext cx="6705600" cy="1752600"/>
          </a:xfrm>
          <a:prstGeom prst="parallelogram">
            <a:avLst>
              <a:gd name="adj" fmla="val 6254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46"/>
          <p:cNvPicPr>
            <a:picLocks noChangeAspect="1" noChangeArrowheads="1"/>
          </p:cNvPicPr>
          <p:nvPr/>
        </p:nvPicPr>
        <p:blipFill>
          <a:blip r:embed="rId2" cstate="print"/>
          <a:srcRect/>
          <a:stretch>
            <a:fillRect/>
          </a:stretch>
        </p:blipFill>
        <p:spPr bwMode="auto">
          <a:xfrm>
            <a:off x="2438400" y="5257800"/>
            <a:ext cx="514350" cy="685800"/>
          </a:xfrm>
          <a:prstGeom prst="rect">
            <a:avLst/>
          </a:prstGeom>
          <a:noFill/>
          <a:ln w="9525">
            <a:noFill/>
            <a:miter lim="800000"/>
            <a:headEnd/>
            <a:tailEnd/>
          </a:ln>
        </p:spPr>
      </p:pic>
      <p:pic>
        <p:nvPicPr>
          <p:cNvPr id="7" name="Picture 50"/>
          <p:cNvPicPr>
            <a:picLocks noChangeAspect="1" noChangeArrowheads="1"/>
          </p:cNvPicPr>
          <p:nvPr/>
        </p:nvPicPr>
        <p:blipFill>
          <a:blip r:embed="rId2" cstate="print"/>
          <a:srcRect/>
          <a:stretch>
            <a:fillRect/>
          </a:stretch>
        </p:blipFill>
        <p:spPr bwMode="auto">
          <a:xfrm>
            <a:off x="4953000" y="5257800"/>
            <a:ext cx="514350" cy="685800"/>
          </a:xfrm>
          <a:prstGeom prst="rect">
            <a:avLst/>
          </a:prstGeom>
          <a:noFill/>
          <a:ln w="9525">
            <a:noFill/>
            <a:miter lim="800000"/>
            <a:headEnd/>
            <a:tailEnd/>
          </a:ln>
        </p:spPr>
      </p:pic>
      <p:pic>
        <p:nvPicPr>
          <p:cNvPr id="8" name="Picture 51"/>
          <p:cNvPicPr>
            <a:picLocks noChangeAspect="1" noChangeArrowheads="1"/>
          </p:cNvPicPr>
          <p:nvPr/>
        </p:nvPicPr>
        <p:blipFill>
          <a:blip r:embed="rId2" cstate="print"/>
          <a:srcRect/>
          <a:stretch>
            <a:fillRect/>
          </a:stretch>
        </p:blipFill>
        <p:spPr bwMode="auto">
          <a:xfrm>
            <a:off x="6248400" y="4419600"/>
            <a:ext cx="514350" cy="685800"/>
          </a:xfrm>
          <a:prstGeom prst="rect">
            <a:avLst/>
          </a:prstGeom>
          <a:noFill/>
          <a:ln w="9525">
            <a:noFill/>
            <a:miter lim="800000"/>
            <a:headEnd/>
            <a:tailEnd/>
          </a:ln>
        </p:spPr>
      </p:pic>
      <p:pic>
        <p:nvPicPr>
          <p:cNvPr id="9" name="Picture 48"/>
          <p:cNvPicPr>
            <a:picLocks noChangeAspect="1" noChangeArrowheads="1"/>
          </p:cNvPicPr>
          <p:nvPr/>
        </p:nvPicPr>
        <p:blipFill>
          <a:blip r:embed="rId2" cstate="print"/>
          <a:srcRect/>
          <a:stretch>
            <a:fillRect/>
          </a:stretch>
        </p:blipFill>
        <p:spPr bwMode="auto">
          <a:xfrm>
            <a:off x="3352800" y="4419600"/>
            <a:ext cx="514350" cy="685800"/>
          </a:xfrm>
          <a:prstGeom prst="rect">
            <a:avLst/>
          </a:prstGeom>
          <a:noFill/>
          <a:ln w="9525">
            <a:noFill/>
            <a:miter lim="800000"/>
            <a:headEnd/>
            <a:tailEnd/>
          </a:ln>
        </p:spPr>
      </p:pic>
      <p:sp>
        <p:nvSpPr>
          <p:cNvPr id="10" name="Can 9"/>
          <p:cNvSpPr/>
          <p:nvPr/>
        </p:nvSpPr>
        <p:spPr>
          <a:xfrm>
            <a:off x="2438400" y="32004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Can 10"/>
          <p:cNvSpPr/>
          <p:nvPr/>
        </p:nvSpPr>
        <p:spPr>
          <a:xfrm>
            <a:off x="3352800" y="21336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an 11"/>
          <p:cNvSpPr/>
          <p:nvPr/>
        </p:nvSpPr>
        <p:spPr>
          <a:xfrm>
            <a:off x="4953000" y="32004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Can 12"/>
          <p:cNvSpPr/>
          <p:nvPr/>
        </p:nvSpPr>
        <p:spPr>
          <a:xfrm>
            <a:off x="6248400" y="21336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Line 20"/>
          <p:cNvSpPr>
            <a:spLocks noChangeShapeType="1"/>
          </p:cNvSpPr>
          <p:nvPr/>
        </p:nvSpPr>
        <p:spPr bwMode="auto">
          <a:xfrm flipH="1">
            <a:off x="5410200" y="2438400"/>
            <a:ext cx="914400" cy="762000"/>
          </a:xfrm>
          <a:prstGeom prst="line">
            <a:avLst/>
          </a:prstGeom>
          <a:noFill/>
          <a:ln w="38100">
            <a:solidFill>
              <a:srgbClr val="0080FF"/>
            </a:solidFill>
            <a:round/>
            <a:headEnd/>
            <a:tailEnd/>
          </a:ln>
        </p:spPr>
        <p:txBody>
          <a:bodyPr wrap="none" anchor="ctr"/>
          <a:lstStyle/>
          <a:p>
            <a:endParaRPr lang="en-US"/>
          </a:p>
        </p:txBody>
      </p:sp>
      <p:sp>
        <p:nvSpPr>
          <p:cNvPr id="15" name="Line 20"/>
          <p:cNvSpPr>
            <a:spLocks noChangeShapeType="1"/>
          </p:cNvSpPr>
          <p:nvPr/>
        </p:nvSpPr>
        <p:spPr bwMode="auto">
          <a:xfrm flipH="1">
            <a:off x="3810000" y="2286000"/>
            <a:ext cx="2438400" cy="46038"/>
          </a:xfrm>
          <a:prstGeom prst="line">
            <a:avLst/>
          </a:prstGeom>
          <a:noFill/>
          <a:ln w="38100">
            <a:solidFill>
              <a:srgbClr val="0080FF"/>
            </a:solidFill>
            <a:round/>
            <a:headEnd/>
            <a:tailEnd/>
          </a:ln>
        </p:spPr>
        <p:txBody>
          <a:bodyPr wrap="none" anchor="ctr"/>
          <a:lstStyle/>
          <a:p>
            <a:endParaRPr lang="en-US"/>
          </a:p>
        </p:txBody>
      </p:sp>
      <p:sp>
        <p:nvSpPr>
          <p:cNvPr id="16" name="Line 20"/>
          <p:cNvSpPr>
            <a:spLocks noChangeShapeType="1"/>
          </p:cNvSpPr>
          <p:nvPr/>
        </p:nvSpPr>
        <p:spPr bwMode="auto">
          <a:xfrm flipH="1">
            <a:off x="2819400" y="2438400"/>
            <a:ext cx="685800" cy="762000"/>
          </a:xfrm>
          <a:prstGeom prst="line">
            <a:avLst/>
          </a:prstGeom>
          <a:noFill/>
          <a:ln w="38100">
            <a:solidFill>
              <a:srgbClr val="0080FF"/>
            </a:solidFill>
            <a:round/>
            <a:headEnd/>
            <a:tailEnd/>
          </a:ln>
        </p:spPr>
        <p:txBody>
          <a:bodyPr wrap="none" anchor="ctr"/>
          <a:lstStyle/>
          <a:p>
            <a:endParaRPr lang="en-US"/>
          </a:p>
        </p:txBody>
      </p:sp>
      <p:sp>
        <p:nvSpPr>
          <p:cNvPr id="17" name="Rectangle 60"/>
          <p:cNvSpPr>
            <a:spLocks noChangeArrowheads="1"/>
          </p:cNvSpPr>
          <p:nvPr/>
        </p:nvSpPr>
        <p:spPr bwMode="auto">
          <a:xfrm>
            <a:off x="7086600" y="3124200"/>
            <a:ext cx="1284288" cy="830263"/>
          </a:xfrm>
          <a:prstGeom prst="rect">
            <a:avLst/>
          </a:prstGeom>
          <a:noFill/>
          <a:ln w="9525">
            <a:noFill/>
            <a:miter lim="800000"/>
            <a:headEnd/>
            <a:tailEnd/>
          </a:ln>
        </p:spPr>
        <p:txBody>
          <a:bodyPr wrap="none">
            <a:spAutoFit/>
          </a:bodyPr>
          <a:lstStyle/>
          <a:p>
            <a:pPr>
              <a:defRPr/>
            </a:pPr>
            <a:r>
              <a:rPr lang="en-US" b="0" dirty="0">
                <a:latin typeface="+mj-lt"/>
                <a:ea typeface="+mj-ea"/>
                <a:cs typeface="+mj-cs"/>
              </a:rPr>
              <a:t>Logical</a:t>
            </a:r>
          </a:p>
          <a:p>
            <a:pPr>
              <a:defRPr/>
            </a:pPr>
            <a:r>
              <a:rPr lang="en-US" b="0" dirty="0">
                <a:latin typeface="+mj-lt"/>
                <a:ea typeface="+mj-ea"/>
                <a:cs typeface="+mj-cs"/>
              </a:rPr>
              <a:t>(IP layer)</a:t>
            </a:r>
          </a:p>
        </p:txBody>
      </p:sp>
      <p:sp>
        <p:nvSpPr>
          <p:cNvPr id="18" name="Rectangle 60"/>
          <p:cNvSpPr>
            <a:spLocks noChangeArrowheads="1"/>
          </p:cNvSpPr>
          <p:nvPr/>
        </p:nvSpPr>
        <p:spPr bwMode="auto">
          <a:xfrm>
            <a:off x="7010400" y="5562600"/>
            <a:ext cx="1171575" cy="461963"/>
          </a:xfrm>
          <a:prstGeom prst="rect">
            <a:avLst/>
          </a:prstGeom>
          <a:noFill/>
          <a:ln w="9525">
            <a:noFill/>
            <a:miter lim="800000"/>
            <a:headEnd/>
            <a:tailEnd/>
          </a:ln>
        </p:spPr>
        <p:txBody>
          <a:bodyPr wrap="none">
            <a:spAutoFit/>
          </a:bodyPr>
          <a:lstStyle/>
          <a:p>
            <a:pPr>
              <a:defRPr/>
            </a:pPr>
            <a:r>
              <a:rPr lang="en-US" b="0" dirty="0">
                <a:latin typeface="+mj-lt"/>
                <a:ea typeface="+mj-ea"/>
                <a:cs typeface="+mj-cs"/>
              </a:rPr>
              <a:t>Physical</a:t>
            </a:r>
          </a:p>
        </p:txBody>
      </p:sp>
      <p:sp>
        <p:nvSpPr>
          <p:cNvPr id="19" name="Up-Down Arrow 18"/>
          <p:cNvSpPr/>
          <p:nvPr/>
        </p:nvSpPr>
        <p:spPr>
          <a:xfrm>
            <a:off x="2590800" y="3581400"/>
            <a:ext cx="228600" cy="16764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Up-Down Arrow 19"/>
          <p:cNvSpPr/>
          <p:nvPr/>
        </p:nvSpPr>
        <p:spPr>
          <a:xfrm>
            <a:off x="6400800" y="2514600"/>
            <a:ext cx="228600" cy="19050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Up-Down Arrow 20"/>
          <p:cNvSpPr/>
          <p:nvPr/>
        </p:nvSpPr>
        <p:spPr>
          <a:xfrm>
            <a:off x="5105400" y="3581400"/>
            <a:ext cx="228600" cy="16764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Connector 28"/>
          <p:cNvCxnSpPr>
            <a:cxnSpLocks noChangeShapeType="1"/>
          </p:cNvCxnSpPr>
          <p:nvPr/>
        </p:nvCxnSpPr>
        <p:spPr bwMode="auto">
          <a:xfrm>
            <a:off x="2971800" y="3389313"/>
            <a:ext cx="1981200" cy="1587"/>
          </a:xfrm>
          <a:prstGeom prst="line">
            <a:avLst/>
          </a:prstGeom>
          <a:noFill/>
          <a:ln w="38100">
            <a:solidFill>
              <a:srgbClr val="0080FF"/>
            </a:solidFill>
            <a:round/>
            <a:headEnd/>
            <a:tailEnd/>
          </a:ln>
        </p:spPr>
      </p:cxnSp>
      <p:sp>
        <p:nvSpPr>
          <p:cNvPr id="24" name="Up-Down Arrow 23"/>
          <p:cNvSpPr/>
          <p:nvPr/>
        </p:nvSpPr>
        <p:spPr>
          <a:xfrm>
            <a:off x="3505200" y="2514600"/>
            <a:ext cx="228600" cy="1905000"/>
          </a:xfrm>
          <a:prstGeom prst="up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Line 20"/>
          <p:cNvSpPr>
            <a:spLocks noChangeShapeType="1"/>
          </p:cNvSpPr>
          <p:nvPr/>
        </p:nvSpPr>
        <p:spPr bwMode="auto">
          <a:xfrm flipH="1" flipV="1">
            <a:off x="381000" y="2819400"/>
            <a:ext cx="2057400" cy="609600"/>
          </a:xfrm>
          <a:prstGeom prst="line">
            <a:avLst/>
          </a:prstGeom>
          <a:noFill/>
          <a:ln w="38100">
            <a:solidFill>
              <a:srgbClr val="0080FF"/>
            </a:solidFill>
            <a:round/>
            <a:headEnd/>
            <a:tailEnd/>
          </a:ln>
        </p:spPr>
        <p:txBody>
          <a:bodyPr wrap="none" anchor="ctr"/>
          <a:lstStyle/>
          <a:p>
            <a:endParaRPr lang="en-US"/>
          </a:p>
        </p:txBody>
      </p:sp>
      <p:sp>
        <p:nvSpPr>
          <p:cNvPr id="26" name="Line 20"/>
          <p:cNvSpPr>
            <a:spLocks noChangeShapeType="1"/>
          </p:cNvSpPr>
          <p:nvPr/>
        </p:nvSpPr>
        <p:spPr bwMode="auto">
          <a:xfrm flipH="1" flipV="1">
            <a:off x="6781800" y="2362200"/>
            <a:ext cx="1600200" cy="304800"/>
          </a:xfrm>
          <a:prstGeom prst="line">
            <a:avLst/>
          </a:prstGeom>
          <a:noFill/>
          <a:ln w="38100">
            <a:solidFill>
              <a:srgbClr val="FF0000"/>
            </a:solidFill>
            <a:round/>
            <a:headEnd/>
            <a:tailEnd/>
          </a:ln>
        </p:spPr>
        <p:txBody>
          <a:bodyPr wrap="none" anchor="ctr"/>
          <a:lstStyle/>
          <a:p>
            <a:endParaRPr lang="en-US"/>
          </a:p>
        </p:txBody>
      </p:sp>
      <p:sp>
        <p:nvSpPr>
          <p:cNvPr id="27" name="Line 20"/>
          <p:cNvSpPr>
            <a:spLocks noChangeShapeType="1"/>
          </p:cNvSpPr>
          <p:nvPr/>
        </p:nvSpPr>
        <p:spPr bwMode="auto">
          <a:xfrm flipH="1">
            <a:off x="6781800" y="2133600"/>
            <a:ext cx="1752600" cy="152400"/>
          </a:xfrm>
          <a:prstGeom prst="line">
            <a:avLst/>
          </a:prstGeom>
          <a:noFill/>
          <a:ln w="38100">
            <a:solidFill>
              <a:srgbClr val="0080FF"/>
            </a:solidFill>
            <a:round/>
            <a:headEnd/>
            <a:tailEnd/>
          </a:ln>
        </p:spPr>
        <p:txBody>
          <a:bodyPr wrap="none" anchor="ctr"/>
          <a:lstStyle/>
          <a:p>
            <a:endParaRPr lang="en-US"/>
          </a:p>
        </p:txBody>
      </p:sp>
      <p:sp>
        <p:nvSpPr>
          <p:cNvPr id="28" name="Line 20"/>
          <p:cNvSpPr>
            <a:spLocks noChangeShapeType="1"/>
          </p:cNvSpPr>
          <p:nvPr/>
        </p:nvSpPr>
        <p:spPr bwMode="auto">
          <a:xfrm flipH="1">
            <a:off x="5486400" y="2667000"/>
            <a:ext cx="2895600" cy="762000"/>
          </a:xfrm>
          <a:prstGeom prst="line">
            <a:avLst/>
          </a:prstGeom>
          <a:noFill/>
          <a:ln w="38100">
            <a:solidFill>
              <a:srgbClr val="FF0000"/>
            </a:solidFill>
            <a:round/>
            <a:headEnd/>
            <a:tailEnd/>
          </a:ln>
        </p:spPr>
        <p:txBody>
          <a:bodyPr wrap="none" anchor="ctr"/>
          <a:lstStyle/>
          <a:p>
            <a:endParaRPr lang="en-US"/>
          </a:p>
        </p:txBody>
      </p:sp>
      <p:cxnSp>
        <p:nvCxnSpPr>
          <p:cNvPr id="30" name="Curved Connector 29"/>
          <p:cNvCxnSpPr>
            <a:stCxn id="13" idx="1"/>
            <a:endCxn id="12" idx="1"/>
          </p:cNvCxnSpPr>
          <p:nvPr/>
        </p:nvCxnSpPr>
        <p:spPr bwMode="auto">
          <a:xfrm rot="16200000" flipH="1" flipV="1">
            <a:off x="5334000" y="2019300"/>
            <a:ext cx="1066800" cy="1295400"/>
          </a:xfrm>
          <a:prstGeom prst="curvedConnector3">
            <a:avLst>
              <a:gd name="adj1" fmla="val -21429"/>
            </a:avLst>
          </a:prstGeom>
          <a:noFill/>
          <a:ln w="38100" cap="flat" cmpd="sng" algn="ctr">
            <a:solidFill>
              <a:srgbClr val="0000FF"/>
            </a:solidFill>
            <a:prstDash val="solid"/>
            <a:round/>
            <a:headEnd type="none" w="med" len="med"/>
            <a:tailEnd type="arrow"/>
          </a:ln>
          <a:effectLst/>
        </p:spPr>
      </p:cxnSp>
      <p:sp>
        <p:nvSpPr>
          <p:cNvPr id="32" name="TextBox 31"/>
          <p:cNvSpPr txBox="1"/>
          <p:nvPr/>
        </p:nvSpPr>
        <p:spPr>
          <a:xfrm>
            <a:off x="5410200" y="1524000"/>
            <a:ext cx="1287532" cy="369332"/>
          </a:xfrm>
          <a:prstGeom prst="rect">
            <a:avLst/>
          </a:prstGeom>
          <a:noFill/>
        </p:spPr>
        <p:txBody>
          <a:bodyPr wrap="none" rtlCol="0">
            <a:spAutoFit/>
          </a:bodyPr>
          <a:lstStyle/>
          <a:p>
            <a:r>
              <a:rPr lang="en-US" dirty="0" smtClean="0"/>
              <a:t>Send state</a:t>
            </a:r>
            <a:endParaRPr lang="en-US" dirty="0"/>
          </a:p>
        </p:txBody>
      </p:sp>
      <p:sp>
        <p:nvSpPr>
          <p:cNvPr id="34" name="TextBox 33"/>
          <p:cNvSpPr txBox="1"/>
          <p:nvPr/>
        </p:nvSpPr>
        <p:spPr>
          <a:xfrm>
            <a:off x="7086600" y="2362200"/>
            <a:ext cx="1159292" cy="369332"/>
          </a:xfrm>
          <a:prstGeom prst="rect">
            <a:avLst/>
          </a:prstGeom>
          <a:noFill/>
        </p:spPr>
        <p:txBody>
          <a:bodyPr wrap="none" rtlCol="0">
            <a:spAutoFit/>
          </a:bodyPr>
          <a:lstStyle/>
          <a:p>
            <a:r>
              <a:rPr lang="en-US" dirty="0" smtClean="0"/>
              <a:t>Move link</a:t>
            </a:r>
            <a:endParaRPr lang="en-US" dirty="0"/>
          </a:p>
        </p:txBody>
      </p:sp>
      <p:sp>
        <p:nvSpPr>
          <p:cNvPr id="33" name="Slide Number Placeholder 32"/>
          <p:cNvSpPr>
            <a:spLocks noGrp="1"/>
          </p:cNvSpPr>
          <p:nvPr>
            <p:ph type="sldNum" sz="quarter" idx="10"/>
          </p:nvPr>
        </p:nvSpPr>
        <p:spPr/>
        <p:txBody>
          <a:bodyPr/>
          <a:lstStyle/>
          <a:p>
            <a:fld id="{78045D62-CC08-48FA-985A-62E7EF5E9DE8}" type="slidenum">
              <a:rPr lang="en-US" smtClean="0"/>
              <a:pPr/>
              <a:t>51</a:t>
            </a:fld>
            <a:endParaRPr lang="en-US"/>
          </a:p>
        </p:txBody>
      </p:sp>
      <p:sp>
        <p:nvSpPr>
          <p:cNvPr id="36" name="Rectangle 35"/>
          <p:cNvSpPr/>
          <p:nvPr/>
        </p:nvSpPr>
        <p:spPr>
          <a:xfrm>
            <a:off x="838200" y="2133600"/>
            <a:ext cx="7620000" cy="2209800"/>
          </a:xfrm>
          <a:prstGeom prst="rect">
            <a:avLst/>
          </a:prstGeom>
          <a:solidFill>
            <a:srgbClr val="FF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i="1" dirty="0" smtClean="0">
                <a:solidFill>
                  <a:srgbClr val="000000"/>
                </a:solidFill>
              </a:rPr>
              <a:t>Router Grafting </a:t>
            </a:r>
            <a:r>
              <a:rPr lang="en-US" sz="3000" dirty="0" smtClean="0">
                <a:solidFill>
                  <a:srgbClr val="000000"/>
                </a:solidFill>
              </a:rPr>
              <a:t>enables </a:t>
            </a:r>
            <a:r>
              <a:rPr lang="en-US" sz="3000" dirty="0">
                <a:solidFill>
                  <a:srgbClr val="000000"/>
                </a:solidFill>
              </a:rPr>
              <a:t>this </a:t>
            </a:r>
            <a:r>
              <a:rPr lang="en-US" sz="3000" dirty="0" smtClean="0">
                <a:solidFill>
                  <a:srgbClr val="000000"/>
                </a:solidFill>
              </a:rPr>
              <a:t>breaking apart a router (splitting/merging).</a:t>
            </a:r>
            <a:endParaRPr lang="en-US" sz="30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downLeft)">
                                      <p:cBhvr>
                                        <p:cTn id="7" dur="500"/>
                                        <p:tgtEl>
                                          <p:spTgt spid="3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32"/>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30"/>
                                        </p:tgtEl>
                                        <p:attrNameLst>
                                          <p:attrName>style.visibility</p:attrName>
                                        </p:attrNameLst>
                                      </p:cBhvr>
                                      <p:to>
                                        <p:strVal val="hidden"/>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par>
                          <p:cTn id="19" fill="hold">
                            <p:stCondLst>
                              <p:cond delay="0"/>
                            </p:stCondLst>
                            <p:childTnLst>
                              <p:par>
                                <p:cTn id="20" presetID="10" presetClass="exit" presetSubtype="0" fill="hold" grpId="0" nodeType="afterEffect">
                                  <p:stCondLst>
                                    <p:cond delay="0"/>
                                  </p:stCondLst>
                                  <p:childTnLst>
                                    <p:animEffect transition="out" filter="fade">
                                      <p:cBhvr>
                                        <p:cTn id="21" dur="1000"/>
                                        <p:tgtEl>
                                          <p:spTgt spid="26"/>
                                        </p:tgtEl>
                                      </p:cBhvr>
                                    </p:animEffect>
                                    <p:set>
                                      <p:cBhvr>
                                        <p:cTn id="22" dur="1" fill="hold">
                                          <p:stCondLst>
                                            <p:cond delay="999"/>
                                          </p:stCondLst>
                                        </p:cTn>
                                        <p:tgtEl>
                                          <p:spTgt spid="26"/>
                                        </p:tgtEl>
                                        <p:attrNameLst>
                                          <p:attrName>style.visibility</p:attrName>
                                        </p:attrNameLst>
                                      </p:cBhvr>
                                      <p:to>
                                        <p:strVal val="hidden"/>
                                      </p:to>
                                    </p:set>
                                  </p:childTnLst>
                                </p:cTn>
                              </p:par>
                              <p:par>
                                <p:cTn id="23" presetID="10"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1" animBg="1"/>
      <p:bldP spid="32" grpId="0"/>
      <p:bldP spid="32" grpId="1"/>
      <p:bldP spid="34" grpId="0"/>
      <p:bldP spid="3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Grafting needs Router Modification</a:t>
            </a:r>
            <a:endParaRPr lang="en-US" dirty="0"/>
          </a:p>
        </p:txBody>
      </p:sp>
      <p:sp>
        <p:nvSpPr>
          <p:cNvPr id="3" name="Content Placeholder 2"/>
          <p:cNvSpPr>
            <a:spLocks noGrp="1"/>
          </p:cNvSpPr>
          <p:nvPr>
            <p:ph idx="1"/>
          </p:nvPr>
        </p:nvSpPr>
        <p:spPr>
          <a:xfrm>
            <a:off x="457200" y="1219200"/>
            <a:ext cx="8686800" cy="5486400"/>
          </a:xfrm>
        </p:spPr>
        <p:txBody>
          <a:bodyPr/>
          <a:lstStyle/>
          <a:p>
            <a:r>
              <a:rPr lang="en-US" dirty="0" smtClean="0"/>
              <a:t>Goals…</a:t>
            </a:r>
          </a:p>
          <a:p>
            <a:pPr lvl="1"/>
            <a:r>
              <a:rPr lang="en-US" dirty="0" smtClean="0"/>
              <a:t>In addition to being transparent and no disruption</a:t>
            </a:r>
          </a:p>
          <a:p>
            <a:r>
              <a:rPr lang="en-US" dirty="0" smtClean="0"/>
              <a:t>Minimal code changes</a:t>
            </a:r>
          </a:p>
          <a:p>
            <a:pPr lvl="1"/>
            <a:r>
              <a:rPr lang="en-US" dirty="0" smtClean="0"/>
              <a:t>Increase likelihood of adoption by vendors</a:t>
            </a:r>
          </a:p>
          <a:p>
            <a:r>
              <a:rPr lang="en-US" dirty="0" smtClean="0"/>
              <a:t>Interoperability (vendors, models, versions)</a:t>
            </a:r>
          </a:p>
          <a:p>
            <a:pPr lvl="1"/>
            <a:r>
              <a:rPr lang="en-US" dirty="0" smtClean="0"/>
              <a:t>Increase usefulness</a:t>
            </a:r>
          </a:p>
          <a:p>
            <a:pPr lvl="1"/>
            <a:r>
              <a:rPr lang="en-US" dirty="0" smtClean="0"/>
              <a:t>Means we can’t do memory copying</a:t>
            </a:r>
            <a:br>
              <a:rPr lang="en-US" dirty="0" smtClean="0"/>
            </a:br>
            <a:r>
              <a:rPr lang="en-US" dirty="0" smtClean="0"/>
              <a:t>(need export format independent of implementation)</a:t>
            </a:r>
          </a:p>
          <a:p>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Protocol Layers</a:t>
            </a:r>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53</a:t>
            </a:fld>
            <a:endParaRPr lang="en-US"/>
          </a:p>
        </p:txBody>
      </p:sp>
      <p:sp>
        <p:nvSpPr>
          <p:cNvPr id="5" name="Rectangle 4"/>
          <p:cNvSpPr/>
          <p:nvPr/>
        </p:nvSpPr>
        <p:spPr bwMode="auto">
          <a:xfrm>
            <a:off x="2057400" y="32004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BGP</a:t>
            </a:r>
          </a:p>
        </p:txBody>
      </p:sp>
      <p:sp>
        <p:nvSpPr>
          <p:cNvPr id="6" name="Rectangle 5"/>
          <p:cNvSpPr/>
          <p:nvPr/>
        </p:nvSpPr>
        <p:spPr bwMode="auto">
          <a:xfrm>
            <a:off x="2057400" y="40386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TCP</a:t>
            </a:r>
          </a:p>
        </p:txBody>
      </p:sp>
      <p:sp>
        <p:nvSpPr>
          <p:cNvPr id="7" name="Rectangle 6"/>
          <p:cNvSpPr/>
          <p:nvPr/>
        </p:nvSpPr>
        <p:spPr bwMode="auto">
          <a:xfrm>
            <a:off x="2057400" y="48768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IP</a:t>
            </a:r>
          </a:p>
        </p:txBody>
      </p:sp>
      <p:sp>
        <p:nvSpPr>
          <p:cNvPr id="8" name="Rectangle 7"/>
          <p:cNvSpPr/>
          <p:nvPr/>
        </p:nvSpPr>
        <p:spPr bwMode="auto">
          <a:xfrm>
            <a:off x="1905000" y="3048000"/>
            <a:ext cx="1295400" cy="26670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elvetica" pitchFamily="34" charset="0"/>
            </a:endParaRPr>
          </a:p>
        </p:txBody>
      </p:sp>
      <p:sp>
        <p:nvSpPr>
          <p:cNvPr id="9" name="Rectangle 8"/>
          <p:cNvSpPr/>
          <p:nvPr/>
        </p:nvSpPr>
        <p:spPr bwMode="auto">
          <a:xfrm>
            <a:off x="5791200" y="32004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BGP</a:t>
            </a:r>
          </a:p>
        </p:txBody>
      </p:sp>
      <p:sp>
        <p:nvSpPr>
          <p:cNvPr id="10" name="Rectangle 9"/>
          <p:cNvSpPr/>
          <p:nvPr/>
        </p:nvSpPr>
        <p:spPr bwMode="auto">
          <a:xfrm>
            <a:off x="5791200" y="40386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TCP</a:t>
            </a:r>
          </a:p>
        </p:txBody>
      </p:sp>
      <p:sp>
        <p:nvSpPr>
          <p:cNvPr id="11" name="Rectangle 10"/>
          <p:cNvSpPr/>
          <p:nvPr/>
        </p:nvSpPr>
        <p:spPr bwMode="auto">
          <a:xfrm>
            <a:off x="5791200" y="48768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IP</a:t>
            </a:r>
          </a:p>
        </p:txBody>
      </p:sp>
      <p:sp>
        <p:nvSpPr>
          <p:cNvPr id="12" name="Rectangle 11"/>
          <p:cNvSpPr/>
          <p:nvPr/>
        </p:nvSpPr>
        <p:spPr bwMode="auto">
          <a:xfrm>
            <a:off x="5638800" y="3048000"/>
            <a:ext cx="1295400" cy="26670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elvetica" pitchFamily="34" charset="0"/>
            </a:endParaRPr>
          </a:p>
        </p:txBody>
      </p:sp>
      <p:pic>
        <p:nvPicPr>
          <p:cNvPr id="13" name="Picture 10" descr="MCj02957280000[1]"/>
          <p:cNvPicPr>
            <a:picLocks noGrp="1" noChangeAspect="1" noChangeArrowheads="1"/>
          </p:cNvPicPr>
          <p:nvPr>
            <p:ph sz="quarter" idx="4294967295"/>
          </p:nvPr>
        </p:nvPicPr>
        <p:blipFill>
          <a:blip r:embed="rId3" cstate="print"/>
          <a:srcRect/>
          <a:stretch>
            <a:fillRect/>
          </a:stretch>
        </p:blipFill>
        <p:spPr>
          <a:xfrm>
            <a:off x="457200" y="1752600"/>
            <a:ext cx="1352235" cy="1143000"/>
          </a:xfrm>
          <a:noFill/>
          <a:ln/>
        </p:spPr>
      </p:pic>
      <p:sp>
        <p:nvSpPr>
          <p:cNvPr id="14" name="Freeform 13"/>
          <p:cNvSpPr/>
          <p:nvPr/>
        </p:nvSpPr>
        <p:spPr bwMode="auto">
          <a:xfrm>
            <a:off x="1899138" y="2140634"/>
            <a:ext cx="801859" cy="771378"/>
          </a:xfrm>
          <a:custGeom>
            <a:avLst/>
            <a:gdLst>
              <a:gd name="connsiteX0" fmla="*/ 0 w 801859"/>
              <a:gd name="connsiteY0" fmla="*/ 110197 h 771378"/>
              <a:gd name="connsiteX1" fmla="*/ 661182 w 801859"/>
              <a:gd name="connsiteY1" fmla="*/ 110197 h 771378"/>
              <a:gd name="connsiteX2" fmla="*/ 801859 w 801859"/>
              <a:gd name="connsiteY2" fmla="*/ 771378 h 771378"/>
            </a:gdLst>
            <a:ahLst/>
            <a:cxnLst>
              <a:cxn ang="0">
                <a:pos x="connsiteX0" y="connsiteY0"/>
              </a:cxn>
              <a:cxn ang="0">
                <a:pos x="connsiteX1" y="connsiteY1"/>
              </a:cxn>
              <a:cxn ang="0">
                <a:pos x="connsiteX2" y="connsiteY2"/>
              </a:cxn>
            </a:cxnLst>
            <a:rect l="l" t="t" r="r" b="b"/>
            <a:pathLst>
              <a:path w="801859" h="771378">
                <a:moveTo>
                  <a:pt x="0" y="110197"/>
                </a:moveTo>
                <a:cubicBezTo>
                  <a:pt x="263769" y="55098"/>
                  <a:pt x="527539" y="0"/>
                  <a:pt x="661182" y="110197"/>
                </a:cubicBezTo>
                <a:cubicBezTo>
                  <a:pt x="794825" y="220394"/>
                  <a:pt x="798342" y="495886"/>
                  <a:pt x="801859" y="771378"/>
                </a:cubicBezTo>
              </a:path>
            </a:pathLst>
          </a:custGeom>
          <a:noFill/>
          <a:ln w="38100" cap="flat" cmpd="sng" algn="ctr">
            <a:solidFill>
              <a:srgbClr val="0000FF"/>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pic>
        <p:nvPicPr>
          <p:cNvPr id="3074" name="Picture 2" descr="C:\Program Files\Microsoft Office\MEDIA\CAGCAT10\j0292020.wmf"/>
          <p:cNvPicPr>
            <a:picLocks noChangeAspect="1" noChangeArrowheads="1"/>
          </p:cNvPicPr>
          <p:nvPr/>
        </p:nvPicPr>
        <p:blipFill>
          <a:blip r:embed="rId4" cstate="print"/>
          <a:srcRect/>
          <a:stretch>
            <a:fillRect/>
          </a:stretch>
        </p:blipFill>
        <p:spPr bwMode="auto">
          <a:xfrm>
            <a:off x="7467600" y="1752600"/>
            <a:ext cx="1266289" cy="1201738"/>
          </a:xfrm>
          <a:prstGeom prst="rect">
            <a:avLst/>
          </a:prstGeom>
          <a:noFill/>
        </p:spPr>
      </p:pic>
      <p:sp>
        <p:nvSpPr>
          <p:cNvPr id="17" name="Freeform 16"/>
          <p:cNvSpPr/>
          <p:nvPr/>
        </p:nvSpPr>
        <p:spPr bwMode="auto">
          <a:xfrm flipH="1">
            <a:off x="6248400" y="2133600"/>
            <a:ext cx="801859" cy="771378"/>
          </a:xfrm>
          <a:custGeom>
            <a:avLst/>
            <a:gdLst>
              <a:gd name="connsiteX0" fmla="*/ 0 w 801859"/>
              <a:gd name="connsiteY0" fmla="*/ 110197 h 771378"/>
              <a:gd name="connsiteX1" fmla="*/ 661182 w 801859"/>
              <a:gd name="connsiteY1" fmla="*/ 110197 h 771378"/>
              <a:gd name="connsiteX2" fmla="*/ 801859 w 801859"/>
              <a:gd name="connsiteY2" fmla="*/ 771378 h 771378"/>
            </a:gdLst>
            <a:ahLst/>
            <a:cxnLst>
              <a:cxn ang="0">
                <a:pos x="connsiteX0" y="connsiteY0"/>
              </a:cxn>
              <a:cxn ang="0">
                <a:pos x="connsiteX1" y="connsiteY1"/>
              </a:cxn>
              <a:cxn ang="0">
                <a:pos x="connsiteX2" y="connsiteY2"/>
              </a:cxn>
            </a:cxnLst>
            <a:rect l="l" t="t" r="r" b="b"/>
            <a:pathLst>
              <a:path w="801859" h="771378">
                <a:moveTo>
                  <a:pt x="0" y="110197"/>
                </a:moveTo>
                <a:cubicBezTo>
                  <a:pt x="263769" y="55098"/>
                  <a:pt x="527539" y="0"/>
                  <a:pt x="661182" y="110197"/>
                </a:cubicBezTo>
                <a:cubicBezTo>
                  <a:pt x="794825" y="220394"/>
                  <a:pt x="798342" y="495886"/>
                  <a:pt x="801859" y="771378"/>
                </a:cubicBezTo>
              </a:path>
            </a:pathLst>
          </a:custGeom>
          <a:noFill/>
          <a:ln w="38100" cap="flat" cmpd="sng" algn="ctr">
            <a:solidFill>
              <a:srgbClr val="0000FF"/>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cxnSp>
        <p:nvCxnSpPr>
          <p:cNvPr id="20" name="Elbow Connector 19"/>
          <p:cNvCxnSpPr>
            <a:stCxn id="8" idx="2"/>
            <a:endCxn id="12" idx="2"/>
          </p:cNvCxnSpPr>
          <p:nvPr/>
        </p:nvCxnSpPr>
        <p:spPr bwMode="auto">
          <a:xfrm rot="16200000" flipH="1">
            <a:off x="4419600" y="3848100"/>
            <a:ext cx="1588" cy="3733800"/>
          </a:xfrm>
          <a:prstGeom prst="bentConnector3">
            <a:avLst>
              <a:gd name="adj1" fmla="val 19710774"/>
            </a:avLst>
          </a:prstGeom>
          <a:noFill/>
          <a:ln w="38100" cap="flat" cmpd="sng" algn="ctr">
            <a:solidFill>
              <a:srgbClr val="0000FF"/>
            </a:solidFill>
            <a:prstDash val="solid"/>
            <a:round/>
            <a:headEnd type="none" w="med" len="med"/>
            <a:tailEnd type="none" w="med" len="med"/>
          </a:ln>
          <a:effectLst/>
        </p:spPr>
      </p:cxnSp>
      <p:cxnSp>
        <p:nvCxnSpPr>
          <p:cNvPr id="21" name="Straight Connector 20"/>
          <p:cNvCxnSpPr>
            <a:stCxn id="7" idx="3"/>
            <a:endCxn id="11" idx="1"/>
          </p:cNvCxnSpPr>
          <p:nvPr/>
        </p:nvCxnSpPr>
        <p:spPr bwMode="auto">
          <a:xfrm>
            <a:off x="3048000" y="5219700"/>
            <a:ext cx="2743200" cy="1588"/>
          </a:xfrm>
          <a:prstGeom prst="line">
            <a:avLst/>
          </a:prstGeom>
          <a:noFill/>
          <a:ln w="38100" cap="flat" cmpd="sng" algn="ctr">
            <a:solidFill>
              <a:schemeClr val="tx1"/>
            </a:solidFill>
            <a:prstDash val="dash"/>
            <a:round/>
            <a:headEnd type="none" w="med" len="med"/>
            <a:tailEnd type="none" w="med" len="med"/>
          </a:ln>
          <a:effectLst/>
        </p:spPr>
      </p:cxnSp>
      <p:sp>
        <p:nvSpPr>
          <p:cNvPr id="23" name="TextBox 22"/>
          <p:cNvSpPr txBox="1"/>
          <p:nvPr/>
        </p:nvSpPr>
        <p:spPr>
          <a:xfrm>
            <a:off x="3505200" y="4800600"/>
            <a:ext cx="1608133" cy="369332"/>
          </a:xfrm>
          <a:prstGeom prst="rect">
            <a:avLst/>
          </a:prstGeom>
          <a:noFill/>
        </p:spPr>
        <p:txBody>
          <a:bodyPr wrap="none" rtlCol="0">
            <a:spAutoFit/>
          </a:bodyPr>
          <a:lstStyle/>
          <a:p>
            <a:r>
              <a:rPr lang="en-US" dirty="0" smtClean="0"/>
              <a:t>Send Packets</a:t>
            </a:r>
            <a:endParaRPr lang="en-US" dirty="0"/>
          </a:p>
        </p:txBody>
      </p:sp>
      <p:cxnSp>
        <p:nvCxnSpPr>
          <p:cNvPr id="24" name="Straight Connector 23"/>
          <p:cNvCxnSpPr>
            <a:stCxn id="6" idx="3"/>
            <a:endCxn id="10" idx="1"/>
          </p:cNvCxnSpPr>
          <p:nvPr/>
        </p:nvCxnSpPr>
        <p:spPr bwMode="auto">
          <a:xfrm>
            <a:off x="3048000" y="4381500"/>
            <a:ext cx="2743200" cy="1588"/>
          </a:xfrm>
          <a:prstGeom prst="line">
            <a:avLst/>
          </a:prstGeom>
          <a:noFill/>
          <a:ln w="38100" cap="flat" cmpd="sng" algn="ctr">
            <a:solidFill>
              <a:schemeClr val="tx1"/>
            </a:solidFill>
            <a:prstDash val="dash"/>
            <a:round/>
            <a:headEnd type="none" w="med" len="med"/>
            <a:tailEnd type="none" w="med" len="med"/>
          </a:ln>
          <a:effectLst/>
        </p:spPr>
      </p:cxnSp>
      <p:sp>
        <p:nvSpPr>
          <p:cNvPr id="25" name="TextBox 24"/>
          <p:cNvSpPr txBox="1"/>
          <p:nvPr/>
        </p:nvSpPr>
        <p:spPr>
          <a:xfrm>
            <a:off x="3429000" y="4000500"/>
            <a:ext cx="1981200" cy="369332"/>
          </a:xfrm>
          <a:prstGeom prst="rect">
            <a:avLst/>
          </a:prstGeom>
          <a:noFill/>
        </p:spPr>
        <p:txBody>
          <a:bodyPr wrap="square" rtlCol="0">
            <a:spAutoFit/>
          </a:bodyPr>
          <a:lstStyle/>
          <a:p>
            <a:r>
              <a:rPr lang="en-US" dirty="0" smtClean="0"/>
              <a:t>Reliable Stream</a:t>
            </a:r>
            <a:endParaRPr lang="en-US" dirty="0"/>
          </a:p>
        </p:txBody>
      </p:sp>
      <p:cxnSp>
        <p:nvCxnSpPr>
          <p:cNvPr id="28" name="Straight Connector 27"/>
          <p:cNvCxnSpPr/>
          <p:nvPr/>
        </p:nvCxnSpPr>
        <p:spPr bwMode="auto">
          <a:xfrm>
            <a:off x="3048000" y="3543300"/>
            <a:ext cx="2743200" cy="1588"/>
          </a:xfrm>
          <a:prstGeom prst="line">
            <a:avLst/>
          </a:prstGeom>
          <a:noFill/>
          <a:ln w="38100" cap="flat" cmpd="sng" algn="ctr">
            <a:solidFill>
              <a:schemeClr val="tx1"/>
            </a:solidFill>
            <a:prstDash val="dash"/>
            <a:round/>
            <a:headEnd type="none" w="med" len="med"/>
            <a:tailEnd type="none" w="med" len="med"/>
          </a:ln>
          <a:effectLst/>
        </p:spPr>
      </p:cxnSp>
      <p:sp>
        <p:nvSpPr>
          <p:cNvPr id="29" name="TextBox 28"/>
          <p:cNvSpPr txBox="1"/>
          <p:nvPr/>
        </p:nvSpPr>
        <p:spPr>
          <a:xfrm>
            <a:off x="3429000" y="3124200"/>
            <a:ext cx="2005677" cy="369332"/>
          </a:xfrm>
          <a:prstGeom prst="rect">
            <a:avLst/>
          </a:prstGeom>
          <a:noFill/>
        </p:spPr>
        <p:txBody>
          <a:bodyPr wrap="none" rtlCol="0">
            <a:spAutoFit/>
          </a:bodyPr>
          <a:lstStyle/>
          <a:p>
            <a:r>
              <a:rPr lang="en-US" dirty="0" smtClean="0"/>
              <a:t>Exchange Routes</a:t>
            </a:r>
            <a:endParaRPr lang="en-US" dirty="0"/>
          </a:p>
        </p:txBody>
      </p:sp>
      <p:cxnSp>
        <p:nvCxnSpPr>
          <p:cNvPr id="30" name="Straight Connector 29"/>
          <p:cNvCxnSpPr/>
          <p:nvPr/>
        </p:nvCxnSpPr>
        <p:spPr bwMode="auto">
          <a:xfrm rot="5400000">
            <a:off x="2057400" y="5867400"/>
            <a:ext cx="304800" cy="1588"/>
          </a:xfrm>
          <a:prstGeom prst="line">
            <a:avLst/>
          </a:prstGeom>
          <a:noFill/>
          <a:ln w="38100" cap="flat" cmpd="sng" algn="ctr">
            <a:solidFill>
              <a:srgbClr val="0000FF"/>
            </a:solidFill>
            <a:prstDash val="solid"/>
            <a:round/>
            <a:headEnd type="none" w="med" len="med"/>
            <a:tailEnd type="none" w="med" len="med"/>
          </a:ln>
          <a:effectLst/>
        </p:spPr>
      </p:cxnSp>
      <p:cxnSp>
        <p:nvCxnSpPr>
          <p:cNvPr id="31" name="Straight Connector 30"/>
          <p:cNvCxnSpPr/>
          <p:nvPr/>
        </p:nvCxnSpPr>
        <p:spPr bwMode="auto">
          <a:xfrm rot="10800000">
            <a:off x="1295400" y="6019800"/>
            <a:ext cx="914400" cy="1588"/>
          </a:xfrm>
          <a:prstGeom prst="line">
            <a:avLst/>
          </a:prstGeom>
          <a:noFill/>
          <a:ln w="38100" cap="flat" cmpd="sng" algn="ctr">
            <a:solidFill>
              <a:srgbClr val="0000FF"/>
            </a:solidFill>
            <a:prstDash val="solid"/>
            <a:round/>
            <a:headEnd type="none" w="med" len="med"/>
            <a:tailEnd type="none" w="med" len="med"/>
          </a:ln>
          <a:effectLst/>
        </p:spPr>
      </p:cxnSp>
      <p:cxnSp>
        <p:nvCxnSpPr>
          <p:cNvPr id="32" name="Straight Connector 31"/>
          <p:cNvCxnSpPr/>
          <p:nvPr/>
        </p:nvCxnSpPr>
        <p:spPr bwMode="auto">
          <a:xfrm rot="5400000">
            <a:off x="6477000" y="5867400"/>
            <a:ext cx="304800" cy="1588"/>
          </a:xfrm>
          <a:prstGeom prst="line">
            <a:avLst/>
          </a:prstGeom>
          <a:noFill/>
          <a:ln w="38100" cap="flat" cmpd="sng" algn="ctr">
            <a:solidFill>
              <a:srgbClr val="0000FF"/>
            </a:solidFill>
            <a:prstDash val="solid"/>
            <a:round/>
            <a:headEnd type="none" w="med" len="med"/>
            <a:tailEnd type="none" w="med" len="med"/>
          </a:ln>
          <a:effectLst/>
        </p:spPr>
      </p:cxnSp>
      <p:cxnSp>
        <p:nvCxnSpPr>
          <p:cNvPr id="33" name="Straight Connector 32"/>
          <p:cNvCxnSpPr/>
          <p:nvPr/>
        </p:nvCxnSpPr>
        <p:spPr bwMode="auto">
          <a:xfrm rot="10800000">
            <a:off x="6629400" y="6019800"/>
            <a:ext cx="914400" cy="1588"/>
          </a:xfrm>
          <a:prstGeom prst="line">
            <a:avLst/>
          </a:prstGeom>
          <a:noFill/>
          <a:ln w="38100" cap="flat" cmpd="sng" algn="ctr">
            <a:solidFill>
              <a:srgbClr val="0000FF"/>
            </a:solidFill>
            <a:prstDash val="solid"/>
            <a:round/>
            <a:headEnd type="none" w="med" len="med"/>
            <a:tailEnd type="none" w="med" len="med"/>
          </a:ln>
          <a:effectLst/>
        </p:spPr>
      </p:cxnSp>
      <p:cxnSp>
        <p:nvCxnSpPr>
          <p:cNvPr id="34" name="Straight Arrow Connector 33"/>
          <p:cNvCxnSpPr/>
          <p:nvPr/>
        </p:nvCxnSpPr>
        <p:spPr bwMode="auto">
          <a:xfrm rot="16200000" flipV="1">
            <a:off x="3810000" y="6096000"/>
            <a:ext cx="381000" cy="381000"/>
          </a:xfrm>
          <a:prstGeom prst="straightConnector1">
            <a:avLst/>
          </a:prstGeom>
          <a:noFill/>
          <a:ln w="38100" cap="flat" cmpd="sng" algn="ctr">
            <a:solidFill>
              <a:schemeClr val="tx1"/>
            </a:solidFill>
            <a:prstDash val="solid"/>
            <a:round/>
            <a:headEnd type="none" w="med" len="med"/>
            <a:tailEnd type="arrow"/>
          </a:ln>
          <a:effectLst/>
        </p:spPr>
      </p:cxnSp>
      <p:sp>
        <p:nvSpPr>
          <p:cNvPr id="35" name="TextBox 34"/>
          <p:cNvSpPr txBox="1"/>
          <p:nvPr/>
        </p:nvSpPr>
        <p:spPr>
          <a:xfrm>
            <a:off x="4343400" y="6248400"/>
            <a:ext cx="1531188" cy="369332"/>
          </a:xfrm>
          <a:prstGeom prst="rect">
            <a:avLst/>
          </a:prstGeom>
          <a:noFill/>
        </p:spPr>
        <p:txBody>
          <a:bodyPr wrap="none" rtlCol="0">
            <a:spAutoFit/>
          </a:bodyPr>
          <a:lstStyle/>
          <a:p>
            <a:r>
              <a:rPr lang="en-US" dirty="0" smtClean="0"/>
              <a:t>Physical Link</a:t>
            </a:r>
            <a:endParaRPr lang="en-US" dirty="0"/>
          </a:p>
        </p:txBody>
      </p:sp>
      <p:sp>
        <p:nvSpPr>
          <p:cNvPr id="40" name="TextBox 39"/>
          <p:cNvSpPr txBox="1"/>
          <p:nvPr/>
        </p:nvSpPr>
        <p:spPr>
          <a:xfrm>
            <a:off x="1912233" y="1524000"/>
            <a:ext cx="1467068" cy="646331"/>
          </a:xfrm>
          <a:prstGeom prst="rect">
            <a:avLst/>
          </a:prstGeom>
          <a:noFill/>
        </p:spPr>
        <p:txBody>
          <a:bodyPr wrap="none" rtlCol="0">
            <a:spAutoFit/>
          </a:bodyPr>
          <a:lstStyle/>
          <a:p>
            <a:r>
              <a:rPr lang="en-US" dirty="0" smtClean="0"/>
              <a:t>Configure</a:t>
            </a:r>
          </a:p>
          <a:p>
            <a:r>
              <a:rPr lang="en-US" dirty="0" smtClean="0"/>
              <a:t>neighbor(…)</a:t>
            </a:r>
            <a:endParaRPr lang="en-US" dirty="0"/>
          </a:p>
        </p:txBody>
      </p:sp>
      <p:sp>
        <p:nvSpPr>
          <p:cNvPr id="41" name="TextBox 40"/>
          <p:cNvSpPr txBox="1"/>
          <p:nvPr/>
        </p:nvSpPr>
        <p:spPr>
          <a:xfrm>
            <a:off x="4953000" y="1524000"/>
            <a:ext cx="1467068" cy="646331"/>
          </a:xfrm>
          <a:prstGeom prst="rect">
            <a:avLst/>
          </a:prstGeom>
          <a:noFill/>
        </p:spPr>
        <p:txBody>
          <a:bodyPr wrap="none" rtlCol="0">
            <a:spAutoFit/>
          </a:bodyPr>
          <a:lstStyle/>
          <a:p>
            <a:r>
              <a:rPr lang="en-US" dirty="0" smtClean="0"/>
              <a:t>Configure</a:t>
            </a:r>
          </a:p>
          <a:p>
            <a:r>
              <a:rPr lang="en-US" dirty="0" smtClean="0"/>
              <a:t>neighbor(…)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4" grpId="0" animBg="1"/>
      <p:bldP spid="17" grpId="0" animBg="1"/>
      <p:bldP spid="23" grpId="0"/>
      <p:bldP spid="25" grpId="0"/>
      <p:bldP spid="29" grpId="0"/>
      <p:bldP spid="35" grpId="0"/>
      <p:bldP spid="40" grpId="0"/>
      <p:bldP spid="4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762000" y="4800600"/>
            <a:ext cx="7239000" cy="1676400"/>
          </a:xfrm>
          <a:prstGeom prst="rect">
            <a:avLst/>
          </a:prstGeom>
          <a:solidFill>
            <a:srgbClr val="FFFF00">
              <a:alpha val="50196"/>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2" name="Title 1"/>
          <p:cNvSpPr>
            <a:spLocks noGrp="1"/>
          </p:cNvSpPr>
          <p:nvPr>
            <p:ph type="title"/>
          </p:nvPr>
        </p:nvSpPr>
        <p:spPr/>
        <p:txBody>
          <a:bodyPr/>
          <a:lstStyle/>
          <a:p>
            <a:r>
              <a:rPr lang="en-US" dirty="0" smtClean="0"/>
              <a:t>Link and IP</a:t>
            </a:r>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54</a:t>
            </a:fld>
            <a:endParaRPr lang="en-US"/>
          </a:p>
        </p:txBody>
      </p:sp>
      <p:sp>
        <p:nvSpPr>
          <p:cNvPr id="5" name="Rectangle 4"/>
          <p:cNvSpPr/>
          <p:nvPr/>
        </p:nvSpPr>
        <p:spPr bwMode="auto">
          <a:xfrm>
            <a:off x="2057400" y="32004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BGP</a:t>
            </a:r>
          </a:p>
        </p:txBody>
      </p:sp>
      <p:sp>
        <p:nvSpPr>
          <p:cNvPr id="6" name="Rectangle 5"/>
          <p:cNvSpPr/>
          <p:nvPr/>
        </p:nvSpPr>
        <p:spPr bwMode="auto">
          <a:xfrm>
            <a:off x="2057400" y="40386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TCP</a:t>
            </a:r>
          </a:p>
        </p:txBody>
      </p:sp>
      <p:sp>
        <p:nvSpPr>
          <p:cNvPr id="7" name="Rectangle 6"/>
          <p:cNvSpPr/>
          <p:nvPr/>
        </p:nvSpPr>
        <p:spPr bwMode="auto">
          <a:xfrm>
            <a:off x="2057400" y="48768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IP</a:t>
            </a:r>
          </a:p>
        </p:txBody>
      </p:sp>
      <p:sp>
        <p:nvSpPr>
          <p:cNvPr id="8" name="Rectangle 7"/>
          <p:cNvSpPr/>
          <p:nvPr/>
        </p:nvSpPr>
        <p:spPr bwMode="auto">
          <a:xfrm>
            <a:off x="1905000" y="3048000"/>
            <a:ext cx="1295400" cy="26670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elvetica" pitchFamily="34" charset="0"/>
            </a:endParaRPr>
          </a:p>
        </p:txBody>
      </p:sp>
      <p:sp>
        <p:nvSpPr>
          <p:cNvPr id="9" name="Rectangle 8"/>
          <p:cNvSpPr/>
          <p:nvPr/>
        </p:nvSpPr>
        <p:spPr bwMode="auto">
          <a:xfrm>
            <a:off x="5791200" y="32004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BGP</a:t>
            </a:r>
          </a:p>
        </p:txBody>
      </p:sp>
      <p:sp>
        <p:nvSpPr>
          <p:cNvPr id="10" name="Rectangle 9"/>
          <p:cNvSpPr/>
          <p:nvPr/>
        </p:nvSpPr>
        <p:spPr bwMode="auto">
          <a:xfrm>
            <a:off x="5791200" y="40386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TCP</a:t>
            </a:r>
          </a:p>
        </p:txBody>
      </p:sp>
      <p:sp>
        <p:nvSpPr>
          <p:cNvPr id="11" name="Rectangle 10"/>
          <p:cNvSpPr/>
          <p:nvPr/>
        </p:nvSpPr>
        <p:spPr bwMode="auto">
          <a:xfrm>
            <a:off x="5791200" y="48768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IP</a:t>
            </a:r>
          </a:p>
        </p:txBody>
      </p:sp>
      <p:sp>
        <p:nvSpPr>
          <p:cNvPr id="12" name="Rectangle 11"/>
          <p:cNvSpPr/>
          <p:nvPr/>
        </p:nvSpPr>
        <p:spPr bwMode="auto">
          <a:xfrm>
            <a:off x="5638800" y="3048000"/>
            <a:ext cx="1295400" cy="26670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elvetica" pitchFamily="34" charset="0"/>
            </a:endParaRPr>
          </a:p>
        </p:txBody>
      </p:sp>
      <p:pic>
        <p:nvPicPr>
          <p:cNvPr id="13" name="Picture 10" descr="MCj02957280000[1]"/>
          <p:cNvPicPr>
            <a:picLocks noGrp="1" noChangeAspect="1" noChangeArrowheads="1"/>
          </p:cNvPicPr>
          <p:nvPr>
            <p:ph sz="quarter" idx="4294967295"/>
          </p:nvPr>
        </p:nvPicPr>
        <p:blipFill>
          <a:blip r:embed="rId2" cstate="print"/>
          <a:srcRect/>
          <a:stretch>
            <a:fillRect/>
          </a:stretch>
        </p:blipFill>
        <p:spPr>
          <a:xfrm>
            <a:off x="457200" y="1752600"/>
            <a:ext cx="1352235" cy="1143000"/>
          </a:xfrm>
          <a:noFill/>
          <a:ln/>
        </p:spPr>
      </p:pic>
      <p:sp>
        <p:nvSpPr>
          <p:cNvPr id="14" name="Freeform 13"/>
          <p:cNvSpPr/>
          <p:nvPr/>
        </p:nvSpPr>
        <p:spPr bwMode="auto">
          <a:xfrm>
            <a:off x="1899138" y="2140634"/>
            <a:ext cx="801859" cy="771378"/>
          </a:xfrm>
          <a:custGeom>
            <a:avLst/>
            <a:gdLst>
              <a:gd name="connsiteX0" fmla="*/ 0 w 801859"/>
              <a:gd name="connsiteY0" fmla="*/ 110197 h 771378"/>
              <a:gd name="connsiteX1" fmla="*/ 661182 w 801859"/>
              <a:gd name="connsiteY1" fmla="*/ 110197 h 771378"/>
              <a:gd name="connsiteX2" fmla="*/ 801859 w 801859"/>
              <a:gd name="connsiteY2" fmla="*/ 771378 h 771378"/>
            </a:gdLst>
            <a:ahLst/>
            <a:cxnLst>
              <a:cxn ang="0">
                <a:pos x="connsiteX0" y="connsiteY0"/>
              </a:cxn>
              <a:cxn ang="0">
                <a:pos x="connsiteX1" y="connsiteY1"/>
              </a:cxn>
              <a:cxn ang="0">
                <a:pos x="connsiteX2" y="connsiteY2"/>
              </a:cxn>
            </a:cxnLst>
            <a:rect l="l" t="t" r="r" b="b"/>
            <a:pathLst>
              <a:path w="801859" h="771378">
                <a:moveTo>
                  <a:pt x="0" y="110197"/>
                </a:moveTo>
                <a:cubicBezTo>
                  <a:pt x="263769" y="55098"/>
                  <a:pt x="527539" y="0"/>
                  <a:pt x="661182" y="110197"/>
                </a:cubicBezTo>
                <a:cubicBezTo>
                  <a:pt x="794825" y="220394"/>
                  <a:pt x="798342" y="495886"/>
                  <a:pt x="801859" y="771378"/>
                </a:cubicBezTo>
              </a:path>
            </a:pathLst>
          </a:custGeom>
          <a:noFill/>
          <a:ln w="38100" cap="flat" cmpd="sng" algn="ctr">
            <a:solidFill>
              <a:srgbClr val="0000FF"/>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pic>
        <p:nvPicPr>
          <p:cNvPr id="3074" name="Picture 2" descr="C:\Program Files\Microsoft Office\MEDIA\CAGCAT10\j0292020.wmf"/>
          <p:cNvPicPr>
            <a:picLocks noChangeAspect="1" noChangeArrowheads="1"/>
          </p:cNvPicPr>
          <p:nvPr/>
        </p:nvPicPr>
        <p:blipFill>
          <a:blip r:embed="rId3" cstate="print"/>
          <a:srcRect/>
          <a:stretch>
            <a:fillRect/>
          </a:stretch>
        </p:blipFill>
        <p:spPr bwMode="auto">
          <a:xfrm>
            <a:off x="7467600" y="1752600"/>
            <a:ext cx="1266289" cy="1201738"/>
          </a:xfrm>
          <a:prstGeom prst="rect">
            <a:avLst/>
          </a:prstGeom>
          <a:noFill/>
        </p:spPr>
      </p:pic>
      <p:sp>
        <p:nvSpPr>
          <p:cNvPr id="17" name="Freeform 16"/>
          <p:cNvSpPr/>
          <p:nvPr/>
        </p:nvSpPr>
        <p:spPr bwMode="auto">
          <a:xfrm flipH="1">
            <a:off x="6248400" y="2133600"/>
            <a:ext cx="801859" cy="771378"/>
          </a:xfrm>
          <a:custGeom>
            <a:avLst/>
            <a:gdLst>
              <a:gd name="connsiteX0" fmla="*/ 0 w 801859"/>
              <a:gd name="connsiteY0" fmla="*/ 110197 h 771378"/>
              <a:gd name="connsiteX1" fmla="*/ 661182 w 801859"/>
              <a:gd name="connsiteY1" fmla="*/ 110197 h 771378"/>
              <a:gd name="connsiteX2" fmla="*/ 801859 w 801859"/>
              <a:gd name="connsiteY2" fmla="*/ 771378 h 771378"/>
            </a:gdLst>
            <a:ahLst/>
            <a:cxnLst>
              <a:cxn ang="0">
                <a:pos x="connsiteX0" y="connsiteY0"/>
              </a:cxn>
              <a:cxn ang="0">
                <a:pos x="connsiteX1" y="connsiteY1"/>
              </a:cxn>
              <a:cxn ang="0">
                <a:pos x="connsiteX2" y="connsiteY2"/>
              </a:cxn>
            </a:cxnLst>
            <a:rect l="l" t="t" r="r" b="b"/>
            <a:pathLst>
              <a:path w="801859" h="771378">
                <a:moveTo>
                  <a:pt x="0" y="110197"/>
                </a:moveTo>
                <a:cubicBezTo>
                  <a:pt x="263769" y="55098"/>
                  <a:pt x="527539" y="0"/>
                  <a:pt x="661182" y="110197"/>
                </a:cubicBezTo>
                <a:cubicBezTo>
                  <a:pt x="794825" y="220394"/>
                  <a:pt x="798342" y="495886"/>
                  <a:pt x="801859" y="771378"/>
                </a:cubicBezTo>
              </a:path>
            </a:pathLst>
          </a:custGeom>
          <a:noFill/>
          <a:ln w="38100" cap="flat" cmpd="sng" algn="ctr">
            <a:solidFill>
              <a:srgbClr val="0000FF"/>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cxnSp>
        <p:nvCxnSpPr>
          <p:cNvPr id="20" name="Elbow Connector 19"/>
          <p:cNvCxnSpPr>
            <a:stCxn id="8" idx="2"/>
            <a:endCxn id="12" idx="2"/>
          </p:cNvCxnSpPr>
          <p:nvPr/>
        </p:nvCxnSpPr>
        <p:spPr bwMode="auto">
          <a:xfrm rot="16200000" flipH="1">
            <a:off x="4419600" y="3848100"/>
            <a:ext cx="1588" cy="3733800"/>
          </a:xfrm>
          <a:prstGeom prst="bentConnector3">
            <a:avLst>
              <a:gd name="adj1" fmla="val 19710774"/>
            </a:avLst>
          </a:prstGeom>
          <a:noFill/>
          <a:ln w="38100" cap="flat" cmpd="sng" algn="ctr">
            <a:solidFill>
              <a:srgbClr val="0000FF"/>
            </a:solidFill>
            <a:prstDash val="solid"/>
            <a:round/>
            <a:headEnd type="none" w="med" len="med"/>
            <a:tailEnd type="none" w="med" len="med"/>
          </a:ln>
          <a:effectLst/>
        </p:spPr>
      </p:cxnSp>
      <p:cxnSp>
        <p:nvCxnSpPr>
          <p:cNvPr id="21" name="Straight Connector 20"/>
          <p:cNvCxnSpPr>
            <a:stCxn id="7" idx="3"/>
            <a:endCxn id="11" idx="1"/>
          </p:cNvCxnSpPr>
          <p:nvPr/>
        </p:nvCxnSpPr>
        <p:spPr bwMode="auto">
          <a:xfrm>
            <a:off x="3048000" y="5219700"/>
            <a:ext cx="2743200" cy="1588"/>
          </a:xfrm>
          <a:prstGeom prst="line">
            <a:avLst/>
          </a:prstGeom>
          <a:noFill/>
          <a:ln w="38100" cap="flat" cmpd="sng" algn="ctr">
            <a:solidFill>
              <a:schemeClr val="tx1"/>
            </a:solidFill>
            <a:prstDash val="dash"/>
            <a:round/>
            <a:headEnd type="none" w="med" len="med"/>
            <a:tailEnd type="none" w="med" len="med"/>
          </a:ln>
          <a:effectLst/>
        </p:spPr>
      </p:cxnSp>
      <p:sp>
        <p:nvSpPr>
          <p:cNvPr id="23" name="TextBox 22"/>
          <p:cNvSpPr txBox="1"/>
          <p:nvPr/>
        </p:nvSpPr>
        <p:spPr>
          <a:xfrm>
            <a:off x="3505200" y="4800600"/>
            <a:ext cx="1608133" cy="369332"/>
          </a:xfrm>
          <a:prstGeom prst="rect">
            <a:avLst/>
          </a:prstGeom>
          <a:noFill/>
        </p:spPr>
        <p:txBody>
          <a:bodyPr wrap="none" rtlCol="0">
            <a:spAutoFit/>
          </a:bodyPr>
          <a:lstStyle/>
          <a:p>
            <a:r>
              <a:rPr lang="en-US" dirty="0" smtClean="0"/>
              <a:t>Send Packets</a:t>
            </a:r>
            <a:endParaRPr lang="en-US" dirty="0"/>
          </a:p>
        </p:txBody>
      </p:sp>
      <p:cxnSp>
        <p:nvCxnSpPr>
          <p:cNvPr id="24" name="Straight Connector 23"/>
          <p:cNvCxnSpPr>
            <a:stCxn id="6" idx="3"/>
            <a:endCxn id="10" idx="1"/>
          </p:cNvCxnSpPr>
          <p:nvPr/>
        </p:nvCxnSpPr>
        <p:spPr bwMode="auto">
          <a:xfrm>
            <a:off x="3048000" y="4381500"/>
            <a:ext cx="2743200" cy="1588"/>
          </a:xfrm>
          <a:prstGeom prst="line">
            <a:avLst/>
          </a:prstGeom>
          <a:noFill/>
          <a:ln w="38100" cap="flat" cmpd="sng" algn="ctr">
            <a:solidFill>
              <a:schemeClr val="tx1"/>
            </a:solidFill>
            <a:prstDash val="dash"/>
            <a:round/>
            <a:headEnd type="none" w="med" len="med"/>
            <a:tailEnd type="none" w="med" len="med"/>
          </a:ln>
          <a:effectLst/>
        </p:spPr>
      </p:cxnSp>
      <p:sp>
        <p:nvSpPr>
          <p:cNvPr id="25" name="TextBox 24"/>
          <p:cNvSpPr txBox="1"/>
          <p:nvPr/>
        </p:nvSpPr>
        <p:spPr>
          <a:xfrm>
            <a:off x="3429000" y="4000500"/>
            <a:ext cx="1981200" cy="369332"/>
          </a:xfrm>
          <a:prstGeom prst="rect">
            <a:avLst/>
          </a:prstGeom>
          <a:noFill/>
        </p:spPr>
        <p:txBody>
          <a:bodyPr wrap="square" rtlCol="0">
            <a:spAutoFit/>
          </a:bodyPr>
          <a:lstStyle/>
          <a:p>
            <a:r>
              <a:rPr lang="en-US" dirty="0" smtClean="0"/>
              <a:t>Reliable Stream</a:t>
            </a:r>
            <a:endParaRPr lang="en-US" dirty="0"/>
          </a:p>
        </p:txBody>
      </p:sp>
      <p:cxnSp>
        <p:nvCxnSpPr>
          <p:cNvPr id="28" name="Straight Connector 27"/>
          <p:cNvCxnSpPr/>
          <p:nvPr/>
        </p:nvCxnSpPr>
        <p:spPr bwMode="auto">
          <a:xfrm>
            <a:off x="3048000" y="3543300"/>
            <a:ext cx="2743200" cy="1588"/>
          </a:xfrm>
          <a:prstGeom prst="line">
            <a:avLst/>
          </a:prstGeom>
          <a:noFill/>
          <a:ln w="38100" cap="flat" cmpd="sng" algn="ctr">
            <a:solidFill>
              <a:schemeClr val="tx1"/>
            </a:solidFill>
            <a:prstDash val="dash"/>
            <a:round/>
            <a:headEnd type="none" w="med" len="med"/>
            <a:tailEnd type="none" w="med" len="med"/>
          </a:ln>
          <a:effectLst/>
        </p:spPr>
      </p:cxnSp>
      <p:sp>
        <p:nvSpPr>
          <p:cNvPr id="29" name="TextBox 28"/>
          <p:cNvSpPr txBox="1"/>
          <p:nvPr/>
        </p:nvSpPr>
        <p:spPr>
          <a:xfrm>
            <a:off x="3429000" y="3124200"/>
            <a:ext cx="2005677" cy="369332"/>
          </a:xfrm>
          <a:prstGeom prst="rect">
            <a:avLst/>
          </a:prstGeom>
          <a:noFill/>
        </p:spPr>
        <p:txBody>
          <a:bodyPr wrap="none" rtlCol="0">
            <a:spAutoFit/>
          </a:bodyPr>
          <a:lstStyle/>
          <a:p>
            <a:r>
              <a:rPr lang="en-US" dirty="0" smtClean="0"/>
              <a:t>Exchange Routes</a:t>
            </a:r>
            <a:endParaRPr lang="en-US" dirty="0"/>
          </a:p>
        </p:txBody>
      </p:sp>
      <p:cxnSp>
        <p:nvCxnSpPr>
          <p:cNvPr id="30" name="Straight Connector 29"/>
          <p:cNvCxnSpPr/>
          <p:nvPr/>
        </p:nvCxnSpPr>
        <p:spPr bwMode="auto">
          <a:xfrm rot="5400000">
            <a:off x="2057400" y="5867400"/>
            <a:ext cx="304800" cy="1588"/>
          </a:xfrm>
          <a:prstGeom prst="line">
            <a:avLst/>
          </a:prstGeom>
          <a:noFill/>
          <a:ln w="38100" cap="flat" cmpd="sng" algn="ctr">
            <a:solidFill>
              <a:srgbClr val="0000FF"/>
            </a:solidFill>
            <a:prstDash val="solid"/>
            <a:round/>
            <a:headEnd type="none" w="med" len="med"/>
            <a:tailEnd type="none" w="med" len="med"/>
          </a:ln>
          <a:effectLst/>
        </p:spPr>
      </p:cxnSp>
      <p:cxnSp>
        <p:nvCxnSpPr>
          <p:cNvPr id="31" name="Straight Connector 30"/>
          <p:cNvCxnSpPr/>
          <p:nvPr/>
        </p:nvCxnSpPr>
        <p:spPr bwMode="auto">
          <a:xfrm rot="10800000">
            <a:off x="1295400" y="6019800"/>
            <a:ext cx="914400" cy="1588"/>
          </a:xfrm>
          <a:prstGeom prst="line">
            <a:avLst/>
          </a:prstGeom>
          <a:noFill/>
          <a:ln w="38100" cap="flat" cmpd="sng" algn="ctr">
            <a:solidFill>
              <a:srgbClr val="0000FF"/>
            </a:solidFill>
            <a:prstDash val="solid"/>
            <a:round/>
            <a:headEnd type="none" w="med" len="med"/>
            <a:tailEnd type="none" w="med" len="med"/>
          </a:ln>
          <a:effectLst/>
        </p:spPr>
      </p:cxnSp>
      <p:cxnSp>
        <p:nvCxnSpPr>
          <p:cNvPr id="32" name="Straight Connector 31"/>
          <p:cNvCxnSpPr/>
          <p:nvPr/>
        </p:nvCxnSpPr>
        <p:spPr bwMode="auto">
          <a:xfrm rot="5400000">
            <a:off x="6477000" y="5867400"/>
            <a:ext cx="304800" cy="1588"/>
          </a:xfrm>
          <a:prstGeom prst="line">
            <a:avLst/>
          </a:prstGeom>
          <a:noFill/>
          <a:ln w="38100" cap="flat" cmpd="sng" algn="ctr">
            <a:solidFill>
              <a:srgbClr val="0000FF"/>
            </a:solidFill>
            <a:prstDash val="solid"/>
            <a:round/>
            <a:headEnd type="none" w="med" len="med"/>
            <a:tailEnd type="none" w="med" len="med"/>
          </a:ln>
          <a:effectLst/>
        </p:spPr>
      </p:cxnSp>
      <p:cxnSp>
        <p:nvCxnSpPr>
          <p:cNvPr id="33" name="Straight Connector 32"/>
          <p:cNvCxnSpPr/>
          <p:nvPr/>
        </p:nvCxnSpPr>
        <p:spPr bwMode="auto">
          <a:xfrm rot="10800000">
            <a:off x="6629400" y="6019800"/>
            <a:ext cx="914400" cy="1588"/>
          </a:xfrm>
          <a:prstGeom prst="line">
            <a:avLst/>
          </a:prstGeom>
          <a:noFill/>
          <a:ln w="38100" cap="flat" cmpd="sng" algn="ctr">
            <a:solidFill>
              <a:srgbClr val="0000FF"/>
            </a:solidFill>
            <a:prstDash val="solid"/>
            <a:round/>
            <a:headEnd type="none" w="med" len="med"/>
            <a:tailEnd type="none" w="med" len="med"/>
          </a:ln>
          <a:effectLst/>
        </p:spPr>
      </p:cxnSp>
      <p:cxnSp>
        <p:nvCxnSpPr>
          <p:cNvPr id="34" name="Straight Arrow Connector 33"/>
          <p:cNvCxnSpPr/>
          <p:nvPr/>
        </p:nvCxnSpPr>
        <p:spPr bwMode="auto">
          <a:xfrm rot="16200000" flipV="1">
            <a:off x="3810000" y="6096000"/>
            <a:ext cx="381000" cy="381000"/>
          </a:xfrm>
          <a:prstGeom prst="straightConnector1">
            <a:avLst/>
          </a:prstGeom>
          <a:noFill/>
          <a:ln w="38100" cap="flat" cmpd="sng" algn="ctr">
            <a:solidFill>
              <a:schemeClr val="tx1"/>
            </a:solidFill>
            <a:prstDash val="solid"/>
            <a:round/>
            <a:headEnd type="none" w="med" len="med"/>
            <a:tailEnd type="arrow"/>
          </a:ln>
          <a:effectLst/>
        </p:spPr>
      </p:cxnSp>
      <p:sp>
        <p:nvSpPr>
          <p:cNvPr id="35" name="TextBox 34"/>
          <p:cNvSpPr txBox="1"/>
          <p:nvPr/>
        </p:nvSpPr>
        <p:spPr>
          <a:xfrm>
            <a:off x="4343400" y="6248400"/>
            <a:ext cx="1531188" cy="369332"/>
          </a:xfrm>
          <a:prstGeom prst="rect">
            <a:avLst/>
          </a:prstGeom>
          <a:noFill/>
        </p:spPr>
        <p:txBody>
          <a:bodyPr wrap="none" rtlCol="0">
            <a:spAutoFit/>
          </a:bodyPr>
          <a:lstStyle/>
          <a:p>
            <a:r>
              <a:rPr lang="en-US" dirty="0" smtClean="0"/>
              <a:t>Physical Link</a:t>
            </a:r>
            <a:endParaRPr lang="en-US" dirty="0"/>
          </a:p>
        </p:txBody>
      </p:sp>
      <p:sp>
        <p:nvSpPr>
          <p:cNvPr id="37" name="TextBox 36"/>
          <p:cNvSpPr txBox="1"/>
          <p:nvPr/>
        </p:nvSpPr>
        <p:spPr>
          <a:xfrm>
            <a:off x="1912233" y="1524000"/>
            <a:ext cx="1467068" cy="646331"/>
          </a:xfrm>
          <a:prstGeom prst="rect">
            <a:avLst/>
          </a:prstGeom>
          <a:noFill/>
        </p:spPr>
        <p:txBody>
          <a:bodyPr wrap="none" rtlCol="0">
            <a:spAutoFit/>
          </a:bodyPr>
          <a:lstStyle/>
          <a:p>
            <a:r>
              <a:rPr lang="en-US" dirty="0" smtClean="0"/>
              <a:t>Configure</a:t>
            </a:r>
          </a:p>
          <a:p>
            <a:r>
              <a:rPr lang="en-US" dirty="0" smtClean="0"/>
              <a:t>neighbor(…)</a:t>
            </a:r>
            <a:endParaRPr lang="en-US" dirty="0"/>
          </a:p>
        </p:txBody>
      </p:sp>
      <p:sp>
        <p:nvSpPr>
          <p:cNvPr id="38" name="TextBox 37"/>
          <p:cNvSpPr txBox="1"/>
          <p:nvPr/>
        </p:nvSpPr>
        <p:spPr>
          <a:xfrm>
            <a:off x="4953000" y="1524000"/>
            <a:ext cx="1467068" cy="646331"/>
          </a:xfrm>
          <a:prstGeom prst="rect">
            <a:avLst/>
          </a:prstGeom>
          <a:noFill/>
        </p:spPr>
        <p:txBody>
          <a:bodyPr wrap="none" rtlCol="0">
            <a:spAutoFit/>
          </a:bodyPr>
          <a:lstStyle/>
          <a:p>
            <a:r>
              <a:rPr lang="en-US" dirty="0" smtClean="0"/>
              <a:t>Configure</a:t>
            </a:r>
          </a:p>
          <a:p>
            <a:r>
              <a:rPr lang="en-US" dirty="0" smtClean="0"/>
              <a:t>neighbor(…)</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and IP</a:t>
            </a:r>
            <a:endParaRPr lang="en-US" dirty="0"/>
          </a:p>
        </p:txBody>
      </p:sp>
      <p:sp>
        <p:nvSpPr>
          <p:cNvPr id="3" name="Content Placeholder 2"/>
          <p:cNvSpPr>
            <a:spLocks noGrp="1"/>
          </p:cNvSpPr>
          <p:nvPr>
            <p:ph idx="1"/>
          </p:nvPr>
        </p:nvSpPr>
        <p:spPr/>
        <p:txBody>
          <a:bodyPr/>
          <a:lstStyle/>
          <a:p>
            <a:r>
              <a:rPr lang="en-US" dirty="0" smtClean="0"/>
              <a:t>Links use Programmable Transport Network</a:t>
            </a:r>
          </a:p>
          <a:p>
            <a:r>
              <a:rPr lang="en-US" dirty="0" smtClean="0"/>
              <a:t>IP Address has local meaning only</a:t>
            </a:r>
          </a:p>
          <a:p>
            <a:pPr lvl="1"/>
            <a:r>
              <a:rPr lang="en-US" dirty="0" smtClean="0"/>
              <a:t>Moves with session</a:t>
            </a:r>
          </a:p>
        </p:txBody>
      </p:sp>
      <p:sp>
        <p:nvSpPr>
          <p:cNvPr id="4" name="Slide Number Placeholder 3"/>
          <p:cNvSpPr>
            <a:spLocks noGrp="1"/>
          </p:cNvSpPr>
          <p:nvPr>
            <p:ph type="sldNum" sz="quarter" idx="10"/>
          </p:nvPr>
        </p:nvSpPr>
        <p:spPr/>
        <p:txBody>
          <a:bodyPr/>
          <a:lstStyle/>
          <a:p>
            <a:fld id="{78045D62-CC08-48FA-985A-62E7EF5E9DE8}" type="slidenum">
              <a:rPr lang="en-US" smtClean="0"/>
              <a:pPr/>
              <a:t>55</a:t>
            </a:fld>
            <a:endParaRPr lang="en-US"/>
          </a:p>
        </p:txBody>
      </p:sp>
      <p:sp>
        <p:nvSpPr>
          <p:cNvPr id="7" name="Rectangle 6"/>
          <p:cNvSpPr/>
          <p:nvPr/>
        </p:nvSpPr>
        <p:spPr bwMode="auto">
          <a:xfrm>
            <a:off x="2057400" y="48768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IP</a:t>
            </a:r>
          </a:p>
        </p:txBody>
      </p:sp>
      <p:sp>
        <p:nvSpPr>
          <p:cNvPr id="8" name="Rectangle 7"/>
          <p:cNvSpPr/>
          <p:nvPr/>
        </p:nvSpPr>
        <p:spPr bwMode="auto">
          <a:xfrm>
            <a:off x="1905000" y="3048000"/>
            <a:ext cx="1295400" cy="26670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elvetica" pitchFamily="34" charset="0"/>
            </a:endParaRPr>
          </a:p>
        </p:txBody>
      </p:sp>
      <p:sp>
        <p:nvSpPr>
          <p:cNvPr id="11" name="Rectangle 10"/>
          <p:cNvSpPr/>
          <p:nvPr/>
        </p:nvSpPr>
        <p:spPr bwMode="auto">
          <a:xfrm>
            <a:off x="5791200" y="48768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IP</a:t>
            </a:r>
          </a:p>
        </p:txBody>
      </p:sp>
      <p:sp>
        <p:nvSpPr>
          <p:cNvPr id="12" name="Rectangle 11"/>
          <p:cNvSpPr/>
          <p:nvPr/>
        </p:nvSpPr>
        <p:spPr bwMode="auto">
          <a:xfrm>
            <a:off x="5638800" y="3048000"/>
            <a:ext cx="1295400" cy="26670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elvetica" pitchFamily="34" charset="0"/>
            </a:endParaRPr>
          </a:p>
        </p:txBody>
      </p:sp>
      <p:cxnSp>
        <p:nvCxnSpPr>
          <p:cNvPr id="13" name="Elbow Connector 12"/>
          <p:cNvCxnSpPr>
            <a:stCxn id="8" idx="2"/>
            <a:endCxn id="12" idx="2"/>
          </p:cNvCxnSpPr>
          <p:nvPr/>
        </p:nvCxnSpPr>
        <p:spPr bwMode="auto">
          <a:xfrm rot="16200000" flipH="1">
            <a:off x="4419600" y="3848100"/>
            <a:ext cx="1588" cy="3733800"/>
          </a:xfrm>
          <a:prstGeom prst="bentConnector3">
            <a:avLst>
              <a:gd name="adj1" fmla="val 19710774"/>
            </a:avLst>
          </a:prstGeom>
          <a:noFill/>
          <a:ln w="38100" cap="flat" cmpd="sng" algn="ctr">
            <a:solidFill>
              <a:srgbClr val="0000FF"/>
            </a:solidFill>
            <a:prstDash val="solid"/>
            <a:round/>
            <a:headEnd type="none" w="med" len="med"/>
            <a:tailEnd type="none" w="med" len="med"/>
          </a:ln>
          <a:effectLst/>
        </p:spPr>
      </p:cxnSp>
      <p:cxnSp>
        <p:nvCxnSpPr>
          <p:cNvPr id="14" name="Straight Connector 13"/>
          <p:cNvCxnSpPr>
            <a:stCxn id="7" idx="3"/>
            <a:endCxn id="11" idx="1"/>
          </p:cNvCxnSpPr>
          <p:nvPr/>
        </p:nvCxnSpPr>
        <p:spPr bwMode="auto">
          <a:xfrm>
            <a:off x="3048000" y="5219700"/>
            <a:ext cx="2743200" cy="1588"/>
          </a:xfrm>
          <a:prstGeom prst="line">
            <a:avLst/>
          </a:prstGeom>
          <a:noFill/>
          <a:ln w="38100" cap="flat" cmpd="sng" algn="ctr">
            <a:solidFill>
              <a:schemeClr val="tx1"/>
            </a:solidFill>
            <a:prstDash val="dash"/>
            <a:round/>
            <a:headEnd type="none" w="med" len="med"/>
            <a:tailEnd type="none" w="med" len="med"/>
          </a:ln>
          <a:effectLst/>
        </p:spPr>
      </p:cxnSp>
      <p:cxnSp>
        <p:nvCxnSpPr>
          <p:cNvPr id="20" name="Straight Connector 19"/>
          <p:cNvCxnSpPr/>
          <p:nvPr/>
        </p:nvCxnSpPr>
        <p:spPr bwMode="auto">
          <a:xfrm rot="5400000">
            <a:off x="2057400" y="5867400"/>
            <a:ext cx="304800" cy="1588"/>
          </a:xfrm>
          <a:prstGeom prst="line">
            <a:avLst/>
          </a:prstGeom>
          <a:noFill/>
          <a:ln w="38100" cap="flat" cmpd="sng" algn="ctr">
            <a:solidFill>
              <a:srgbClr val="0000FF"/>
            </a:solidFill>
            <a:prstDash val="solid"/>
            <a:round/>
            <a:headEnd type="none" w="med" len="med"/>
            <a:tailEnd type="none" w="med" len="med"/>
          </a:ln>
          <a:effectLst/>
        </p:spPr>
      </p:cxnSp>
      <p:cxnSp>
        <p:nvCxnSpPr>
          <p:cNvPr id="21" name="Straight Connector 20"/>
          <p:cNvCxnSpPr/>
          <p:nvPr/>
        </p:nvCxnSpPr>
        <p:spPr bwMode="auto">
          <a:xfrm rot="10800000">
            <a:off x="1295400" y="6019800"/>
            <a:ext cx="914400" cy="1588"/>
          </a:xfrm>
          <a:prstGeom prst="line">
            <a:avLst/>
          </a:prstGeom>
          <a:noFill/>
          <a:ln w="38100" cap="flat" cmpd="sng" algn="ctr">
            <a:solidFill>
              <a:srgbClr val="0000FF"/>
            </a:solidFill>
            <a:prstDash val="solid"/>
            <a:round/>
            <a:headEnd type="none" w="med" len="med"/>
            <a:tailEnd type="none" w="med" len="med"/>
          </a:ln>
          <a:effectLst/>
        </p:spPr>
      </p:cxnSp>
      <p:cxnSp>
        <p:nvCxnSpPr>
          <p:cNvPr id="22" name="Straight Connector 21"/>
          <p:cNvCxnSpPr/>
          <p:nvPr/>
        </p:nvCxnSpPr>
        <p:spPr bwMode="auto">
          <a:xfrm rot="5400000">
            <a:off x="6477000" y="5867400"/>
            <a:ext cx="304800" cy="1588"/>
          </a:xfrm>
          <a:prstGeom prst="line">
            <a:avLst/>
          </a:prstGeom>
          <a:noFill/>
          <a:ln w="38100" cap="flat" cmpd="sng" algn="ctr">
            <a:solidFill>
              <a:srgbClr val="0000FF"/>
            </a:solidFill>
            <a:prstDash val="solid"/>
            <a:round/>
            <a:headEnd type="none" w="med" len="med"/>
            <a:tailEnd type="none" w="med" len="med"/>
          </a:ln>
          <a:effectLst/>
        </p:spPr>
      </p:cxnSp>
      <p:cxnSp>
        <p:nvCxnSpPr>
          <p:cNvPr id="23" name="Straight Connector 22"/>
          <p:cNvCxnSpPr/>
          <p:nvPr/>
        </p:nvCxnSpPr>
        <p:spPr bwMode="auto">
          <a:xfrm rot="10800000">
            <a:off x="6629400" y="6019800"/>
            <a:ext cx="914400" cy="1588"/>
          </a:xfrm>
          <a:prstGeom prst="line">
            <a:avLst/>
          </a:prstGeom>
          <a:noFill/>
          <a:ln w="38100" cap="flat" cmpd="sng" algn="ctr">
            <a:solidFill>
              <a:srgbClr val="0000FF"/>
            </a:solidFill>
            <a:prstDash val="solid"/>
            <a:round/>
            <a:headEnd type="none" w="med" len="med"/>
            <a:tailEnd type="none" w="med" len="med"/>
          </a:ln>
          <a:effectLst/>
        </p:spPr>
      </p:cxnSp>
      <p:sp>
        <p:nvSpPr>
          <p:cNvPr id="24" name="Cloud 23"/>
          <p:cNvSpPr/>
          <p:nvPr/>
        </p:nvSpPr>
        <p:spPr bwMode="auto">
          <a:xfrm>
            <a:off x="3276600" y="5410200"/>
            <a:ext cx="1905000" cy="1219200"/>
          </a:xfrm>
          <a:prstGeom prst="cloud">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25" name="Can 24"/>
          <p:cNvSpPr/>
          <p:nvPr/>
        </p:nvSpPr>
        <p:spPr>
          <a:xfrm>
            <a:off x="3581400" y="5867400"/>
            <a:ext cx="457200" cy="3016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Can 26"/>
          <p:cNvSpPr/>
          <p:nvPr/>
        </p:nvSpPr>
        <p:spPr>
          <a:xfrm>
            <a:off x="3962400" y="6172200"/>
            <a:ext cx="457200" cy="3016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Can 27"/>
          <p:cNvSpPr/>
          <p:nvPr/>
        </p:nvSpPr>
        <p:spPr>
          <a:xfrm>
            <a:off x="4419600" y="5867400"/>
            <a:ext cx="457200" cy="3016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1066800" y="3962400"/>
            <a:ext cx="6858000" cy="838200"/>
          </a:xfrm>
          <a:prstGeom prst="rect">
            <a:avLst/>
          </a:prstGeom>
          <a:solidFill>
            <a:srgbClr val="FFFF00">
              <a:alpha val="50196"/>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2" name="Title 1"/>
          <p:cNvSpPr>
            <a:spLocks noGrp="1"/>
          </p:cNvSpPr>
          <p:nvPr>
            <p:ph type="title"/>
          </p:nvPr>
        </p:nvSpPr>
        <p:spPr/>
        <p:txBody>
          <a:bodyPr/>
          <a:lstStyle/>
          <a:p>
            <a:r>
              <a:rPr lang="en-US" dirty="0" smtClean="0"/>
              <a:t>TCP</a:t>
            </a:r>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56</a:t>
            </a:fld>
            <a:endParaRPr lang="en-US"/>
          </a:p>
        </p:txBody>
      </p:sp>
      <p:sp>
        <p:nvSpPr>
          <p:cNvPr id="5" name="Rectangle 4"/>
          <p:cNvSpPr/>
          <p:nvPr/>
        </p:nvSpPr>
        <p:spPr bwMode="auto">
          <a:xfrm>
            <a:off x="2057400" y="32004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BGP</a:t>
            </a:r>
          </a:p>
        </p:txBody>
      </p:sp>
      <p:sp>
        <p:nvSpPr>
          <p:cNvPr id="6" name="Rectangle 5"/>
          <p:cNvSpPr/>
          <p:nvPr/>
        </p:nvSpPr>
        <p:spPr bwMode="auto">
          <a:xfrm>
            <a:off x="2057400" y="40386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TCP</a:t>
            </a:r>
          </a:p>
        </p:txBody>
      </p:sp>
      <p:sp>
        <p:nvSpPr>
          <p:cNvPr id="7" name="Rectangle 6"/>
          <p:cNvSpPr/>
          <p:nvPr/>
        </p:nvSpPr>
        <p:spPr bwMode="auto">
          <a:xfrm>
            <a:off x="2057400" y="48768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IP</a:t>
            </a:r>
          </a:p>
        </p:txBody>
      </p:sp>
      <p:sp>
        <p:nvSpPr>
          <p:cNvPr id="8" name="Rectangle 7"/>
          <p:cNvSpPr/>
          <p:nvPr/>
        </p:nvSpPr>
        <p:spPr bwMode="auto">
          <a:xfrm>
            <a:off x="1905000" y="3048000"/>
            <a:ext cx="1295400" cy="26670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elvetica" pitchFamily="34" charset="0"/>
            </a:endParaRPr>
          </a:p>
        </p:txBody>
      </p:sp>
      <p:sp>
        <p:nvSpPr>
          <p:cNvPr id="9" name="Rectangle 8"/>
          <p:cNvSpPr/>
          <p:nvPr/>
        </p:nvSpPr>
        <p:spPr bwMode="auto">
          <a:xfrm>
            <a:off x="5791200" y="32004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BGP</a:t>
            </a:r>
          </a:p>
        </p:txBody>
      </p:sp>
      <p:sp>
        <p:nvSpPr>
          <p:cNvPr id="10" name="Rectangle 9"/>
          <p:cNvSpPr/>
          <p:nvPr/>
        </p:nvSpPr>
        <p:spPr bwMode="auto">
          <a:xfrm>
            <a:off x="5791200" y="40386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TCP</a:t>
            </a:r>
          </a:p>
        </p:txBody>
      </p:sp>
      <p:sp>
        <p:nvSpPr>
          <p:cNvPr id="11" name="Rectangle 10"/>
          <p:cNvSpPr/>
          <p:nvPr/>
        </p:nvSpPr>
        <p:spPr bwMode="auto">
          <a:xfrm>
            <a:off x="5791200" y="48768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IP</a:t>
            </a:r>
          </a:p>
        </p:txBody>
      </p:sp>
      <p:sp>
        <p:nvSpPr>
          <p:cNvPr id="12" name="Rectangle 11"/>
          <p:cNvSpPr/>
          <p:nvPr/>
        </p:nvSpPr>
        <p:spPr bwMode="auto">
          <a:xfrm>
            <a:off x="5638800" y="3048000"/>
            <a:ext cx="1295400" cy="26670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elvetica" pitchFamily="34" charset="0"/>
            </a:endParaRPr>
          </a:p>
        </p:txBody>
      </p:sp>
      <p:pic>
        <p:nvPicPr>
          <p:cNvPr id="13" name="Picture 10" descr="MCj02957280000[1]"/>
          <p:cNvPicPr>
            <a:picLocks noGrp="1" noChangeAspect="1" noChangeArrowheads="1"/>
          </p:cNvPicPr>
          <p:nvPr>
            <p:ph sz="quarter" idx="4294967295"/>
          </p:nvPr>
        </p:nvPicPr>
        <p:blipFill>
          <a:blip r:embed="rId2" cstate="print"/>
          <a:srcRect/>
          <a:stretch>
            <a:fillRect/>
          </a:stretch>
        </p:blipFill>
        <p:spPr>
          <a:xfrm>
            <a:off x="457200" y="1752600"/>
            <a:ext cx="1352235" cy="1143000"/>
          </a:xfrm>
          <a:noFill/>
          <a:ln/>
        </p:spPr>
      </p:pic>
      <p:sp>
        <p:nvSpPr>
          <p:cNvPr id="14" name="Freeform 13"/>
          <p:cNvSpPr/>
          <p:nvPr/>
        </p:nvSpPr>
        <p:spPr bwMode="auto">
          <a:xfrm>
            <a:off x="1899138" y="2140634"/>
            <a:ext cx="801859" cy="771378"/>
          </a:xfrm>
          <a:custGeom>
            <a:avLst/>
            <a:gdLst>
              <a:gd name="connsiteX0" fmla="*/ 0 w 801859"/>
              <a:gd name="connsiteY0" fmla="*/ 110197 h 771378"/>
              <a:gd name="connsiteX1" fmla="*/ 661182 w 801859"/>
              <a:gd name="connsiteY1" fmla="*/ 110197 h 771378"/>
              <a:gd name="connsiteX2" fmla="*/ 801859 w 801859"/>
              <a:gd name="connsiteY2" fmla="*/ 771378 h 771378"/>
            </a:gdLst>
            <a:ahLst/>
            <a:cxnLst>
              <a:cxn ang="0">
                <a:pos x="connsiteX0" y="connsiteY0"/>
              </a:cxn>
              <a:cxn ang="0">
                <a:pos x="connsiteX1" y="connsiteY1"/>
              </a:cxn>
              <a:cxn ang="0">
                <a:pos x="connsiteX2" y="connsiteY2"/>
              </a:cxn>
            </a:cxnLst>
            <a:rect l="l" t="t" r="r" b="b"/>
            <a:pathLst>
              <a:path w="801859" h="771378">
                <a:moveTo>
                  <a:pt x="0" y="110197"/>
                </a:moveTo>
                <a:cubicBezTo>
                  <a:pt x="263769" y="55098"/>
                  <a:pt x="527539" y="0"/>
                  <a:pt x="661182" y="110197"/>
                </a:cubicBezTo>
                <a:cubicBezTo>
                  <a:pt x="794825" y="220394"/>
                  <a:pt x="798342" y="495886"/>
                  <a:pt x="801859" y="771378"/>
                </a:cubicBezTo>
              </a:path>
            </a:pathLst>
          </a:custGeom>
          <a:noFill/>
          <a:ln w="38100" cap="flat" cmpd="sng" algn="ctr">
            <a:solidFill>
              <a:srgbClr val="0000FF"/>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pic>
        <p:nvPicPr>
          <p:cNvPr id="3074" name="Picture 2" descr="C:\Program Files\Microsoft Office\MEDIA\CAGCAT10\j0292020.wmf"/>
          <p:cNvPicPr>
            <a:picLocks noChangeAspect="1" noChangeArrowheads="1"/>
          </p:cNvPicPr>
          <p:nvPr/>
        </p:nvPicPr>
        <p:blipFill>
          <a:blip r:embed="rId3" cstate="print"/>
          <a:srcRect/>
          <a:stretch>
            <a:fillRect/>
          </a:stretch>
        </p:blipFill>
        <p:spPr bwMode="auto">
          <a:xfrm>
            <a:off x="7467600" y="1752600"/>
            <a:ext cx="1266289" cy="1201738"/>
          </a:xfrm>
          <a:prstGeom prst="rect">
            <a:avLst/>
          </a:prstGeom>
          <a:noFill/>
        </p:spPr>
      </p:pic>
      <p:sp>
        <p:nvSpPr>
          <p:cNvPr id="17" name="Freeform 16"/>
          <p:cNvSpPr/>
          <p:nvPr/>
        </p:nvSpPr>
        <p:spPr bwMode="auto">
          <a:xfrm flipH="1">
            <a:off x="6248400" y="2133600"/>
            <a:ext cx="801859" cy="771378"/>
          </a:xfrm>
          <a:custGeom>
            <a:avLst/>
            <a:gdLst>
              <a:gd name="connsiteX0" fmla="*/ 0 w 801859"/>
              <a:gd name="connsiteY0" fmla="*/ 110197 h 771378"/>
              <a:gd name="connsiteX1" fmla="*/ 661182 w 801859"/>
              <a:gd name="connsiteY1" fmla="*/ 110197 h 771378"/>
              <a:gd name="connsiteX2" fmla="*/ 801859 w 801859"/>
              <a:gd name="connsiteY2" fmla="*/ 771378 h 771378"/>
            </a:gdLst>
            <a:ahLst/>
            <a:cxnLst>
              <a:cxn ang="0">
                <a:pos x="connsiteX0" y="connsiteY0"/>
              </a:cxn>
              <a:cxn ang="0">
                <a:pos x="connsiteX1" y="connsiteY1"/>
              </a:cxn>
              <a:cxn ang="0">
                <a:pos x="connsiteX2" y="connsiteY2"/>
              </a:cxn>
            </a:cxnLst>
            <a:rect l="l" t="t" r="r" b="b"/>
            <a:pathLst>
              <a:path w="801859" h="771378">
                <a:moveTo>
                  <a:pt x="0" y="110197"/>
                </a:moveTo>
                <a:cubicBezTo>
                  <a:pt x="263769" y="55098"/>
                  <a:pt x="527539" y="0"/>
                  <a:pt x="661182" y="110197"/>
                </a:cubicBezTo>
                <a:cubicBezTo>
                  <a:pt x="794825" y="220394"/>
                  <a:pt x="798342" y="495886"/>
                  <a:pt x="801859" y="771378"/>
                </a:cubicBezTo>
              </a:path>
            </a:pathLst>
          </a:custGeom>
          <a:noFill/>
          <a:ln w="38100" cap="flat" cmpd="sng" algn="ctr">
            <a:solidFill>
              <a:srgbClr val="0000FF"/>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cxnSp>
        <p:nvCxnSpPr>
          <p:cNvPr id="20" name="Elbow Connector 19"/>
          <p:cNvCxnSpPr>
            <a:stCxn id="8" idx="2"/>
            <a:endCxn id="12" idx="2"/>
          </p:cNvCxnSpPr>
          <p:nvPr/>
        </p:nvCxnSpPr>
        <p:spPr bwMode="auto">
          <a:xfrm rot="16200000" flipH="1">
            <a:off x="4419600" y="3848100"/>
            <a:ext cx="1588" cy="3733800"/>
          </a:xfrm>
          <a:prstGeom prst="bentConnector3">
            <a:avLst>
              <a:gd name="adj1" fmla="val 19710774"/>
            </a:avLst>
          </a:prstGeom>
          <a:noFill/>
          <a:ln w="38100" cap="flat" cmpd="sng" algn="ctr">
            <a:solidFill>
              <a:srgbClr val="0000FF"/>
            </a:solidFill>
            <a:prstDash val="solid"/>
            <a:round/>
            <a:headEnd type="none" w="med" len="med"/>
            <a:tailEnd type="none" w="med" len="med"/>
          </a:ln>
          <a:effectLst/>
        </p:spPr>
      </p:cxnSp>
      <p:cxnSp>
        <p:nvCxnSpPr>
          <p:cNvPr id="21" name="Straight Connector 20"/>
          <p:cNvCxnSpPr>
            <a:stCxn id="7" idx="3"/>
            <a:endCxn id="11" idx="1"/>
          </p:cNvCxnSpPr>
          <p:nvPr/>
        </p:nvCxnSpPr>
        <p:spPr bwMode="auto">
          <a:xfrm>
            <a:off x="3048000" y="5219700"/>
            <a:ext cx="2743200" cy="1588"/>
          </a:xfrm>
          <a:prstGeom prst="line">
            <a:avLst/>
          </a:prstGeom>
          <a:noFill/>
          <a:ln w="38100" cap="flat" cmpd="sng" algn="ctr">
            <a:solidFill>
              <a:schemeClr val="tx1"/>
            </a:solidFill>
            <a:prstDash val="dash"/>
            <a:round/>
            <a:headEnd type="none" w="med" len="med"/>
            <a:tailEnd type="none" w="med" len="med"/>
          </a:ln>
          <a:effectLst/>
        </p:spPr>
      </p:cxnSp>
      <p:sp>
        <p:nvSpPr>
          <p:cNvPr id="23" name="TextBox 22"/>
          <p:cNvSpPr txBox="1"/>
          <p:nvPr/>
        </p:nvSpPr>
        <p:spPr>
          <a:xfrm>
            <a:off x="3505200" y="4800600"/>
            <a:ext cx="1608133" cy="369332"/>
          </a:xfrm>
          <a:prstGeom prst="rect">
            <a:avLst/>
          </a:prstGeom>
          <a:noFill/>
        </p:spPr>
        <p:txBody>
          <a:bodyPr wrap="none" rtlCol="0">
            <a:spAutoFit/>
          </a:bodyPr>
          <a:lstStyle/>
          <a:p>
            <a:r>
              <a:rPr lang="en-US" dirty="0" smtClean="0"/>
              <a:t>Send Packets</a:t>
            </a:r>
            <a:endParaRPr lang="en-US" dirty="0"/>
          </a:p>
        </p:txBody>
      </p:sp>
      <p:cxnSp>
        <p:nvCxnSpPr>
          <p:cNvPr id="24" name="Straight Connector 23"/>
          <p:cNvCxnSpPr>
            <a:stCxn id="6" idx="3"/>
            <a:endCxn id="10" idx="1"/>
          </p:cNvCxnSpPr>
          <p:nvPr/>
        </p:nvCxnSpPr>
        <p:spPr bwMode="auto">
          <a:xfrm>
            <a:off x="3048000" y="4381500"/>
            <a:ext cx="2743200" cy="1588"/>
          </a:xfrm>
          <a:prstGeom prst="line">
            <a:avLst/>
          </a:prstGeom>
          <a:noFill/>
          <a:ln w="38100" cap="flat" cmpd="sng" algn="ctr">
            <a:solidFill>
              <a:schemeClr val="tx1"/>
            </a:solidFill>
            <a:prstDash val="dash"/>
            <a:round/>
            <a:headEnd type="none" w="med" len="med"/>
            <a:tailEnd type="none" w="med" len="med"/>
          </a:ln>
          <a:effectLst/>
        </p:spPr>
      </p:cxnSp>
      <p:sp>
        <p:nvSpPr>
          <p:cNvPr id="25" name="TextBox 24"/>
          <p:cNvSpPr txBox="1"/>
          <p:nvPr/>
        </p:nvSpPr>
        <p:spPr>
          <a:xfrm>
            <a:off x="3429000" y="4000500"/>
            <a:ext cx="1981200" cy="369332"/>
          </a:xfrm>
          <a:prstGeom prst="rect">
            <a:avLst/>
          </a:prstGeom>
          <a:noFill/>
        </p:spPr>
        <p:txBody>
          <a:bodyPr wrap="square" rtlCol="0">
            <a:spAutoFit/>
          </a:bodyPr>
          <a:lstStyle/>
          <a:p>
            <a:r>
              <a:rPr lang="en-US" dirty="0" smtClean="0"/>
              <a:t>Reliable Stream</a:t>
            </a:r>
            <a:endParaRPr lang="en-US" dirty="0"/>
          </a:p>
        </p:txBody>
      </p:sp>
      <p:cxnSp>
        <p:nvCxnSpPr>
          <p:cNvPr id="28" name="Straight Connector 27"/>
          <p:cNvCxnSpPr/>
          <p:nvPr/>
        </p:nvCxnSpPr>
        <p:spPr bwMode="auto">
          <a:xfrm>
            <a:off x="3048000" y="3543300"/>
            <a:ext cx="2743200" cy="1588"/>
          </a:xfrm>
          <a:prstGeom prst="line">
            <a:avLst/>
          </a:prstGeom>
          <a:noFill/>
          <a:ln w="38100" cap="flat" cmpd="sng" algn="ctr">
            <a:solidFill>
              <a:schemeClr val="tx1"/>
            </a:solidFill>
            <a:prstDash val="dash"/>
            <a:round/>
            <a:headEnd type="none" w="med" len="med"/>
            <a:tailEnd type="none" w="med" len="med"/>
          </a:ln>
          <a:effectLst/>
        </p:spPr>
      </p:cxnSp>
      <p:sp>
        <p:nvSpPr>
          <p:cNvPr id="29" name="TextBox 28"/>
          <p:cNvSpPr txBox="1"/>
          <p:nvPr/>
        </p:nvSpPr>
        <p:spPr>
          <a:xfrm>
            <a:off x="3429000" y="3124200"/>
            <a:ext cx="2005677" cy="369332"/>
          </a:xfrm>
          <a:prstGeom prst="rect">
            <a:avLst/>
          </a:prstGeom>
          <a:noFill/>
        </p:spPr>
        <p:txBody>
          <a:bodyPr wrap="none" rtlCol="0">
            <a:spAutoFit/>
          </a:bodyPr>
          <a:lstStyle/>
          <a:p>
            <a:r>
              <a:rPr lang="en-US" dirty="0" smtClean="0"/>
              <a:t>Exchange Routes</a:t>
            </a:r>
            <a:endParaRPr lang="en-US" dirty="0"/>
          </a:p>
        </p:txBody>
      </p:sp>
      <p:cxnSp>
        <p:nvCxnSpPr>
          <p:cNvPr id="30" name="Straight Connector 29"/>
          <p:cNvCxnSpPr/>
          <p:nvPr/>
        </p:nvCxnSpPr>
        <p:spPr bwMode="auto">
          <a:xfrm rot="5400000">
            <a:off x="2057400" y="5867400"/>
            <a:ext cx="304800" cy="1588"/>
          </a:xfrm>
          <a:prstGeom prst="line">
            <a:avLst/>
          </a:prstGeom>
          <a:noFill/>
          <a:ln w="38100" cap="flat" cmpd="sng" algn="ctr">
            <a:solidFill>
              <a:srgbClr val="0000FF"/>
            </a:solidFill>
            <a:prstDash val="solid"/>
            <a:round/>
            <a:headEnd type="none" w="med" len="med"/>
            <a:tailEnd type="none" w="med" len="med"/>
          </a:ln>
          <a:effectLst/>
        </p:spPr>
      </p:cxnSp>
      <p:cxnSp>
        <p:nvCxnSpPr>
          <p:cNvPr id="31" name="Straight Connector 30"/>
          <p:cNvCxnSpPr/>
          <p:nvPr/>
        </p:nvCxnSpPr>
        <p:spPr bwMode="auto">
          <a:xfrm rot="10800000">
            <a:off x="1295400" y="6019800"/>
            <a:ext cx="914400" cy="1588"/>
          </a:xfrm>
          <a:prstGeom prst="line">
            <a:avLst/>
          </a:prstGeom>
          <a:noFill/>
          <a:ln w="38100" cap="flat" cmpd="sng" algn="ctr">
            <a:solidFill>
              <a:srgbClr val="0000FF"/>
            </a:solidFill>
            <a:prstDash val="solid"/>
            <a:round/>
            <a:headEnd type="none" w="med" len="med"/>
            <a:tailEnd type="none" w="med" len="med"/>
          </a:ln>
          <a:effectLst/>
        </p:spPr>
      </p:cxnSp>
      <p:cxnSp>
        <p:nvCxnSpPr>
          <p:cNvPr id="32" name="Straight Connector 31"/>
          <p:cNvCxnSpPr/>
          <p:nvPr/>
        </p:nvCxnSpPr>
        <p:spPr bwMode="auto">
          <a:xfrm rot="5400000">
            <a:off x="6477000" y="5867400"/>
            <a:ext cx="304800" cy="1588"/>
          </a:xfrm>
          <a:prstGeom prst="line">
            <a:avLst/>
          </a:prstGeom>
          <a:noFill/>
          <a:ln w="38100" cap="flat" cmpd="sng" algn="ctr">
            <a:solidFill>
              <a:srgbClr val="0000FF"/>
            </a:solidFill>
            <a:prstDash val="solid"/>
            <a:round/>
            <a:headEnd type="none" w="med" len="med"/>
            <a:tailEnd type="none" w="med" len="med"/>
          </a:ln>
          <a:effectLst/>
        </p:spPr>
      </p:cxnSp>
      <p:cxnSp>
        <p:nvCxnSpPr>
          <p:cNvPr id="33" name="Straight Connector 32"/>
          <p:cNvCxnSpPr/>
          <p:nvPr/>
        </p:nvCxnSpPr>
        <p:spPr bwMode="auto">
          <a:xfrm rot="10800000">
            <a:off x="6629400" y="6019800"/>
            <a:ext cx="914400" cy="1588"/>
          </a:xfrm>
          <a:prstGeom prst="line">
            <a:avLst/>
          </a:prstGeom>
          <a:noFill/>
          <a:ln w="38100" cap="flat" cmpd="sng" algn="ctr">
            <a:solidFill>
              <a:srgbClr val="0000FF"/>
            </a:solidFill>
            <a:prstDash val="solid"/>
            <a:round/>
            <a:headEnd type="none" w="med" len="med"/>
            <a:tailEnd type="none" w="med" len="med"/>
          </a:ln>
          <a:effectLst/>
        </p:spPr>
      </p:cxnSp>
      <p:cxnSp>
        <p:nvCxnSpPr>
          <p:cNvPr id="34" name="Straight Arrow Connector 33"/>
          <p:cNvCxnSpPr/>
          <p:nvPr/>
        </p:nvCxnSpPr>
        <p:spPr bwMode="auto">
          <a:xfrm rot="16200000" flipV="1">
            <a:off x="3810000" y="6096000"/>
            <a:ext cx="381000" cy="381000"/>
          </a:xfrm>
          <a:prstGeom prst="straightConnector1">
            <a:avLst/>
          </a:prstGeom>
          <a:noFill/>
          <a:ln w="38100" cap="flat" cmpd="sng" algn="ctr">
            <a:solidFill>
              <a:schemeClr val="tx1"/>
            </a:solidFill>
            <a:prstDash val="solid"/>
            <a:round/>
            <a:headEnd type="none" w="med" len="med"/>
            <a:tailEnd type="arrow"/>
          </a:ln>
          <a:effectLst/>
        </p:spPr>
      </p:cxnSp>
      <p:sp>
        <p:nvSpPr>
          <p:cNvPr id="35" name="TextBox 34"/>
          <p:cNvSpPr txBox="1"/>
          <p:nvPr/>
        </p:nvSpPr>
        <p:spPr>
          <a:xfrm>
            <a:off x="4343400" y="6248400"/>
            <a:ext cx="1531188" cy="369332"/>
          </a:xfrm>
          <a:prstGeom prst="rect">
            <a:avLst/>
          </a:prstGeom>
          <a:noFill/>
        </p:spPr>
        <p:txBody>
          <a:bodyPr wrap="none" rtlCol="0">
            <a:spAutoFit/>
          </a:bodyPr>
          <a:lstStyle/>
          <a:p>
            <a:r>
              <a:rPr lang="en-US" dirty="0" smtClean="0"/>
              <a:t>Physical Link</a:t>
            </a:r>
            <a:endParaRPr lang="en-US" dirty="0"/>
          </a:p>
        </p:txBody>
      </p:sp>
      <p:sp>
        <p:nvSpPr>
          <p:cNvPr id="37" name="TextBox 36"/>
          <p:cNvSpPr txBox="1"/>
          <p:nvPr/>
        </p:nvSpPr>
        <p:spPr>
          <a:xfrm>
            <a:off x="1912233" y="1524000"/>
            <a:ext cx="1467068" cy="646331"/>
          </a:xfrm>
          <a:prstGeom prst="rect">
            <a:avLst/>
          </a:prstGeom>
          <a:noFill/>
        </p:spPr>
        <p:txBody>
          <a:bodyPr wrap="none" rtlCol="0">
            <a:spAutoFit/>
          </a:bodyPr>
          <a:lstStyle/>
          <a:p>
            <a:r>
              <a:rPr lang="en-US" dirty="0" smtClean="0"/>
              <a:t>Configure</a:t>
            </a:r>
          </a:p>
          <a:p>
            <a:r>
              <a:rPr lang="en-US" dirty="0" smtClean="0"/>
              <a:t>neighbor(…)</a:t>
            </a:r>
            <a:endParaRPr lang="en-US" dirty="0"/>
          </a:p>
        </p:txBody>
      </p:sp>
      <p:sp>
        <p:nvSpPr>
          <p:cNvPr id="38" name="TextBox 37"/>
          <p:cNvSpPr txBox="1"/>
          <p:nvPr/>
        </p:nvSpPr>
        <p:spPr>
          <a:xfrm>
            <a:off x="4953000" y="1524000"/>
            <a:ext cx="1467068" cy="646331"/>
          </a:xfrm>
          <a:prstGeom prst="rect">
            <a:avLst/>
          </a:prstGeom>
          <a:noFill/>
        </p:spPr>
        <p:txBody>
          <a:bodyPr wrap="none" rtlCol="0">
            <a:spAutoFit/>
          </a:bodyPr>
          <a:lstStyle/>
          <a:p>
            <a:r>
              <a:rPr lang="en-US" dirty="0" smtClean="0"/>
              <a:t>Configure</a:t>
            </a:r>
          </a:p>
          <a:p>
            <a:r>
              <a:rPr lang="en-US" dirty="0" smtClean="0"/>
              <a:t>neighbor(…)</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a:t>
            </a:r>
            <a:endParaRPr lang="en-US" dirty="0"/>
          </a:p>
        </p:txBody>
      </p:sp>
      <p:sp>
        <p:nvSpPr>
          <p:cNvPr id="3" name="Content Placeholder 2"/>
          <p:cNvSpPr>
            <a:spLocks noGrp="1"/>
          </p:cNvSpPr>
          <p:nvPr>
            <p:ph idx="1"/>
          </p:nvPr>
        </p:nvSpPr>
        <p:spPr>
          <a:xfrm>
            <a:off x="457200" y="1219200"/>
            <a:ext cx="8458200" cy="5638800"/>
          </a:xfrm>
        </p:spPr>
        <p:txBody>
          <a:bodyPr/>
          <a:lstStyle/>
          <a:p>
            <a:r>
              <a:rPr lang="en-US" dirty="0" smtClean="0"/>
              <a:t>Keeping it completely transparent</a:t>
            </a:r>
          </a:p>
          <a:p>
            <a:pPr lvl="1"/>
            <a:r>
              <a:rPr lang="en-US" dirty="0" smtClean="0"/>
              <a:t>Sequence numbers</a:t>
            </a:r>
          </a:p>
          <a:p>
            <a:pPr lvl="1"/>
            <a:r>
              <a:rPr lang="en-US" dirty="0" smtClean="0"/>
              <a:t>Packet input queue (packets that were not read)</a:t>
            </a:r>
          </a:p>
          <a:p>
            <a:pPr lvl="1"/>
            <a:r>
              <a:rPr lang="en-US" dirty="0" smtClean="0"/>
              <a:t>Packet output queue (packets that were not </a:t>
            </a:r>
            <a:r>
              <a:rPr lang="en-US" dirty="0" err="1" smtClean="0"/>
              <a:t>ack’d</a:t>
            </a:r>
            <a:r>
              <a:rPr lang="en-US" dirty="0" smtClean="0"/>
              <a:t> yet)</a:t>
            </a:r>
          </a:p>
          <a:p>
            <a:pPr>
              <a:defRPr/>
            </a:pPr>
            <a:endParaRPr lang="en-US" dirty="0" smtClean="0"/>
          </a:p>
          <a:p>
            <a:pPr>
              <a:defRPr/>
            </a:pPr>
            <a:endParaRPr lang="en-US" dirty="0" smtClean="0"/>
          </a:p>
          <a:p>
            <a:pPr>
              <a:defRPr/>
            </a:pPr>
            <a:endParaRPr lang="en-US" dirty="0" smtClean="0"/>
          </a:p>
          <a:p>
            <a:pPr>
              <a:defRPr/>
            </a:pPr>
            <a:endParaRPr lang="en-US" dirty="0" smtClean="0"/>
          </a:p>
          <a:p>
            <a:pPr>
              <a:spcBef>
                <a:spcPts val="1200"/>
              </a:spcBef>
              <a:defRPr/>
            </a:pPr>
            <a:endParaRPr lang="en-US"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57</a:t>
            </a:fld>
            <a:endParaRPr lang="en-US"/>
          </a:p>
        </p:txBody>
      </p:sp>
      <p:sp>
        <p:nvSpPr>
          <p:cNvPr id="5" name="Rectangle 4"/>
          <p:cNvSpPr/>
          <p:nvPr/>
        </p:nvSpPr>
        <p:spPr bwMode="auto">
          <a:xfrm>
            <a:off x="914400" y="4114800"/>
            <a:ext cx="3124200" cy="16764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6" name="Rectangle 5"/>
          <p:cNvSpPr/>
          <p:nvPr/>
        </p:nvSpPr>
        <p:spPr bwMode="auto">
          <a:xfrm>
            <a:off x="6629400" y="4114800"/>
            <a:ext cx="1600200" cy="16764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7" name="Rectangle 6"/>
          <p:cNvSpPr/>
          <p:nvPr/>
        </p:nvSpPr>
        <p:spPr bwMode="auto">
          <a:xfrm>
            <a:off x="914400" y="3048000"/>
            <a:ext cx="3124200" cy="7620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8" name="Rectangle 7"/>
          <p:cNvSpPr/>
          <p:nvPr/>
        </p:nvSpPr>
        <p:spPr bwMode="auto">
          <a:xfrm>
            <a:off x="6629400" y="3124200"/>
            <a:ext cx="16002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9" name="Rectangle 8"/>
          <p:cNvSpPr/>
          <p:nvPr/>
        </p:nvSpPr>
        <p:spPr bwMode="auto">
          <a:xfrm>
            <a:off x="2895600" y="4267200"/>
            <a:ext cx="304800" cy="3810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10" name="Rectangle 9"/>
          <p:cNvSpPr/>
          <p:nvPr/>
        </p:nvSpPr>
        <p:spPr bwMode="auto">
          <a:xfrm>
            <a:off x="3200400" y="4267200"/>
            <a:ext cx="304800" cy="3810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11" name="Rectangle 10"/>
          <p:cNvSpPr/>
          <p:nvPr/>
        </p:nvSpPr>
        <p:spPr bwMode="auto">
          <a:xfrm>
            <a:off x="3505200" y="4267200"/>
            <a:ext cx="304800" cy="381000"/>
          </a:xfrm>
          <a:prstGeom prst="rect">
            <a:avLst/>
          </a:prstGeom>
          <a:solidFill>
            <a:srgbClr val="00B050"/>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12" name="Rectangle 11"/>
          <p:cNvSpPr/>
          <p:nvPr/>
        </p:nvSpPr>
        <p:spPr bwMode="auto">
          <a:xfrm>
            <a:off x="2895600" y="5105400"/>
            <a:ext cx="304800" cy="381000"/>
          </a:xfrm>
          <a:prstGeom prst="rect">
            <a:avLst/>
          </a:prstGeom>
          <a:solidFill>
            <a:srgbClr val="FFFF00"/>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13" name="Rectangle 12"/>
          <p:cNvSpPr/>
          <p:nvPr/>
        </p:nvSpPr>
        <p:spPr bwMode="auto">
          <a:xfrm>
            <a:off x="3200400" y="5105400"/>
            <a:ext cx="304800" cy="381000"/>
          </a:xfrm>
          <a:prstGeom prst="rect">
            <a:avLst/>
          </a:prstGeom>
          <a:solidFill>
            <a:schemeClr val="accent5">
              <a:lumMod val="75000"/>
            </a:schemeClr>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14" name="Rectangle 13"/>
          <p:cNvSpPr/>
          <p:nvPr/>
        </p:nvSpPr>
        <p:spPr bwMode="auto">
          <a:xfrm>
            <a:off x="3505200" y="5105400"/>
            <a:ext cx="304800" cy="3810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cxnSp>
        <p:nvCxnSpPr>
          <p:cNvPr id="16" name="Straight Arrow Connector 15"/>
          <p:cNvCxnSpPr/>
          <p:nvPr/>
        </p:nvCxnSpPr>
        <p:spPr bwMode="auto">
          <a:xfrm>
            <a:off x="4267200" y="4419600"/>
            <a:ext cx="2133600" cy="1588"/>
          </a:xfrm>
          <a:prstGeom prst="straightConnector1">
            <a:avLst/>
          </a:prstGeom>
          <a:noFill/>
          <a:ln w="38100" cap="flat" cmpd="sng" algn="ctr">
            <a:solidFill>
              <a:srgbClr val="0000FF"/>
            </a:solidFill>
            <a:prstDash val="solid"/>
            <a:round/>
            <a:headEnd type="none" w="med" len="med"/>
            <a:tailEnd type="arrow"/>
          </a:ln>
          <a:effectLst/>
        </p:spPr>
      </p:cxnSp>
      <p:sp>
        <p:nvSpPr>
          <p:cNvPr id="17" name="TextBox 16"/>
          <p:cNvSpPr txBox="1"/>
          <p:nvPr/>
        </p:nvSpPr>
        <p:spPr>
          <a:xfrm>
            <a:off x="4419600" y="3962400"/>
            <a:ext cx="2108269" cy="369332"/>
          </a:xfrm>
          <a:prstGeom prst="rect">
            <a:avLst/>
          </a:prstGeom>
          <a:noFill/>
        </p:spPr>
        <p:txBody>
          <a:bodyPr wrap="none" rtlCol="0">
            <a:spAutoFit/>
          </a:bodyPr>
          <a:lstStyle/>
          <a:p>
            <a:r>
              <a:rPr lang="en-US" dirty="0" smtClean="0"/>
              <a:t>TCP(data, </a:t>
            </a:r>
            <a:r>
              <a:rPr lang="en-US" dirty="0" err="1" smtClean="0"/>
              <a:t>seq</a:t>
            </a:r>
            <a:r>
              <a:rPr lang="en-US" dirty="0" smtClean="0"/>
              <a:t>, …)</a:t>
            </a:r>
            <a:endParaRPr lang="en-US" dirty="0"/>
          </a:p>
        </p:txBody>
      </p:sp>
      <p:sp>
        <p:nvSpPr>
          <p:cNvPr id="19" name="TextBox 18"/>
          <p:cNvSpPr txBox="1"/>
          <p:nvPr/>
        </p:nvSpPr>
        <p:spPr>
          <a:xfrm>
            <a:off x="1981200" y="3352800"/>
            <a:ext cx="838691" cy="369332"/>
          </a:xfrm>
          <a:prstGeom prst="rect">
            <a:avLst/>
          </a:prstGeom>
          <a:noFill/>
        </p:spPr>
        <p:txBody>
          <a:bodyPr wrap="none" rtlCol="0">
            <a:spAutoFit/>
          </a:bodyPr>
          <a:lstStyle/>
          <a:p>
            <a:r>
              <a:rPr lang="en-US" dirty="0" smtClean="0"/>
              <a:t>send()</a:t>
            </a:r>
            <a:endParaRPr lang="en-US" dirty="0"/>
          </a:p>
        </p:txBody>
      </p:sp>
      <p:cxnSp>
        <p:nvCxnSpPr>
          <p:cNvPr id="20" name="Straight Arrow Connector 19"/>
          <p:cNvCxnSpPr/>
          <p:nvPr/>
        </p:nvCxnSpPr>
        <p:spPr bwMode="auto">
          <a:xfrm>
            <a:off x="4267200" y="4800600"/>
            <a:ext cx="2133600" cy="1588"/>
          </a:xfrm>
          <a:prstGeom prst="straightConnector1">
            <a:avLst/>
          </a:prstGeom>
          <a:noFill/>
          <a:ln w="38100" cap="flat" cmpd="sng" algn="ctr">
            <a:solidFill>
              <a:srgbClr val="0000FF"/>
            </a:solidFill>
            <a:prstDash val="solid"/>
            <a:round/>
            <a:headEnd type="arrow" w="med" len="med"/>
            <a:tailEnd type="none" w="med" len="med"/>
          </a:ln>
          <a:effectLst/>
        </p:spPr>
      </p:cxnSp>
      <p:sp>
        <p:nvSpPr>
          <p:cNvPr id="21" name="TextBox 20"/>
          <p:cNvSpPr txBox="1"/>
          <p:nvPr/>
        </p:nvSpPr>
        <p:spPr>
          <a:xfrm>
            <a:off x="4485461" y="4387334"/>
            <a:ext cx="543739" cy="369332"/>
          </a:xfrm>
          <a:prstGeom prst="rect">
            <a:avLst/>
          </a:prstGeom>
          <a:noFill/>
        </p:spPr>
        <p:txBody>
          <a:bodyPr wrap="none" rtlCol="0">
            <a:spAutoFit/>
          </a:bodyPr>
          <a:lstStyle/>
          <a:p>
            <a:r>
              <a:rPr lang="en-US" dirty="0" err="1" smtClean="0"/>
              <a:t>ack</a:t>
            </a:r>
            <a:endParaRPr lang="en-US" dirty="0"/>
          </a:p>
        </p:txBody>
      </p:sp>
      <p:cxnSp>
        <p:nvCxnSpPr>
          <p:cNvPr id="22" name="Straight Arrow Connector 21"/>
          <p:cNvCxnSpPr/>
          <p:nvPr/>
        </p:nvCxnSpPr>
        <p:spPr bwMode="auto">
          <a:xfrm>
            <a:off x="4267200" y="5486400"/>
            <a:ext cx="2133600" cy="1588"/>
          </a:xfrm>
          <a:prstGeom prst="straightConnector1">
            <a:avLst/>
          </a:prstGeom>
          <a:noFill/>
          <a:ln w="38100" cap="flat" cmpd="sng" algn="ctr">
            <a:solidFill>
              <a:srgbClr val="0000FF"/>
            </a:solidFill>
            <a:prstDash val="solid"/>
            <a:round/>
            <a:headEnd type="arrow" w="med" len="med"/>
            <a:tailEnd type="none" w="med" len="med"/>
          </a:ln>
          <a:effectLst/>
        </p:spPr>
      </p:cxnSp>
      <p:sp>
        <p:nvSpPr>
          <p:cNvPr id="23" name="TextBox 22"/>
          <p:cNvSpPr txBox="1"/>
          <p:nvPr/>
        </p:nvSpPr>
        <p:spPr>
          <a:xfrm>
            <a:off x="4485461" y="5073134"/>
            <a:ext cx="1843774" cy="369332"/>
          </a:xfrm>
          <a:prstGeom prst="rect">
            <a:avLst/>
          </a:prstGeom>
          <a:noFill/>
        </p:spPr>
        <p:txBody>
          <a:bodyPr wrap="none" rtlCol="0">
            <a:spAutoFit/>
          </a:bodyPr>
          <a:lstStyle/>
          <a:p>
            <a:r>
              <a:rPr lang="en-US" dirty="0" smtClean="0"/>
              <a:t>TCP(data’, </a:t>
            </a:r>
            <a:r>
              <a:rPr lang="en-US" dirty="0" err="1" smtClean="0"/>
              <a:t>seq</a:t>
            </a:r>
            <a:r>
              <a:rPr lang="en-US" dirty="0" smtClean="0"/>
              <a:t>’)</a:t>
            </a:r>
            <a:endParaRPr lang="en-US" dirty="0"/>
          </a:p>
        </p:txBody>
      </p:sp>
      <p:sp>
        <p:nvSpPr>
          <p:cNvPr id="25" name="TextBox 24"/>
          <p:cNvSpPr txBox="1"/>
          <p:nvPr/>
        </p:nvSpPr>
        <p:spPr>
          <a:xfrm>
            <a:off x="914400" y="3352800"/>
            <a:ext cx="774571" cy="369332"/>
          </a:xfrm>
          <a:prstGeom prst="rect">
            <a:avLst/>
          </a:prstGeom>
          <a:noFill/>
        </p:spPr>
        <p:txBody>
          <a:bodyPr wrap="none" rtlCol="0">
            <a:spAutoFit/>
          </a:bodyPr>
          <a:lstStyle/>
          <a:p>
            <a:r>
              <a:rPr lang="en-US" dirty="0" err="1" smtClean="0"/>
              <a:t>recv</a:t>
            </a:r>
            <a:r>
              <a:rPr lang="en-US" dirty="0" smtClean="0"/>
              <a:t>()</a:t>
            </a:r>
            <a:endParaRPr lang="en-US" dirty="0"/>
          </a:p>
        </p:txBody>
      </p:sp>
      <p:cxnSp>
        <p:nvCxnSpPr>
          <p:cNvPr id="27" name="Elbow Connector 26"/>
          <p:cNvCxnSpPr>
            <a:stCxn id="12" idx="1"/>
            <a:endCxn id="25" idx="2"/>
          </p:cNvCxnSpPr>
          <p:nvPr/>
        </p:nvCxnSpPr>
        <p:spPr bwMode="auto">
          <a:xfrm rot="10800000">
            <a:off x="1301686" y="3722132"/>
            <a:ext cx="1593914" cy="1573768"/>
          </a:xfrm>
          <a:prstGeom prst="bentConnector2">
            <a:avLst/>
          </a:prstGeom>
          <a:noFill/>
          <a:ln w="38100" cap="flat" cmpd="sng" algn="ctr">
            <a:solidFill>
              <a:srgbClr val="0000FF"/>
            </a:solidFill>
            <a:prstDash val="solid"/>
            <a:round/>
            <a:headEnd type="none" w="med" len="med"/>
            <a:tailEnd type="arrow"/>
          </a:ln>
          <a:effectLst/>
        </p:spPr>
      </p:cxnSp>
      <p:cxnSp>
        <p:nvCxnSpPr>
          <p:cNvPr id="30" name="Shape 29"/>
          <p:cNvCxnSpPr>
            <a:stCxn id="19" idx="2"/>
            <a:endCxn id="9" idx="1"/>
          </p:cNvCxnSpPr>
          <p:nvPr/>
        </p:nvCxnSpPr>
        <p:spPr bwMode="auto">
          <a:xfrm rot="16200000" flipH="1">
            <a:off x="2280289" y="3842389"/>
            <a:ext cx="735568" cy="495054"/>
          </a:xfrm>
          <a:prstGeom prst="bentConnector2">
            <a:avLst/>
          </a:prstGeom>
          <a:noFill/>
          <a:ln w="38100" cap="flat" cmpd="sng" algn="ctr">
            <a:solidFill>
              <a:srgbClr val="0000FF"/>
            </a:solidFill>
            <a:prstDash val="solid"/>
            <a:round/>
            <a:headEnd type="none" w="med" len="med"/>
            <a:tailEnd type="arrow"/>
          </a:ln>
          <a:effectLst/>
        </p:spPr>
      </p:cxnSp>
      <p:sp>
        <p:nvSpPr>
          <p:cNvPr id="26" name="TextBox 25"/>
          <p:cNvSpPr txBox="1"/>
          <p:nvPr/>
        </p:nvSpPr>
        <p:spPr>
          <a:xfrm>
            <a:off x="381000" y="3200400"/>
            <a:ext cx="569387" cy="369332"/>
          </a:xfrm>
          <a:prstGeom prst="rect">
            <a:avLst/>
          </a:prstGeom>
          <a:noFill/>
        </p:spPr>
        <p:txBody>
          <a:bodyPr wrap="none" rtlCol="0">
            <a:spAutoFit/>
          </a:bodyPr>
          <a:lstStyle/>
          <a:p>
            <a:r>
              <a:rPr lang="en-US" dirty="0" smtClean="0"/>
              <a:t>app</a:t>
            </a:r>
            <a:endParaRPr lang="en-US" dirty="0"/>
          </a:p>
        </p:txBody>
      </p:sp>
      <p:sp>
        <p:nvSpPr>
          <p:cNvPr id="28" name="TextBox 27"/>
          <p:cNvSpPr txBox="1"/>
          <p:nvPr/>
        </p:nvSpPr>
        <p:spPr>
          <a:xfrm>
            <a:off x="457200" y="4648200"/>
            <a:ext cx="518091" cy="369332"/>
          </a:xfrm>
          <a:prstGeom prst="rect">
            <a:avLst/>
          </a:prstGeom>
          <a:noFill/>
        </p:spPr>
        <p:txBody>
          <a:bodyPr wrap="none" rtlCol="0">
            <a:spAutoFit/>
          </a:bodyPr>
          <a:lstStyle/>
          <a:p>
            <a:r>
              <a:rPr lang="en-US" dirty="0" smtClean="0"/>
              <a:t>OS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990600" y="1447800"/>
            <a:ext cx="6858000" cy="2514600"/>
          </a:xfrm>
          <a:prstGeom prst="rect">
            <a:avLst/>
          </a:prstGeom>
          <a:solidFill>
            <a:srgbClr val="FFFF00">
              <a:alpha val="50196"/>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2" name="Title 1"/>
          <p:cNvSpPr>
            <a:spLocks noGrp="1"/>
          </p:cNvSpPr>
          <p:nvPr>
            <p:ph type="title"/>
          </p:nvPr>
        </p:nvSpPr>
        <p:spPr/>
        <p:txBody>
          <a:bodyPr/>
          <a:lstStyle/>
          <a:p>
            <a:r>
              <a:rPr lang="en-US" dirty="0" smtClean="0"/>
              <a:t>BGP</a:t>
            </a:r>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58</a:t>
            </a:fld>
            <a:endParaRPr lang="en-US"/>
          </a:p>
        </p:txBody>
      </p:sp>
      <p:sp>
        <p:nvSpPr>
          <p:cNvPr id="5" name="Rectangle 4"/>
          <p:cNvSpPr/>
          <p:nvPr/>
        </p:nvSpPr>
        <p:spPr bwMode="auto">
          <a:xfrm>
            <a:off x="2057400" y="32004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BGP</a:t>
            </a:r>
          </a:p>
        </p:txBody>
      </p:sp>
      <p:sp>
        <p:nvSpPr>
          <p:cNvPr id="6" name="Rectangle 5"/>
          <p:cNvSpPr/>
          <p:nvPr/>
        </p:nvSpPr>
        <p:spPr bwMode="auto">
          <a:xfrm>
            <a:off x="2057400" y="40386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TCP</a:t>
            </a:r>
          </a:p>
        </p:txBody>
      </p:sp>
      <p:sp>
        <p:nvSpPr>
          <p:cNvPr id="7" name="Rectangle 6"/>
          <p:cNvSpPr/>
          <p:nvPr/>
        </p:nvSpPr>
        <p:spPr bwMode="auto">
          <a:xfrm>
            <a:off x="2057400" y="48768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IP</a:t>
            </a:r>
          </a:p>
        </p:txBody>
      </p:sp>
      <p:sp>
        <p:nvSpPr>
          <p:cNvPr id="8" name="Rectangle 7"/>
          <p:cNvSpPr/>
          <p:nvPr/>
        </p:nvSpPr>
        <p:spPr bwMode="auto">
          <a:xfrm>
            <a:off x="1905000" y="3048000"/>
            <a:ext cx="1295400" cy="26670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elvetica" pitchFamily="34" charset="0"/>
            </a:endParaRPr>
          </a:p>
        </p:txBody>
      </p:sp>
      <p:sp>
        <p:nvSpPr>
          <p:cNvPr id="9" name="Rectangle 8"/>
          <p:cNvSpPr/>
          <p:nvPr/>
        </p:nvSpPr>
        <p:spPr bwMode="auto">
          <a:xfrm>
            <a:off x="5791200" y="32004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BGP</a:t>
            </a:r>
          </a:p>
        </p:txBody>
      </p:sp>
      <p:sp>
        <p:nvSpPr>
          <p:cNvPr id="10" name="Rectangle 9"/>
          <p:cNvSpPr/>
          <p:nvPr/>
        </p:nvSpPr>
        <p:spPr bwMode="auto">
          <a:xfrm>
            <a:off x="5791200" y="40386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TCP</a:t>
            </a:r>
          </a:p>
        </p:txBody>
      </p:sp>
      <p:sp>
        <p:nvSpPr>
          <p:cNvPr id="11" name="Rectangle 10"/>
          <p:cNvSpPr/>
          <p:nvPr/>
        </p:nvSpPr>
        <p:spPr bwMode="auto">
          <a:xfrm>
            <a:off x="5791200" y="4876800"/>
            <a:ext cx="990600" cy="6858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Helvetica" pitchFamily="34" charset="0"/>
              </a:rPr>
              <a:t>IP</a:t>
            </a:r>
          </a:p>
        </p:txBody>
      </p:sp>
      <p:sp>
        <p:nvSpPr>
          <p:cNvPr id="12" name="Rectangle 11"/>
          <p:cNvSpPr/>
          <p:nvPr/>
        </p:nvSpPr>
        <p:spPr bwMode="auto">
          <a:xfrm>
            <a:off x="5638800" y="3048000"/>
            <a:ext cx="1295400" cy="2667000"/>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Helvetica" pitchFamily="34" charset="0"/>
            </a:endParaRPr>
          </a:p>
        </p:txBody>
      </p:sp>
      <p:pic>
        <p:nvPicPr>
          <p:cNvPr id="13" name="Picture 10" descr="MCj02957280000[1]"/>
          <p:cNvPicPr>
            <a:picLocks noGrp="1" noChangeAspect="1" noChangeArrowheads="1"/>
          </p:cNvPicPr>
          <p:nvPr>
            <p:ph sz="quarter" idx="4294967295"/>
          </p:nvPr>
        </p:nvPicPr>
        <p:blipFill>
          <a:blip r:embed="rId2" cstate="print"/>
          <a:srcRect/>
          <a:stretch>
            <a:fillRect/>
          </a:stretch>
        </p:blipFill>
        <p:spPr>
          <a:xfrm>
            <a:off x="457200" y="1752600"/>
            <a:ext cx="1352235" cy="1143000"/>
          </a:xfrm>
          <a:noFill/>
          <a:ln/>
        </p:spPr>
      </p:pic>
      <p:sp>
        <p:nvSpPr>
          <p:cNvPr id="14" name="Freeform 13"/>
          <p:cNvSpPr/>
          <p:nvPr/>
        </p:nvSpPr>
        <p:spPr bwMode="auto">
          <a:xfrm>
            <a:off x="1899138" y="2140634"/>
            <a:ext cx="801859" cy="771378"/>
          </a:xfrm>
          <a:custGeom>
            <a:avLst/>
            <a:gdLst>
              <a:gd name="connsiteX0" fmla="*/ 0 w 801859"/>
              <a:gd name="connsiteY0" fmla="*/ 110197 h 771378"/>
              <a:gd name="connsiteX1" fmla="*/ 661182 w 801859"/>
              <a:gd name="connsiteY1" fmla="*/ 110197 h 771378"/>
              <a:gd name="connsiteX2" fmla="*/ 801859 w 801859"/>
              <a:gd name="connsiteY2" fmla="*/ 771378 h 771378"/>
            </a:gdLst>
            <a:ahLst/>
            <a:cxnLst>
              <a:cxn ang="0">
                <a:pos x="connsiteX0" y="connsiteY0"/>
              </a:cxn>
              <a:cxn ang="0">
                <a:pos x="connsiteX1" y="connsiteY1"/>
              </a:cxn>
              <a:cxn ang="0">
                <a:pos x="connsiteX2" y="connsiteY2"/>
              </a:cxn>
            </a:cxnLst>
            <a:rect l="l" t="t" r="r" b="b"/>
            <a:pathLst>
              <a:path w="801859" h="771378">
                <a:moveTo>
                  <a:pt x="0" y="110197"/>
                </a:moveTo>
                <a:cubicBezTo>
                  <a:pt x="263769" y="55098"/>
                  <a:pt x="527539" y="0"/>
                  <a:pt x="661182" y="110197"/>
                </a:cubicBezTo>
                <a:cubicBezTo>
                  <a:pt x="794825" y="220394"/>
                  <a:pt x="798342" y="495886"/>
                  <a:pt x="801859" y="771378"/>
                </a:cubicBezTo>
              </a:path>
            </a:pathLst>
          </a:custGeom>
          <a:noFill/>
          <a:ln w="38100" cap="flat" cmpd="sng" algn="ctr">
            <a:solidFill>
              <a:srgbClr val="0000FF"/>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pic>
        <p:nvPicPr>
          <p:cNvPr id="3074" name="Picture 2" descr="C:\Program Files\Microsoft Office\MEDIA\CAGCAT10\j0292020.wmf"/>
          <p:cNvPicPr>
            <a:picLocks noChangeAspect="1" noChangeArrowheads="1"/>
          </p:cNvPicPr>
          <p:nvPr/>
        </p:nvPicPr>
        <p:blipFill>
          <a:blip r:embed="rId3" cstate="print"/>
          <a:srcRect/>
          <a:stretch>
            <a:fillRect/>
          </a:stretch>
        </p:blipFill>
        <p:spPr bwMode="auto">
          <a:xfrm>
            <a:off x="7467600" y="1752600"/>
            <a:ext cx="1266289" cy="1201738"/>
          </a:xfrm>
          <a:prstGeom prst="rect">
            <a:avLst/>
          </a:prstGeom>
          <a:noFill/>
        </p:spPr>
      </p:pic>
      <p:sp>
        <p:nvSpPr>
          <p:cNvPr id="17" name="Freeform 16"/>
          <p:cNvSpPr/>
          <p:nvPr/>
        </p:nvSpPr>
        <p:spPr bwMode="auto">
          <a:xfrm flipH="1">
            <a:off x="6248400" y="2133600"/>
            <a:ext cx="801859" cy="771378"/>
          </a:xfrm>
          <a:custGeom>
            <a:avLst/>
            <a:gdLst>
              <a:gd name="connsiteX0" fmla="*/ 0 w 801859"/>
              <a:gd name="connsiteY0" fmla="*/ 110197 h 771378"/>
              <a:gd name="connsiteX1" fmla="*/ 661182 w 801859"/>
              <a:gd name="connsiteY1" fmla="*/ 110197 h 771378"/>
              <a:gd name="connsiteX2" fmla="*/ 801859 w 801859"/>
              <a:gd name="connsiteY2" fmla="*/ 771378 h 771378"/>
            </a:gdLst>
            <a:ahLst/>
            <a:cxnLst>
              <a:cxn ang="0">
                <a:pos x="connsiteX0" y="connsiteY0"/>
              </a:cxn>
              <a:cxn ang="0">
                <a:pos x="connsiteX1" y="connsiteY1"/>
              </a:cxn>
              <a:cxn ang="0">
                <a:pos x="connsiteX2" y="connsiteY2"/>
              </a:cxn>
            </a:cxnLst>
            <a:rect l="l" t="t" r="r" b="b"/>
            <a:pathLst>
              <a:path w="801859" h="771378">
                <a:moveTo>
                  <a:pt x="0" y="110197"/>
                </a:moveTo>
                <a:cubicBezTo>
                  <a:pt x="263769" y="55098"/>
                  <a:pt x="527539" y="0"/>
                  <a:pt x="661182" y="110197"/>
                </a:cubicBezTo>
                <a:cubicBezTo>
                  <a:pt x="794825" y="220394"/>
                  <a:pt x="798342" y="495886"/>
                  <a:pt x="801859" y="771378"/>
                </a:cubicBezTo>
              </a:path>
            </a:pathLst>
          </a:custGeom>
          <a:noFill/>
          <a:ln w="38100" cap="flat" cmpd="sng" algn="ctr">
            <a:solidFill>
              <a:srgbClr val="0000FF"/>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cxnSp>
        <p:nvCxnSpPr>
          <p:cNvPr id="20" name="Elbow Connector 19"/>
          <p:cNvCxnSpPr>
            <a:stCxn id="8" idx="2"/>
            <a:endCxn id="12" idx="2"/>
          </p:cNvCxnSpPr>
          <p:nvPr/>
        </p:nvCxnSpPr>
        <p:spPr bwMode="auto">
          <a:xfrm rot="16200000" flipH="1">
            <a:off x="4419600" y="3848100"/>
            <a:ext cx="1588" cy="3733800"/>
          </a:xfrm>
          <a:prstGeom prst="bentConnector3">
            <a:avLst>
              <a:gd name="adj1" fmla="val 19710774"/>
            </a:avLst>
          </a:prstGeom>
          <a:noFill/>
          <a:ln w="38100" cap="flat" cmpd="sng" algn="ctr">
            <a:solidFill>
              <a:srgbClr val="0000FF"/>
            </a:solidFill>
            <a:prstDash val="solid"/>
            <a:round/>
            <a:headEnd type="none" w="med" len="med"/>
            <a:tailEnd type="none" w="med" len="med"/>
          </a:ln>
          <a:effectLst/>
        </p:spPr>
      </p:cxnSp>
      <p:cxnSp>
        <p:nvCxnSpPr>
          <p:cNvPr id="21" name="Straight Connector 20"/>
          <p:cNvCxnSpPr>
            <a:stCxn id="7" idx="3"/>
            <a:endCxn id="11" idx="1"/>
          </p:cNvCxnSpPr>
          <p:nvPr/>
        </p:nvCxnSpPr>
        <p:spPr bwMode="auto">
          <a:xfrm>
            <a:off x="3048000" y="5219700"/>
            <a:ext cx="2743200" cy="1588"/>
          </a:xfrm>
          <a:prstGeom prst="line">
            <a:avLst/>
          </a:prstGeom>
          <a:noFill/>
          <a:ln w="38100" cap="flat" cmpd="sng" algn="ctr">
            <a:solidFill>
              <a:schemeClr val="tx1"/>
            </a:solidFill>
            <a:prstDash val="dash"/>
            <a:round/>
            <a:headEnd type="none" w="med" len="med"/>
            <a:tailEnd type="none" w="med" len="med"/>
          </a:ln>
          <a:effectLst/>
        </p:spPr>
      </p:cxnSp>
      <p:sp>
        <p:nvSpPr>
          <p:cNvPr id="23" name="TextBox 22"/>
          <p:cNvSpPr txBox="1"/>
          <p:nvPr/>
        </p:nvSpPr>
        <p:spPr>
          <a:xfrm>
            <a:off x="3505200" y="4800600"/>
            <a:ext cx="1608133" cy="369332"/>
          </a:xfrm>
          <a:prstGeom prst="rect">
            <a:avLst/>
          </a:prstGeom>
          <a:noFill/>
        </p:spPr>
        <p:txBody>
          <a:bodyPr wrap="none" rtlCol="0">
            <a:spAutoFit/>
          </a:bodyPr>
          <a:lstStyle/>
          <a:p>
            <a:r>
              <a:rPr lang="en-US" dirty="0" smtClean="0"/>
              <a:t>Send Packets</a:t>
            </a:r>
            <a:endParaRPr lang="en-US" dirty="0"/>
          </a:p>
        </p:txBody>
      </p:sp>
      <p:cxnSp>
        <p:nvCxnSpPr>
          <p:cNvPr id="24" name="Straight Connector 23"/>
          <p:cNvCxnSpPr>
            <a:stCxn id="6" idx="3"/>
            <a:endCxn id="10" idx="1"/>
          </p:cNvCxnSpPr>
          <p:nvPr/>
        </p:nvCxnSpPr>
        <p:spPr bwMode="auto">
          <a:xfrm>
            <a:off x="3048000" y="4381500"/>
            <a:ext cx="2743200" cy="1588"/>
          </a:xfrm>
          <a:prstGeom prst="line">
            <a:avLst/>
          </a:prstGeom>
          <a:noFill/>
          <a:ln w="38100" cap="flat" cmpd="sng" algn="ctr">
            <a:solidFill>
              <a:schemeClr val="tx1"/>
            </a:solidFill>
            <a:prstDash val="dash"/>
            <a:round/>
            <a:headEnd type="none" w="med" len="med"/>
            <a:tailEnd type="none" w="med" len="med"/>
          </a:ln>
          <a:effectLst/>
        </p:spPr>
      </p:cxnSp>
      <p:sp>
        <p:nvSpPr>
          <p:cNvPr id="25" name="TextBox 24"/>
          <p:cNvSpPr txBox="1"/>
          <p:nvPr/>
        </p:nvSpPr>
        <p:spPr>
          <a:xfrm>
            <a:off x="3429000" y="4000500"/>
            <a:ext cx="1981200" cy="369332"/>
          </a:xfrm>
          <a:prstGeom prst="rect">
            <a:avLst/>
          </a:prstGeom>
          <a:noFill/>
        </p:spPr>
        <p:txBody>
          <a:bodyPr wrap="square" rtlCol="0">
            <a:spAutoFit/>
          </a:bodyPr>
          <a:lstStyle/>
          <a:p>
            <a:r>
              <a:rPr lang="en-US" dirty="0" smtClean="0"/>
              <a:t>Reliable Stream</a:t>
            </a:r>
            <a:endParaRPr lang="en-US" dirty="0"/>
          </a:p>
        </p:txBody>
      </p:sp>
      <p:cxnSp>
        <p:nvCxnSpPr>
          <p:cNvPr id="28" name="Straight Connector 27"/>
          <p:cNvCxnSpPr/>
          <p:nvPr/>
        </p:nvCxnSpPr>
        <p:spPr bwMode="auto">
          <a:xfrm>
            <a:off x="3048000" y="3543300"/>
            <a:ext cx="2743200" cy="1588"/>
          </a:xfrm>
          <a:prstGeom prst="line">
            <a:avLst/>
          </a:prstGeom>
          <a:noFill/>
          <a:ln w="38100" cap="flat" cmpd="sng" algn="ctr">
            <a:solidFill>
              <a:schemeClr val="tx1"/>
            </a:solidFill>
            <a:prstDash val="dash"/>
            <a:round/>
            <a:headEnd type="none" w="med" len="med"/>
            <a:tailEnd type="none" w="med" len="med"/>
          </a:ln>
          <a:effectLst/>
        </p:spPr>
      </p:cxnSp>
      <p:sp>
        <p:nvSpPr>
          <p:cNvPr id="29" name="TextBox 28"/>
          <p:cNvSpPr txBox="1"/>
          <p:nvPr/>
        </p:nvSpPr>
        <p:spPr>
          <a:xfrm>
            <a:off x="3429000" y="3124200"/>
            <a:ext cx="2005677" cy="369332"/>
          </a:xfrm>
          <a:prstGeom prst="rect">
            <a:avLst/>
          </a:prstGeom>
          <a:noFill/>
        </p:spPr>
        <p:txBody>
          <a:bodyPr wrap="none" rtlCol="0">
            <a:spAutoFit/>
          </a:bodyPr>
          <a:lstStyle/>
          <a:p>
            <a:r>
              <a:rPr lang="en-US" dirty="0" smtClean="0"/>
              <a:t>Exchange Routes</a:t>
            </a:r>
            <a:endParaRPr lang="en-US" dirty="0"/>
          </a:p>
        </p:txBody>
      </p:sp>
      <p:cxnSp>
        <p:nvCxnSpPr>
          <p:cNvPr id="30" name="Straight Connector 29"/>
          <p:cNvCxnSpPr/>
          <p:nvPr/>
        </p:nvCxnSpPr>
        <p:spPr bwMode="auto">
          <a:xfrm rot="5400000">
            <a:off x="2057400" y="5867400"/>
            <a:ext cx="304800" cy="1588"/>
          </a:xfrm>
          <a:prstGeom prst="line">
            <a:avLst/>
          </a:prstGeom>
          <a:noFill/>
          <a:ln w="38100" cap="flat" cmpd="sng" algn="ctr">
            <a:solidFill>
              <a:srgbClr val="0000FF"/>
            </a:solidFill>
            <a:prstDash val="solid"/>
            <a:round/>
            <a:headEnd type="none" w="med" len="med"/>
            <a:tailEnd type="none" w="med" len="med"/>
          </a:ln>
          <a:effectLst/>
        </p:spPr>
      </p:cxnSp>
      <p:cxnSp>
        <p:nvCxnSpPr>
          <p:cNvPr id="31" name="Straight Connector 30"/>
          <p:cNvCxnSpPr/>
          <p:nvPr/>
        </p:nvCxnSpPr>
        <p:spPr bwMode="auto">
          <a:xfrm rot="10800000">
            <a:off x="1295400" y="6019800"/>
            <a:ext cx="914400" cy="1588"/>
          </a:xfrm>
          <a:prstGeom prst="line">
            <a:avLst/>
          </a:prstGeom>
          <a:noFill/>
          <a:ln w="38100" cap="flat" cmpd="sng" algn="ctr">
            <a:solidFill>
              <a:srgbClr val="0000FF"/>
            </a:solidFill>
            <a:prstDash val="solid"/>
            <a:round/>
            <a:headEnd type="none" w="med" len="med"/>
            <a:tailEnd type="none" w="med" len="med"/>
          </a:ln>
          <a:effectLst/>
        </p:spPr>
      </p:cxnSp>
      <p:cxnSp>
        <p:nvCxnSpPr>
          <p:cNvPr id="32" name="Straight Connector 31"/>
          <p:cNvCxnSpPr/>
          <p:nvPr/>
        </p:nvCxnSpPr>
        <p:spPr bwMode="auto">
          <a:xfrm rot="5400000">
            <a:off x="6477000" y="5867400"/>
            <a:ext cx="304800" cy="1588"/>
          </a:xfrm>
          <a:prstGeom prst="line">
            <a:avLst/>
          </a:prstGeom>
          <a:noFill/>
          <a:ln w="38100" cap="flat" cmpd="sng" algn="ctr">
            <a:solidFill>
              <a:srgbClr val="0000FF"/>
            </a:solidFill>
            <a:prstDash val="solid"/>
            <a:round/>
            <a:headEnd type="none" w="med" len="med"/>
            <a:tailEnd type="none" w="med" len="med"/>
          </a:ln>
          <a:effectLst/>
        </p:spPr>
      </p:cxnSp>
      <p:cxnSp>
        <p:nvCxnSpPr>
          <p:cNvPr id="33" name="Straight Connector 32"/>
          <p:cNvCxnSpPr/>
          <p:nvPr/>
        </p:nvCxnSpPr>
        <p:spPr bwMode="auto">
          <a:xfrm rot="10800000">
            <a:off x="6629400" y="6019800"/>
            <a:ext cx="914400" cy="1588"/>
          </a:xfrm>
          <a:prstGeom prst="line">
            <a:avLst/>
          </a:prstGeom>
          <a:noFill/>
          <a:ln w="38100" cap="flat" cmpd="sng" algn="ctr">
            <a:solidFill>
              <a:srgbClr val="0000FF"/>
            </a:solidFill>
            <a:prstDash val="solid"/>
            <a:round/>
            <a:headEnd type="none" w="med" len="med"/>
            <a:tailEnd type="none" w="med" len="med"/>
          </a:ln>
          <a:effectLst/>
        </p:spPr>
      </p:cxnSp>
      <p:cxnSp>
        <p:nvCxnSpPr>
          <p:cNvPr id="34" name="Straight Arrow Connector 33"/>
          <p:cNvCxnSpPr/>
          <p:nvPr/>
        </p:nvCxnSpPr>
        <p:spPr bwMode="auto">
          <a:xfrm rot="16200000" flipV="1">
            <a:off x="3810000" y="6096000"/>
            <a:ext cx="381000" cy="381000"/>
          </a:xfrm>
          <a:prstGeom prst="straightConnector1">
            <a:avLst/>
          </a:prstGeom>
          <a:noFill/>
          <a:ln w="38100" cap="flat" cmpd="sng" algn="ctr">
            <a:solidFill>
              <a:schemeClr val="tx1"/>
            </a:solidFill>
            <a:prstDash val="solid"/>
            <a:round/>
            <a:headEnd type="none" w="med" len="med"/>
            <a:tailEnd type="arrow"/>
          </a:ln>
          <a:effectLst/>
        </p:spPr>
      </p:cxnSp>
      <p:sp>
        <p:nvSpPr>
          <p:cNvPr id="35" name="TextBox 34"/>
          <p:cNvSpPr txBox="1"/>
          <p:nvPr/>
        </p:nvSpPr>
        <p:spPr>
          <a:xfrm>
            <a:off x="4343400" y="6248400"/>
            <a:ext cx="1531188" cy="369332"/>
          </a:xfrm>
          <a:prstGeom prst="rect">
            <a:avLst/>
          </a:prstGeom>
          <a:noFill/>
        </p:spPr>
        <p:txBody>
          <a:bodyPr wrap="none" rtlCol="0">
            <a:spAutoFit/>
          </a:bodyPr>
          <a:lstStyle/>
          <a:p>
            <a:r>
              <a:rPr lang="en-US" dirty="0" smtClean="0"/>
              <a:t>Physical Link</a:t>
            </a:r>
            <a:endParaRPr lang="en-US" dirty="0"/>
          </a:p>
        </p:txBody>
      </p:sp>
      <p:sp>
        <p:nvSpPr>
          <p:cNvPr id="37" name="TextBox 36"/>
          <p:cNvSpPr txBox="1"/>
          <p:nvPr/>
        </p:nvSpPr>
        <p:spPr>
          <a:xfrm>
            <a:off x="1912233" y="1524000"/>
            <a:ext cx="1467068" cy="646331"/>
          </a:xfrm>
          <a:prstGeom prst="rect">
            <a:avLst/>
          </a:prstGeom>
          <a:noFill/>
        </p:spPr>
        <p:txBody>
          <a:bodyPr wrap="none" rtlCol="0">
            <a:spAutoFit/>
          </a:bodyPr>
          <a:lstStyle/>
          <a:p>
            <a:r>
              <a:rPr lang="en-US" dirty="0" smtClean="0"/>
              <a:t>Configure</a:t>
            </a:r>
          </a:p>
          <a:p>
            <a:r>
              <a:rPr lang="en-US" dirty="0" smtClean="0"/>
              <a:t>neighbor(…)</a:t>
            </a:r>
            <a:endParaRPr lang="en-US" dirty="0"/>
          </a:p>
        </p:txBody>
      </p:sp>
      <p:sp>
        <p:nvSpPr>
          <p:cNvPr id="38" name="TextBox 37"/>
          <p:cNvSpPr txBox="1"/>
          <p:nvPr/>
        </p:nvSpPr>
        <p:spPr>
          <a:xfrm>
            <a:off x="4953000" y="1524000"/>
            <a:ext cx="1467068" cy="646331"/>
          </a:xfrm>
          <a:prstGeom prst="rect">
            <a:avLst/>
          </a:prstGeom>
          <a:noFill/>
        </p:spPr>
        <p:txBody>
          <a:bodyPr wrap="none" rtlCol="0">
            <a:spAutoFit/>
          </a:bodyPr>
          <a:lstStyle/>
          <a:p>
            <a:r>
              <a:rPr lang="en-US" dirty="0" smtClean="0"/>
              <a:t>Configure</a:t>
            </a:r>
          </a:p>
          <a:p>
            <a:r>
              <a:rPr lang="en-US" dirty="0" smtClean="0"/>
              <a:t>neighbor(…)</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Not just state transfer</a:t>
            </a:r>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59</a:t>
            </a:fld>
            <a:endParaRPr lang="en-US"/>
          </a:p>
        </p:txBody>
      </p:sp>
      <p:cxnSp>
        <p:nvCxnSpPr>
          <p:cNvPr id="71" name="Straight Arrow Connector 70"/>
          <p:cNvCxnSpPr/>
          <p:nvPr/>
        </p:nvCxnSpPr>
        <p:spPr bwMode="auto">
          <a:xfrm rot="16200000" flipH="1">
            <a:off x="2019300" y="2869168"/>
            <a:ext cx="685800" cy="457200"/>
          </a:xfrm>
          <a:prstGeom prst="straightConnector1">
            <a:avLst/>
          </a:prstGeom>
          <a:noFill/>
          <a:ln w="38100" cap="flat" cmpd="sng" algn="ctr">
            <a:solidFill>
              <a:schemeClr val="tx1"/>
            </a:solidFill>
            <a:prstDash val="solid"/>
            <a:round/>
            <a:headEnd type="none" w="med" len="med"/>
            <a:tailEnd type="arrow"/>
          </a:ln>
          <a:effectLst/>
        </p:spPr>
      </p:cxnSp>
      <p:sp>
        <p:nvSpPr>
          <p:cNvPr id="72" name="TextBox 71"/>
          <p:cNvSpPr txBox="1"/>
          <p:nvPr/>
        </p:nvSpPr>
        <p:spPr>
          <a:xfrm>
            <a:off x="1219200" y="2221468"/>
            <a:ext cx="1800493" cy="369332"/>
          </a:xfrm>
          <a:prstGeom prst="rect">
            <a:avLst/>
          </a:prstGeom>
          <a:noFill/>
        </p:spPr>
        <p:txBody>
          <a:bodyPr wrap="none" rtlCol="0">
            <a:spAutoFit/>
          </a:bodyPr>
          <a:lstStyle/>
          <a:p>
            <a:r>
              <a:rPr lang="en-US" dirty="0" smtClean="0"/>
              <a:t>Migrate session</a:t>
            </a:r>
            <a:endParaRPr lang="en-US" dirty="0"/>
          </a:p>
        </p:txBody>
      </p:sp>
      <p:cxnSp>
        <p:nvCxnSpPr>
          <p:cNvPr id="20" name="Straight Connector 19"/>
          <p:cNvCxnSpPr>
            <a:endCxn id="30" idx="1"/>
          </p:cNvCxnSpPr>
          <p:nvPr/>
        </p:nvCxnSpPr>
        <p:spPr bwMode="auto">
          <a:xfrm flipV="1">
            <a:off x="914400" y="4164568"/>
            <a:ext cx="990600" cy="260366"/>
          </a:xfrm>
          <a:prstGeom prst="line">
            <a:avLst/>
          </a:prstGeom>
          <a:noFill/>
          <a:ln w="38100" cap="flat" cmpd="sng" algn="ctr">
            <a:solidFill>
              <a:srgbClr val="0000FF"/>
            </a:solidFill>
            <a:prstDash val="solid"/>
            <a:round/>
            <a:headEnd type="none" w="med" len="med"/>
            <a:tailEnd type="none" w="med" len="med"/>
          </a:ln>
          <a:effectLst/>
        </p:spPr>
      </p:cxnSp>
      <p:pic>
        <p:nvPicPr>
          <p:cNvPr id="21"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7620000" y="3821668"/>
            <a:ext cx="869594" cy="873252"/>
          </a:xfrm>
          <a:prstGeom prst="rect">
            <a:avLst/>
          </a:prstGeom>
          <a:noFill/>
        </p:spPr>
      </p:pic>
      <p:cxnSp>
        <p:nvCxnSpPr>
          <p:cNvPr id="22" name="Straight Connector 21"/>
          <p:cNvCxnSpPr>
            <a:stCxn id="33" idx="3"/>
          </p:cNvCxnSpPr>
          <p:nvPr/>
        </p:nvCxnSpPr>
        <p:spPr bwMode="auto">
          <a:xfrm>
            <a:off x="6553200" y="2945368"/>
            <a:ext cx="609600" cy="647700"/>
          </a:xfrm>
          <a:prstGeom prst="line">
            <a:avLst/>
          </a:prstGeom>
          <a:noFill/>
          <a:ln w="38100" cap="flat" cmpd="sng" algn="ctr">
            <a:solidFill>
              <a:srgbClr val="0000FF"/>
            </a:solidFill>
            <a:prstDash val="solid"/>
            <a:round/>
            <a:headEnd type="none" w="med" len="med"/>
            <a:tailEnd type="none" w="med" len="med"/>
          </a:ln>
          <a:effectLst/>
        </p:spPr>
      </p:cxnSp>
      <p:sp>
        <p:nvSpPr>
          <p:cNvPr id="23" name="Cloud 22"/>
          <p:cNvSpPr/>
          <p:nvPr/>
        </p:nvSpPr>
        <p:spPr bwMode="auto">
          <a:xfrm>
            <a:off x="1676400" y="3821668"/>
            <a:ext cx="1066800" cy="762000"/>
          </a:xfrm>
          <a:prstGeom prst="cloud">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24" name="Cloud 23"/>
          <p:cNvSpPr/>
          <p:nvPr/>
        </p:nvSpPr>
        <p:spPr bwMode="auto">
          <a:xfrm>
            <a:off x="2895600" y="2907268"/>
            <a:ext cx="2362200" cy="1981200"/>
          </a:xfrm>
          <a:prstGeom prst="cloud">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25" name="Cloud 24"/>
          <p:cNvSpPr/>
          <p:nvPr/>
        </p:nvSpPr>
        <p:spPr bwMode="auto">
          <a:xfrm>
            <a:off x="5562600" y="4126468"/>
            <a:ext cx="1219200" cy="838200"/>
          </a:xfrm>
          <a:prstGeom prst="cloud">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26" name="Cloud 25"/>
          <p:cNvSpPr/>
          <p:nvPr/>
        </p:nvSpPr>
        <p:spPr bwMode="auto">
          <a:xfrm>
            <a:off x="5715000" y="2526268"/>
            <a:ext cx="990600" cy="838200"/>
          </a:xfrm>
          <a:prstGeom prst="cloud">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cxnSp>
        <p:nvCxnSpPr>
          <p:cNvPr id="27" name="Straight Connector 26"/>
          <p:cNvCxnSpPr>
            <a:stCxn id="30" idx="3"/>
            <a:endCxn id="31" idx="1"/>
          </p:cNvCxnSpPr>
          <p:nvPr/>
        </p:nvCxnSpPr>
        <p:spPr bwMode="auto">
          <a:xfrm flipV="1">
            <a:off x="2514600" y="3554968"/>
            <a:ext cx="838200" cy="609600"/>
          </a:xfrm>
          <a:prstGeom prst="line">
            <a:avLst/>
          </a:prstGeom>
          <a:noFill/>
          <a:ln w="38100" cap="flat" cmpd="sng" algn="ctr">
            <a:solidFill>
              <a:srgbClr val="0000FF"/>
            </a:solidFill>
            <a:prstDash val="solid"/>
            <a:round/>
            <a:headEnd type="none" w="med" len="med"/>
            <a:tailEnd type="none" w="med" len="med"/>
          </a:ln>
          <a:effectLst/>
        </p:spPr>
      </p:cxnSp>
      <p:cxnSp>
        <p:nvCxnSpPr>
          <p:cNvPr id="28" name="Straight Connector 27"/>
          <p:cNvCxnSpPr>
            <a:stCxn id="35" idx="3"/>
            <a:endCxn id="33" idx="1"/>
          </p:cNvCxnSpPr>
          <p:nvPr/>
        </p:nvCxnSpPr>
        <p:spPr bwMode="auto">
          <a:xfrm flipV="1">
            <a:off x="4953000" y="2945368"/>
            <a:ext cx="914400" cy="533400"/>
          </a:xfrm>
          <a:prstGeom prst="line">
            <a:avLst/>
          </a:prstGeom>
          <a:noFill/>
          <a:ln w="38100" cap="flat" cmpd="sng" algn="ctr">
            <a:solidFill>
              <a:srgbClr val="0000FF"/>
            </a:solidFill>
            <a:prstDash val="solid"/>
            <a:round/>
            <a:headEnd type="none" w="med" len="med"/>
            <a:tailEnd type="none" w="med" len="med"/>
          </a:ln>
          <a:effectLst/>
        </p:spPr>
      </p:cxnSp>
      <p:cxnSp>
        <p:nvCxnSpPr>
          <p:cNvPr id="29" name="Straight Connector 28"/>
          <p:cNvCxnSpPr>
            <a:stCxn id="41" idx="3"/>
          </p:cNvCxnSpPr>
          <p:nvPr/>
        </p:nvCxnSpPr>
        <p:spPr bwMode="auto">
          <a:xfrm flipV="1">
            <a:off x="6553200" y="4431268"/>
            <a:ext cx="762000" cy="38100"/>
          </a:xfrm>
          <a:prstGeom prst="line">
            <a:avLst/>
          </a:prstGeom>
          <a:noFill/>
          <a:ln w="38100" cap="flat" cmpd="sng" algn="ctr">
            <a:solidFill>
              <a:srgbClr val="0000FF"/>
            </a:solidFill>
            <a:prstDash val="solid"/>
            <a:round/>
            <a:headEnd type="none" w="med" len="med"/>
            <a:tailEnd type="none" w="med" len="med"/>
          </a:ln>
          <a:effectLst/>
        </p:spPr>
      </p:cxnSp>
      <p:pic>
        <p:nvPicPr>
          <p:cNvPr id="30" name="Picture 37"/>
          <p:cNvPicPr>
            <a:picLocks noChangeArrowheads="1"/>
          </p:cNvPicPr>
          <p:nvPr/>
        </p:nvPicPr>
        <p:blipFill>
          <a:blip r:embed="rId4" cstate="print"/>
          <a:srcRect/>
          <a:stretch>
            <a:fillRect/>
          </a:stretch>
        </p:blipFill>
        <p:spPr bwMode="auto">
          <a:xfrm>
            <a:off x="1905000" y="3974068"/>
            <a:ext cx="609600" cy="381000"/>
          </a:xfrm>
          <a:prstGeom prst="rect">
            <a:avLst/>
          </a:prstGeom>
          <a:noFill/>
          <a:ln w="9525">
            <a:noFill/>
            <a:miter lim="800000"/>
            <a:headEnd/>
            <a:tailEnd/>
          </a:ln>
        </p:spPr>
      </p:pic>
      <p:pic>
        <p:nvPicPr>
          <p:cNvPr id="31" name="Picture 37"/>
          <p:cNvPicPr>
            <a:picLocks noChangeArrowheads="1"/>
          </p:cNvPicPr>
          <p:nvPr/>
        </p:nvPicPr>
        <p:blipFill>
          <a:blip r:embed="rId4" cstate="print"/>
          <a:srcRect/>
          <a:stretch>
            <a:fillRect/>
          </a:stretch>
        </p:blipFill>
        <p:spPr bwMode="auto">
          <a:xfrm>
            <a:off x="3352800" y="3364468"/>
            <a:ext cx="381000" cy="381000"/>
          </a:xfrm>
          <a:prstGeom prst="rect">
            <a:avLst/>
          </a:prstGeom>
          <a:noFill/>
          <a:ln w="9525">
            <a:noFill/>
            <a:miter lim="800000"/>
            <a:headEnd/>
            <a:tailEnd/>
          </a:ln>
        </p:spPr>
      </p:pic>
      <p:pic>
        <p:nvPicPr>
          <p:cNvPr id="33" name="Picture 37"/>
          <p:cNvPicPr>
            <a:picLocks noChangeArrowheads="1"/>
          </p:cNvPicPr>
          <p:nvPr/>
        </p:nvPicPr>
        <p:blipFill>
          <a:blip r:embed="rId4" cstate="print"/>
          <a:srcRect/>
          <a:stretch>
            <a:fillRect/>
          </a:stretch>
        </p:blipFill>
        <p:spPr bwMode="auto">
          <a:xfrm>
            <a:off x="5867400" y="2754868"/>
            <a:ext cx="685800" cy="381000"/>
          </a:xfrm>
          <a:prstGeom prst="rect">
            <a:avLst/>
          </a:prstGeom>
          <a:noFill/>
          <a:ln w="9525">
            <a:noFill/>
            <a:miter lim="800000"/>
            <a:headEnd/>
            <a:tailEnd/>
          </a:ln>
        </p:spPr>
      </p:pic>
      <p:pic>
        <p:nvPicPr>
          <p:cNvPr id="34" name="Picture 37"/>
          <p:cNvPicPr>
            <a:picLocks noChangeArrowheads="1"/>
          </p:cNvPicPr>
          <p:nvPr/>
        </p:nvPicPr>
        <p:blipFill>
          <a:blip r:embed="rId4" cstate="print"/>
          <a:srcRect/>
          <a:stretch>
            <a:fillRect/>
          </a:stretch>
        </p:blipFill>
        <p:spPr bwMode="auto">
          <a:xfrm>
            <a:off x="3924300" y="4355068"/>
            <a:ext cx="381000" cy="381000"/>
          </a:xfrm>
          <a:prstGeom prst="rect">
            <a:avLst/>
          </a:prstGeom>
          <a:noFill/>
          <a:ln w="9525">
            <a:noFill/>
            <a:miter lim="800000"/>
            <a:headEnd/>
            <a:tailEnd/>
          </a:ln>
        </p:spPr>
      </p:pic>
      <p:pic>
        <p:nvPicPr>
          <p:cNvPr id="35" name="Picture 37"/>
          <p:cNvPicPr>
            <a:picLocks noChangeArrowheads="1"/>
          </p:cNvPicPr>
          <p:nvPr/>
        </p:nvPicPr>
        <p:blipFill>
          <a:blip r:embed="rId4" cstate="print"/>
          <a:srcRect/>
          <a:stretch>
            <a:fillRect/>
          </a:stretch>
        </p:blipFill>
        <p:spPr bwMode="auto">
          <a:xfrm>
            <a:off x="4572000" y="3288268"/>
            <a:ext cx="381000" cy="381000"/>
          </a:xfrm>
          <a:prstGeom prst="rect">
            <a:avLst/>
          </a:prstGeom>
          <a:noFill/>
          <a:ln w="9525">
            <a:noFill/>
            <a:miter lim="800000"/>
            <a:headEnd/>
            <a:tailEnd/>
          </a:ln>
        </p:spPr>
      </p:pic>
      <p:cxnSp>
        <p:nvCxnSpPr>
          <p:cNvPr id="36" name="Straight Connector 35"/>
          <p:cNvCxnSpPr>
            <a:stCxn id="31" idx="3"/>
            <a:endCxn id="35" idx="1"/>
          </p:cNvCxnSpPr>
          <p:nvPr/>
        </p:nvCxnSpPr>
        <p:spPr bwMode="auto">
          <a:xfrm flipV="1">
            <a:off x="3733800" y="3478768"/>
            <a:ext cx="838200" cy="76200"/>
          </a:xfrm>
          <a:prstGeom prst="line">
            <a:avLst/>
          </a:prstGeom>
          <a:noFill/>
          <a:ln w="38100" cap="flat" cmpd="sng" algn="ctr">
            <a:solidFill>
              <a:srgbClr val="0000FF"/>
            </a:solidFill>
            <a:prstDash val="solid"/>
            <a:round/>
            <a:headEnd type="none" w="med" len="med"/>
            <a:tailEnd type="none" w="med" len="med"/>
          </a:ln>
          <a:effectLst/>
        </p:spPr>
      </p:cxnSp>
      <p:cxnSp>
        <p:nvCxnSpPr>
          <p:cNvPr id="37" name="Straight Connector 36"/>
          <p:cNvCxnSpPr>
            <a:stCxn id="35" idx="2"/>
            <a:endCxn id="34" idx="0"/>
          </p:cNvCxnSpPr>
          <p:nvPr/>
        </p:nvCxnSpPr>
        <p:spPr bwMode="auto">
          <a:xfrm rot="5400000">
            <a:off x="4095750" y="3688318"/>
            <a:ext cx="685800" cy="647700"/>
          </a:xfrm>
          <a:prstGeom prst="line">
            <a:avLst/>
          </a:prstGeom>
          <a:noFill/>
          <a:ln w="38100" cap="flat" cmpd="sng" algn="ctr">
            <a:solidFill>
              <a:srgbClr val="0000FF"/>
            </a:solidFill>
            <a:prstDash val="solid"/>
            <a:round/>
            <a:headEnd type="none" w="med" len="med"/>
            <a:tailEnd type="none" w="med" len="med"/>
          </a:ln>
          <a:effectLst/>
        </p:spPr>
      </p:cxnSp>
      <p:pic>
        <p:nvPicPr>
          <p:cNvPr id="41" name="Picture 37"/>
          <p:cNvPicPr>
            <a:picLocks noChangeArrowheads="1"/>
          </p:cNvPicPr>
          <p:nvPr/>
        </p:nvPicPr>
        <p:blipFill>
          <a:blip r:embed="rId4" cstate="print"/>
          <a:srcRect/>
          <a:stretch>
            <a:fillRect/>
          </a:stretch>
        </p:blipFill>
        <p:spPr bwMode="auto">
          <a:xfrm>
            <a:off x="5867400" y="4278868"/>
            <a:ext cx="685800" cy="381000"/>
          </a:xfrm>
          <a:prstGeom prst="rect">
            <a:avLst/>
          </a:prstGeom>
          <a:noFill/>
          <a:ln w="9525">
            <a:noFill/>
            <a:miter lim="800000"/>
            <a:headEnd/>
            <a:tailEnd/>
          </a:ln>
        </p:spPr>
      </p:pic>
      <p:cxnSp>
        <p:nvCxnSpPr>
          <p:cNvPr id="68" name="Straight Connector 67"/>
          <p:cNvCxnSpPr>
            <a:stCxn id="30" idx="3"/>
            <a:endCxn id="34" idx="1"/>
          </p:cNvCxnSpPr>
          <p:nvPr/>
        </p:nvCxnSpPr>
        <p:spPr bwMode="auto">
          <a:xfrm>
            <a:off x="2514600" y="4164568"/>
            <a:ext cx="1409700" cy="381000"/>
          </a:xfrm>
          <a:prstGeom prst="line">
            <a:avLst/>
          </a:prstGeom>
          <a:noFill/>
          <a:ln w="12700" cap="flat" cmpd="sng" algn="ctr">
            <a:solidFill>
              <a:srgbClr val="0000FF"/>
            </a:solidFill>
            <a:prstDash val="sysDot"/>
            <a:round/>
            <a:headEnd type="none" w="med" len="med"/>
            <a:tailEnd type="none" w="med" len="med"/>
          </a:ln>
          <a:effectLst/>
        </p:spPr>
      </p:cxnSp>
      <p:cxnSp>
        <p:nvCxnSpPr>
          <p:cNvPr id="76" name="Straight Connector 75"/>
          <p:cNvCxnSpPr>
            <a:stCxn id="34" idx="3"/>
            <a:endCxn id="41" idx="1"/>
          </p:cNvCxnSpPr>
          <p:nvPr/>
        </p:nvCxnSpPr>
        <p:spPr bwMode="auto">
          <a:xfrm flipV="1">
            <a:off x="4305300" y="4469368"/>
            <a:ext cx="1562100" cy="76200"/>
          </a:xfrm>
          <a:prstGeom prst="line">
            <a:avLst/>
          </a:prstGeom>
          <a:noFill/>
          <a:ln w="38100" cap="flat" cmpd="sng" algn="ctr">
            <a:solidFill>
              <a:srgbClr val="0000FF"/>
            </a:solidFill>
            <a:prstDash val="solid"/>
            <a:round/>
            <a:headEnd type="none" w="med" len="med"/>
            <a:tailEnd type="none" w="med" len="med"/>
          </a:ln>
          <a:effectLst/>
        </p:spPr>
      </p:cxnSp>
      <p:sp>
        <p:nvSpPr>
          <p:cNvPr id="79" name="Freeform 78"/>
          <p:cNvSpPr/>
          <p:nvPr/>
        </p:nvSpPr>
        <p:spPr bwMode="auto">
          <a:xfrm>
            <a:off x="1114023" y="2597102"/>
            <a:ext cx="6284890" cy="1502535"/>
          </a:xfrm>
          <a:custGeom>
            <a:avLst/>
            <a:gdLst>
              <a:gd name="connsiteX0" fmla="*/ 0 w 6284890"/>
              <a:gd name="connsiteY0" fmla="*/ 1502535 h 1502535"/>
              <a:gd name="connsiteX1" fmla="*/ 1468191 w 6284890"/>
              <a:gd name="connsiteY1" fmla="*/ 1193442 h 1502535"/>
              <a:gd name="connsiteX2" fmla="*/ 2408349 w 6284890"/>
              <a:gd name="connsiteY2" fmla="*/ 639651 h 1502535"/>
              <a:gd name="connsiteX3" fmla="*/ 3696236 w 6284890"/>
              <a:gd name="connsiteY3" fmla="*/ 613893 h 1502535"/>
              <a:gd name="connsiteX4" fmla="*/ 4932608 w 6284890"/>
              <a:gd name="connsiteY4" fmla="*/ 72980 h 1502535"/>
              <a:gd name="connsiteX5" fmla="*/ 5525036 w 6284890"/>
              <a:gd name="connsiteY5" fmla="*/ 176011 h 1502535"/>
              <a:gd name="connsiteX6" fmla="*/ 6284890 w 6284890"/>
              <a:gd name="connsiteY6" fmla="*/ 1013138 h 1502535"/>
              <a:gd name="connsiteX7" fmla="*/ 6284890 w 6284890"/>
              <a:gd name="connsiteY7" fmla="*/ 1013138 h 150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4890" h="1502535">
                <a:moveTo>
                  <a:pt x="0" y="1502535"/>
                </a:moveTo>
                <a:cubicBezTo>
                  <a:pt x="533400" y="1419895"/>
                  <a:pt x="1066800" y="1337256"/>
                  <a:pt x="1468191" y="1193442"/>
                </a:cubicBezTo>
                <a:cubicBezTo>
                  <a:pt x="1869582" y="1049628"/>
                  <a:pt x="2037008" y="736242"/>
                  <a:pt x="2408349" y="639651"/>
                </a:cubicBezTo>
                <a:cubicBezTo>
                  <a:pt x="2779690" y="543060"/>
                  <a:pt x="3275526" y="708338"/>
                  <a:pt x="3696236" y="613893"/>
                </a:cubicBezTo>
                <a:cubicBezTo>
                  <a:pt x="4116946" y="519448"/>
                  <a:pt x="4627808" y="145960"/>
                  <a:pt x="4932608" y="72980"/>
                </a:cubicBezTo>
                <a:cubicBezTo>
                  <a:pt x="5237408" y="0"/>
                  <a:pt x="5299656" y="19318"/>
                  <a:pt x="5525036" y="176011"/>
                </a:cubicBezTo>
                <a:cubicBezTo>
                  <a:pt x="5750416" y="332704"/>
                  <a:pt x="6284890" y="1013138"/>
                  <a:pt x="6284890" y="1013138"/>
                </a:cubicBezTo>
                <a:lnTo>
                  <a:pt x="6284890" y="1013138"/>
                </a:lnTo>
              </a:path>
            </a:pathLst>
          </a:custGeom>
          <a:noFill/>
          <a:ln w="571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80" name="TextBox 79"/>
          <p:cNvSpPr txBox="1"/>
          <p:nvPr/>
        </p:nvSpPr>
        <p:spPr>
          <a:xfrm>
            <a:off x="1752600" y="4583668"/>
            <a:ext cx="877163" cy="369332"/>
          </a:xfrm>
          <a:prstGeom prst="rect">
            <a:avLst/>
          </a:prstGeom>
          <a:noFill/>
        </p:spPr>
        <p:txBody>
          <a:bodyPr wrap="none" rtlCol="0">
            <a:spAutoFit/>
          </a:bodyPr>
          <a:lstStyle/>
          <a:p>
            <a:r>
              <a:rPr lang="en-US" dirty="0" smtClean="0"/>
              <a:t>AS100</a:t>
            </a:r>
            <a:endParaRPr lang="en-US" dirty="0"/>
          </a:p>
        </p:txBody>
      </p:sp>
      <p:sp>
        <p:nvSpPr>
          <p:cNvPr id="81" name="TextBox 80"/>
          <p:cNvSpPr txBox="1"/>
          <p:nvPr/>
        </p:nvSpPr>
        <p:spPr>
          <a:xfrm>
            <a:off x="3676218" y="4888468"/>
            <a:ext cx="877163" cy="369332"/>
          </a:xfrm>
          <a:prstGeom prst="rect">
            <a:avLst/>
          </a:prstGeom>
          <a:noFill/>
        </p:spPr>
        <p:txBody>
          <a:bodyPr wrap="none" rtlCol="0">
            <a:spAutoFit/>
          </a:bodyPr>
          <a:lstStyle/>
          <a:p>
            <a:r>
              <a:rPr lang="en-US" dirty="0" smtClean="0"/>
              <a:t>AS200</a:t>
            </a:r>
            <a:endParaRPr lang="en-US" dirty="0"/>
          </a:p>
        </p:txBody>
      </p:sp>
      <p:sp>
        <p:nvSpPr>
          <p:cNvPr id="82" name="TextBox 81"/>
          <p:cNvSpPr txBox="1"/>
          <p:nvPr/>
        </p:nvSpPr>
        <p:spPr>
          <a:xfrm>
            <a:off x="5715000" y="4964668"/>
            <a:ext cx="877163" cy="369332"/>
          </a:xfrm>
          <a:prstGeom prst="rect">
            <a:avLst/>
          </a:prstGeom>
          <a:noFill/>
        </p:spPr>
        <p:txBody>
          <a:bodyPr wrap="none" rtlCol="0">
            <a:spAutoFit/>
          </a:bodyPr>
          <a:lstStyle/>
          <a:p>
            <a:r>
              <a:rPr lang="en-US" dirty="0" smtClean="0"/>
              <a:t>AS400</a:t>
            </a:r>
            <a:endParaRPr lang="en-US" dirty="0"/>
          </a:p>
        </p:txBody>
      </p:sp>
      <p:sp>
        <p:nvSpPr>
          <p:cNvPr id="83" name="TextBox 82"/>
          <p:cNvSpPr txBox="1"/>
          <p:nvPr/>
        </p:nvSpPr>
        <p:spPr>
          <a:xfrm>
            <a:off x="5791200" y="3364468"/>
            <a:ext cx="877163" cy="369332"/>
          </a:xfrm>
          <a:prstGeom prst="rect">
            <a:avLst/>
          </a:prstGeom>
          <a:noFill/>
        </p:spPr>
        <p:txBody>
          <a:bodyPr wrap="none" rtlCol="0">
            <a:spAutoFit/>
          </a:bodyPr>
          <a:lstStyle/>
          <a:p>
            <a:r>
              <a:rPr lang="en-US" dirty="0" smtClean="0"/>
              <a:t>AS300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a Link (today)</a:t>
            </a:r>
            <a:endParaRPr lang="en-US" dirty="0"/>
          </a:p>
        </p:txBody>
      </p:sp>
      <p:sp>
        <p:nvSpPr>
          <p:cNvPr id="40" name="Slide Number Placeholder 39"/>
          <p:cNvSpPr>
            <a:spLocks noGrp="1"/>
          </p:cNvSpPr>
          <p:nvPr>
            <p:ph type="sldNum" sz="quarter" idx="10"/>
          </p:nvPr>
        </p:nvSpPr>
        <p:spPr/>
        <p:txBody>
          <a:bodyPr/>
          <a:lstStyle/>
          <a:p>
            <a:fld id="{78045D62-CC08-48FA-985A-62E7EF5E9DE8}" type="slidenum">
              <a:rPr lang="en-US" smtClean="0"/>
              <a:pPr/>
              <a:t>6</a:t>
            </a:fld>
            <a:endParaRPr lang="en-US"/>
          </a:p>
        </p:txBody>
      </p:sp>
      <p:sp>
        <p:nvSpPr>
          <p:cNvPr id="36" name="Can 35"/>
          <p:cNvSpPr/>
          <p:nvPr/>
        </p:nvSpPr>
        <p:spPr>
          <a:xfrm>
            <a:off x="2286000" y="54181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F</a:t>
            </a:r>
            <a:endParaRPr lang="en-US" dirty="0"/>
          </a:p>
        </p:txBody>
      </p:sp>
      <p:sp>
        <p:nvSpPr>
          <p:cNvPr id="38" name="Can 37"/>
          <p:cNvSpPr/>
          <p:nvPr/>
        </p:nvSpPr>
        <p:spPr>
          <a:xfrm>
            <a:off x="3200400" y="43513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C</a:t>
            </a:r>
            <a:endParaRPr lang="en-US" dirty="0"/>
          </a:p>
        </p:txBody>
      </p:sp>
      <p:sp>
        <p:nvSpPr>
          <p:cNvPr id="44" name="Can 43"/>
          <p:cNvSpPr/>
          <p:nvPr/>
        </p:nvSpPr>
        <p:spPr>
          <a:xfrm>
            <a:off x="4800600" y="54181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G</a:t>
            </a:r>
            <a:endParaRPr lang="en-US" dirty="0"/>
          </a:p>
        </p:txBody>
      </p:sp>
      <p:sp>
        <p:nvSpPr>
          <p:cNvPr id="48" name="Can 47"/>
          <p:cNvSpPr/>
          <p:nvPr/>
        </p:nvSpPr>
        <p:spPr>
          <a:xfrm>
            <a:off x="6096000" y="43513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D</a:t>
            </a:r>
            <a:endParaRPr lang="en-US" dirty="0"/>
          </a:p>
        </p:txBody>
      </p:sp>
      <p:sp>
        <p:nvSpPr>
          <p:cNvPr id="50" name="Line 20"/>
          <p:cNvSpPr>
            <a:spLocks noChangeShapeType="1"/>
          </p:cNvSpPr>
          <p:nvPr/>
        </p:nvSpPr>
        <p:spPr bwMode="auto">
          <a:xfrm flipH="1">
            <a:off x="5257800" y="4656137"/>
            <a:ext cx="914400" cy="762000"/>
          </a:xfrm>
          <a:prstGeom prst="line">
            <a:avLst/>
          </a:prstGeom>
          <a:noFill/>
          <a:ln w="38100">
            <a:solidFill>
              <a:srgbClr val="0080FF"/>
            </a:solidFill>
            <a:round/>
            <a:headEnd/>
            <a:tailEnd/>
          </a:ln>
        </p:spPr>
        <p:txBody>
          <a:bodyPr wrap="none" anchor="ctr"/>
          <a:lstStyle/>
          <a:p>
            <a:endParaRPr lang="en-US"/>
          </a:p>
        </p:txBody>
      </p:sp>
      <p:sp>
        <p:nvSpPr>
          <p:cNvPr id="51" name="Line 20"/>
          <p:cNvSpPr>
            <a:spLocks noChangeShapeType="1"/>
          </p:cNvSpPr>
          <p:nvPr/>
        </p:nvSpPr>
        <p:spPr bwMode="auto">
          <a:xfrm flipH="1">
            <a:off x="3657600" y="4503737"/>
            <a:ext cx="2438400" cy="46038"/>
          </a:xfrm>
          <a:prstGeom prst="line">
            <a:avLst/>
          </a:prstGeom>
          <a:noFill/>
          <a:ln w="38100">
            <a:solidFill>
              <a:srgbClr val="0080FF"/>
            </a:solidFill>
            <a:round/>
            <a:headEnd/>
            <a:tailEnd/>
          </a:ln>
        </p:spPr>
        <p:txBody>
          <a:bodyPr wrap="none" anchor="ctr"/>
          <a:lstStyle/>
          <a:p>
            <a:endParaRPr lang="en-US"/>
          </a:p>
        </p:txBody>
      </p:sp>
      <p:sp>
        <p:nvSpPr>
          <p:cNvPr id="52" name="Line 20"/>
          <p:cNvSpPr>
            <a:spLocks noChangeShapeType="1"/>
          </p:cNvSpPr>
          <p:nvPr/>
        </p:nvSpPr>
        <p:spPr bwMode="auto">
          <a:xfrm flipH="1">
            <a:off x="2667000" y="4656137"/>
            <a:ext cx="685800" cy="762000"/>
          </a:xfrm>
          <a:prstGeom prst="line">
            <a:avLst/>
          </a:prstGeom>
          <a:noFill/>
          <a:ln w="38100">
            <a:solidFill>
              <a:srgbClr val="0080FF"/>
            </a:solidFill>
            <a:round/>
            <a:headEnd/>
            <a:tailEnd/>
          </a:ln>
        </p:spPr>
        <p:txBody>
          <a:bodyPr wrap="none" anchor="ctr"/>
          <a:lstStyle/>
          <a:p>
            <a:endParaRPr lang="en-US"/>
          </a:p>
        </p:txBody>
      </p:sp>
      <p:cxnSp>
        <p:nvCxnSpPr>
          <p:cNvPr id="54" name="Straight Connector 21"/>
          <p:cNvCxnSpPr>
            <a:cxnSpLocks noChangeShapeType="1"/>
            <a:stCxn id="36" idx="4"/>
            <a:endCxn id="44" idx="2"/>
          </p:cNvCxnSpPr>
          <p:nvPr/>
        </p:nvCxnSpPr>
        <p:spPr bwMode="auto">
          <a:xfrm>
            <a:off x="2819400" y="5607050"/>
            <a:ext cx="1981200" cy="1587"/>
          </a:xfrm>
          <a:prstGeom prst="line">
            <a:avLst/>
          </a:prstGeom>
          <a:noFill/>
          <a:ln w="38100">
            <a:solidFill>
              <a:srgbClr val="0080FF"/>
            </a:solidFill>
            <a:round/>
            <a:headEnd/>
            <a:tailEnd/>
          </a:ln>
        </p:spPr>
      </p:cxnSp>
      <p:sp>
        <p:nvSpPr>
          <p:cNvPr id="55" name="Line 20"/>
          <p:cNvSpPr>
            <a:spLocks noChangeShapeType="1"/>
          </p:cNvSpPr>
          <p:nvPr/>
        </p:nvSpPr>
        <p:spPr bwMode="auto">
          <a:xfrm flipH="1" flipV="1">
            <a:off x="990600" y="5257799"/>
            <a:ext cx="1295400" cy="388937"/>
          </a:xfrm>
          <a:prstGeom prst="line">
            <a:avLst/>
          </a:prstGeom>
          <a:noFill/>
          <a:ln w="38100">
            <a:solidFill>
              <a:srgbClr val="0080FF"/>
            </a:solidFill>
            <a:round/>
            <a:headEnd/>
            <a:tailEnd/>
          </a:ln>
        </p:spPr>
        <p:txBody>
          <a:bodyPr wrap="none" anchor="ctr"/>
          <a:lstStyle/>
          <a:p>
            <a:endParaRPr lang="en-US"/>
          </a:p>
        </p:txBody>
      </p:sp>
      <p:sp>
        <p:nvSpPr>
          <p:cNvPr id="57" name="Line 20"/>
          <p:cNvSpPr>
            <a:spLocks noChangeShapeType="1"/>
          </p:cNvSpPr>
          <p:nvPr/>
        </p:nvSpPr>
        <p:spPr bwMode="auto">
          <a:xfrm flipH="1">
            <a:off x="6629400" y="4419600"/>
            <a:ext cx="838200" cy="84136"/>
          </a:xfrm>
          <a:prstGeom prst="line">
            <a:avLst/>
          </a:prstGeom>
          <a:noFill/>
          <a:ln w="38100">
            <a:solidFill>
              <a:srgbClr val="0080FF"/>
            </a:solidFill>
            <a:round/>
            <a:headEnd/>
            <a:tailEnd/>
          </a:ln>
        </p:spPr>
        <p:txBody>
          <a:bodyPr wrap="none" anchor="ctr"/>
          <a:lstStyle/>
          <a:p>
            <a:endParaRPr lang="en-US"/>
          </a:p>
        </p:txBody>
      </p:sp>
      <p:sp>
        <p:nvSpPr>
          <p:cNvPr id="61" name="Can 60"/>
          <p:cNvSpPr/>
          <p:nvPr/>
        </p:nvSpPr>
        <p:spPr>
          <a:xfrm>
            <a:off x="2209800" y="33528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A</a:t>
            </a:r>
            <a:endParaRPr lang="en-US" dirty="0"/>
          </a:p>
        </p:txBody>
      </p:sp>
      <p:sp>
        <p:nvSpPr>
          <p:cNvPr id="63" name="Line 20"/>
          <p:cNvSpPr>
            <a:spLocks noChangeShapeType="1"/>
          </p:cNvSpPr>
          <p:nvPr/>
        </p:nvSpPr>
        <p:spPr bwMode="auto">
          <a:xfrm flipH="1" flipV="1">
            <a:off x="2514600" y="3733800"/>
            <a:ext cx="838200" cy="609600"/>
          </a:xfrm>
          <a:prstGeom prst="line">
            <a:avLst/>
          </a:prstGeom>
          <a:noFill/>
          <a:ln w="38100">
            <a:solidFill>
              <a:srgbClr val="0080FF"/>
            </a:solidFill>
            <a:round/>
            <a:headEnd/>
            <a:tailEnd/>
          </a:ln>
        </p:spPr>
        <p:txBody>
          <a:bodyPr wrap="none" anchor="ctr"/>
          <a:lstStyle/>
          <a:p>
            <a:endParaRPr lang="en-US"/>
          </a:p>
        </p:txBody>
      </p:sp>
      <p:sp>
        <p:nvSpPr>
          <p:cNvPr id="66" name="Line 20"/>
          <p:cNvSpPr>
            <a:spLocks noChangeShapeType="1"/>
          </p:cNvSpPr>
          <p:nvPr/>
        </p:nvSpPr>
        <p:spPr bwMode="auto">
          <a:xfrm flipH="1" flipV="1">
            <a:off x="2362200" y="3733800"/>
            <a:ext cx="76200" cy="1600200"/>
          </a:xfrm>
          <a:prstGeom prst="line">
            <a:avLst/>
          </a:prstGeom>
          <a:noFill/>
          <a:ln w="38100">
            <a:solidFill>
              <a:srgbClr val="0080FF"/>
            </a:solidFill>
            <a:round/>
            <a:headEnd/>
            <a:tailEnd/>
          </a:ln>
        </p:spPr>
        <p:txBody>
          <a:bodyPr wrap="none" anchor="ctr"/>
          <a:lstStyle/>
          <a:p>
            <a:endParaRPr lang="en-US"/>
          </a:p>
        </p:txBody>
      </p:sp>
      <p:sp>
        <p:nvSpPr>
          <p:cNvPr id="67" name="Line 20"/>
          <p:cNvSpPr>
            <a:spLocks noChangeShapeType="1"/>
          </p:cNvSpPr>
          <p:nvPr/>
        </p:nvSpPr>
        <p:spPr bwMode="auto">
          <a:xfrm flipH="1">
            <a:off x="2133600" y="5799136"/>
            <a:ext cx="304800" cy="830263"/>
          </a:xfrm>
          <a:prstGeom prst="line">
            <a:avLst/>
          </a:prstGeom>
          <a:noFill/>
          <a:ln w="38100">
            <a:solidFill>
              <a:srgbClr val="0080FF"/>
            </a:solidFill>
            <a:round/>
            <a:headEnd/>
            <a:tailEnd/>
          </a:ln>
        </p:spPr>
        <p:txBody>
          <a:bodyPr wrap="none" anchor="ctr"/>
          <a:lstStyle/>
          <a:p>
            <a:endParaRPr lang="en-US"/>
          </a:p>
        </p:txBody>
      </p:sp>
      <p:sp>
        <p:nvSpPr>
          <p:cNvPr id="68" name="Line 20"/>
          <p:cNvSpPr>
            <a:spLocks noChangeShapeType="1"/>
          </p:cNvSpPr>
          <p:nvPr/>
        </p:nvSpPr>
        <p:spPr bwMode="auto">
          <a:xfrm>
            <a:off x="1524000" y="3352800"/>
            <a:ext cx="685800" cy="228600"/>
          </a:xfrm>
          <a:prstGeom prst="line">
            <a:avLst/>
          </a:prstGeom>
          <a:noFill/>
          <a:ln w="38100">
            <a:solidFill>
              <a:srgbClr val="0080FF"/>
            </a:solidFill>
            <a:round/>
            <a:headEnd/>
            <a:tailEnd/>
          </a:ln>
        </p:spPr>
        <p:txBody>
          <a:bodyPr wrap="none" anchor="ctr"/>
          <a:lstStyle/>
          <a:p>
            <a:endParaRPr lang="en-US"/>
          </a:p>
        </p:txBody>
      </p:sp>
      <p:sp>
        <p:nvSpPr>
          <p:cNvPr id="72" name="Can 71"/>
          <p:cNvSpPr/>
          <p:nvPr/>
        </p:nvSpPr>
        <p:spPr>
          <a:xfrm>
            <a:off x="7467600" y="41910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E</a:t>
            </a:r>
            <a:endParaRPr lang="en-US" dirty="0"/>
          </a:p>
        </p:txBody>
      </p:sp>
      <p:pic>
        <p:nvPicPr>
          <p:cNvPr id="73"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8458200" y="4800600"/>
            <a:ext cx="455285" cy="457200"/>
          </a:xfrm>
          <a:prstGeom prst="rect">
            <a:avLst/>
          </a:prstGeom>
          <a:noFill/>
        </p:spPr>
      </p:pic>
      <p:pic>
        <p:nvPicPr>
          <p:cNvPr id="75"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8458200" y="4191000"/>
            <a:ext cx="455285" cy="457200"/>
          </a:xfrm>
          <a:prstGeom prst="rect">
            <a:avLst/>
          </a:prstGeom>
          <a:noFill/>
        </p:spPr>
      </p:pic>
      <p:pic>
        <p:nvPicPr>
          <p:cNvPr id="76"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8458200" y="3505200"/>
            <a:ext cx="455285" cy="457200"/>
          </a:xfrm>
          <a:prstGeom prst="rect">
            <a:avLst/>
          </a:prstGeom>
          <a:noFill/>
        </p:spPr>
      </p:pic>
      <p:sp>
        <p:nvSpPr>
          <p:cNvPr id="79" name="Line 20"/>
          <p:cNvSpPr>
            <a:spLocks noChangeShapeType="1"/>
          </p:cNvSpPr>
          <p:nvPr/>
        </p:nvSpPr>
        <p:spPr bwMode="auto">
          <a:xfrm flipH="1">
            <a:off x="4800600" y="5791200"/>
            <a:ext cx="152400" cy="685800"/>
          </a:xfrm>
          <a:prstGeom prst="line">
            <a:avLst/>
          </a:prstGeom>
          <a:noFill/>
          <a:ln w="38100">
            <a:solidFill>
              <a:srgbClr val="0080FF"/>
            </a:solidFill>
            <a:round/>
            <a:headEnd/>
            <a:tailEnd/>
          </a:ln>
        </p:spPr>
        <p:txBody>
          <a:bodyPr wrap="none" anchor="ctr"/>
          <a:lstStyle/>
          <a:p>
            <a:endParaRPr lang="en-US"/>
          </a:p>
        </p:txBody>
      </p:sp>
      <p:pic>
        <p:nvPicPr>
          <p:cNvPr id="87" name="Picture 10" descr="MCj02957280000[1]"/>
          <p:cNvPicPr>
            <a:picLocks noGrp="1" noChangeAspect="1" noChangeArrowheads="1"/>
          </p:cNvPicPr>
          <p:nvPr>
            <p:ph sz="quarter" idx="4294967295"/>
          </p:nvPr>
        </p:nvPicPr>
        <p:blipFill>
          <a:blip r:embed="rId4" cstate="print"/>
          <a:srcRect/>
          <a:stretch>
            <a:fillRect/>
          </a:stretch>
        </p:blipFill>
        <p:spPr>
          <a:xfrm>
            <a:off x="381000" y="2819400"/>
            <a:ext cx="721192" cy="609600"/>
          </a:xfrm>
          <a:noFill/>
          <a:ln/>
        </p:spPr>
      </p:pic>
      <p:sp>
        <p:nvSpPr>
          <p:cNvPr id="106" name="Line 20"/>
          <p:cNvSpPr>
            <a:spLocks noChangeShapeType="1"/>
          </p:cNvSpPr>
          <p:nvPr/>
        </p:nvSpPr>
        <p:spPr bwMode="auto">
          <a:xfrm flipH="1">
            <a:off x="3657600" y="3436937"/>
            <a:ext cx="1371600" cy="982663"/>
          </a:xfrm>
          <a:prstGeom prst="line">
            <a:avLst/>
          </a:prstGeom>
          <a:noFill/>
          <a:ln w="38100">
            <a:solidFill>
              <a:srgbClr val="0080FF"/>
            </a:solidFill>
            <a:round/>
            <a:headEnd/>
            <a:tailEnd/>
          </a:ln>
        </p:spPr>
        <p:txBody>
          <a:bodyPr wrap="none" anchor="ctr"/>
          <a:lstStyle/>
          <a:p>
            <a:endParaRPr lang="en-US"/>
          </a:p>
        </p:txBody>
      </p:sp>
      <p:sp>
        <p:nvSpPr>
          <p:cNvPr id="107" name="Can 106"/>
          <p:cNvSpPr/>
          <p:nvPr/>
        </p:nvSpPr>
        <p:spPr>
          <a:xfrm>
            <a:off x="4876800" y="30480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B</a:t>
            </a:r>
            <a:endParaRPr lang="en-US" dirty="0"/>
          </a:p>
        </p:txBody>
      </p:sp>
      <p:pic>
        <p:nvPicPr>
          <p:cNvPr id="115" name="Picture 10" descr="MCj02957280000[1]"/>
          <p:cNvPicPr>
            <a:picLocks noGrp="1" noChangeAspect="1" noChangeArrowheads="1"/>
          </p:cNvPicPr>
          <p:nvPr>
            <p:ph sz="quarter" idx="4294967295"/>
          </p:nvPr>
        </p:nvPicPr>
        <p:blipFill>
          <a:blip r:embed="rId4" cstate="print"/>
          <a:srcRect/>
          <a:stretch>
            <a:fillRect/>
          </a:stretch>
        </p:blipFill>
        <p:spPr>
          <a:xfrm>
            <a:off x="5638800" y="2286000"/>
            <a:ext cx="721192" cy="609600"/>
          </a:xfrm>
          <a:noFill/>
          <a:ln/>
        </p:spPr>
      </p:pic>
      <p:sp>
        <p:nvSpPr>
          <p:cNvPr id="45" name="Line 20"/>
          <p:cNvSpPr>
            <a:spLocks noChangeShapeType="1"/>
          </p:cNvSpPr>
          <p:nvPr/>
        </p:nvSpPr>
        <p:spPr bwMode="auto">
          <a:xfrm flipH="1">
            <a:off x="5334000" y="4419600"/>
            <a:ext cx="2133600" cy="1219200"/>
          </a:xfrm>
          <a:prstGeom prst="line">
            <a:avLst/>
          </a:prstGeom>
          <a:noFill/>
          <a:ln w="38100">
            <a:solidFill>
              <a:srgbClr val="0080FF"/>
            </a:solidFill>
            <a:prstDash val="dash"/>
            <a:round/>
            <a:headEnd/>
            <a:tailEnd/>
          </a:ln>
        </p:spPr>
        <p:txBody>
          <a:bodyPr wrap="none" anchor="ctr"/>
          <a:lstStyle/>
          <a:p>
            <a:endParaRPr lang="en-US"/>
          </a:p>
        </p:txBody>
      </p:sp>
      <p:sp>
        <p:nvSpPr>
          <p:cNvPr id="30" name="Rounded Rectangular Callout 29"/>
          <p:cNvSpPr/>
          <p:nvPr/>
        </p:nvSpPr>
        <p:spPr bwMode="auto">
          <a:xfrm>
            <a:off x="6629400" y="2438400"/>
            <a:ext cx="2209800" cy="1295400"/>
          </a:xfrm>
          <a:prstGeom prst="wedgeRoundRectCallout">
            <a:avLst>
              <a:gd name="adj1" fmla="val -20833"/>
              <a:gd name="adj2" fmla="val 81011"/>
              <a:gd name="adj3" fmla="val 16667"/>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Helvetica" pitchFamily="34" charset="0"/>
              </a:rPr>
              <a:t>Reconfigure D, E</a:t>
            </a:r>
          </a:p>
          <a:p>
            <a:pPr marL="0" marR="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Helvetica" pitchFamily="34" charset="0"/>
              </a:rPr>
              <a:t>Remove Link</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Not just state transfer</a:t>
            </a:r>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60</a:t>
            </a:fld>
            <a:endParaRPr lang="en-US"/>
          </a:p>
        </p:txBody>
      </p:sp>
      <p:cxnSp>
        <p:nvCxnSpPr>
          <p:cNvPr id="71" name="Straight Arrow Connector 70"/>
          <p:cNvCxnSpPr/>
          <p:nvPr/>
        </p:nvCxnSpPr>
        <p:spPr bwMode="auto">
          <a:xfrm rot="16200000" flipH="1">
            <a:off x="2019300" y="2869168"/>
            <a:ext cx="685800" cy="457200"/>
          </a:xfrm>
          <a:prstGeom prst="straightConnector1">
            <a:avLst/>
          </a:prstGeom>
          <a:noFill/>
          <a:ln w="38100" cap="flat" cmpd="sng" algn="ctr">
            <a:solidFill>
              <a:schemeClr val="tx1"/>
            </a:solidFill>
            <a:prstDash val="solid"/>
            <a:round/>
            <a:headEnd type="none" w="med" len="med"/>
            <a:tailEnd type="arrow"/>
          </a:ln>
          <a:effectLst/>
        </p:spPr>
      </p:cxnSp>
      <p:sp>
        <p:nvSpPr>
          <p:cNvPr id="72" name="TextBox 71"/>
          <p:cNvSpPr txBox="1"/>
          <p:nvPr/>
        </p:nvSpPr>
        <p:spPr>
          <a:xfrm>
            <a:off x="1219200" y="2221468"/>
            <a:ext cx="1800493" cy="369332"/>
          </a:xfrm>
          <a:prstGeom prst="rect">
            <a:avLst/>
          </a:prstGeom>
          <a:noFill/>
        </p:spPr>
        <p:txBody>
          <a:bodyPr wrap="none" rtlCol="0">
            <a:spAutoFit/>
          </a:bodyPr>
          <a:lstStyle/>
          <a:p>
            <a:r>
              <a:rPr lang="en-US" dirty="0" smtClean="0"/>
              <a:t>Migrate session</a:t>
            </a:r>
            <a:endParaRPr lang="en-US" dirty="0"/>
          </a:p>
        </p:txBody>
      </p:sp>
      <p:cxnSp>
        <p:nvCxnSpPr>
          <p:cNvPr id="20" name="Straight Connector 19"/>
          <p:cNvCxnSpPr>
            <a:endCxn id="30" idx="1"/>
          </p:cNvCxnSpPr>
          <p:nvPr/>
        </p:nvCxnSpPr>
        <p:spPr bwMode="auto">
          <a:xfrm flipV="1">
            <a:off x="914400" y="4164568"/>
            <a:ext cx="990600" cy="260366"/>
          </a:xfrm>
          <a:prstGeom prst="line">
            <a:avLst/>
          </a:prstGeom>
          <a:noFill/>
          <a:ln w="38100" cap="flat" cmpd="sng" algn="ctr">
            <a:solidFill>
              <a:srgbClr val="0000FF"/>
            </a:solidFill>
            <a:prstDash val="solid"/>
            <a:round/>
            <a:headEnd type="none" w="med" len="med"/>
            <a:tailEnd type="none" w="med" len="med"/>
          </a:ln>
          <a:effectLst/>
        </p:spPr>
      </p:cxnSp>
      <p:pic>
        <p:nvPicPr>
          <p:cNvPr id="21"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7620000" y="3821668"/>
            <a:ext cx="869594" cy="873252"/>
          </a:xfrm>
          <a:prstGeom prst="rect">
            <a:avLst/>
          </a:prstGeom>
          <a:noFill/>
        </p:spPr>
      </p:pic>
      <p:cxnSp>
        <p:nvCxnSpPr>
          <p:cNvPr id="22" name="Straight Connector 21"/>
          <p:cNvCxnSpPr>
            <a:stCxn id="33" idx="3"/>
          </p:cNvCxnSpPr>
          <p:nvPr/>
        </p:nvCxnSpPr>
        <p:spPr bwMode="auto">
          <a:xfrm>
            <a:off x="6553200" y="2945368"/>
            <a:ext cx="609600" cy="647700"/>
          </a:xfrm>
          <a:prstGeom prst="line">
            <a:avLst/>
          </a:prstGeom>
          <a:noFill/>
          <a:ln w="38100" cap="flat" cmpd="sng" algn="ctr">
            <a:solidFill>
              <a:srgbClr val="0000FF"/>
            </a:solidFill>
            <a:prstDash val="solid"/>
            <a:round/>
            <a:headEnd type="none" w="med" len="med"/>
            <a:tailEnd type="none" w="med" len="med"/>
          </a:ln>
          <a:effectLst/>
        </p:spPr>
      </p:cxnSp>
      <p:sp>
        <p:nvSpPr>
          <p:cNvPr id="23" name="Cloud 22"/>
          <p:cNvSpPr/>
          <p:nvPr/>
        </p:nvSpPr>
        <p:spPr bwMode="auto">
          <a:xfrm>
            <a:off x="1676400" y="3821668"/>
            <a:ext cx="1066800" cy="762000"/>
          </a:xfrm>
          <a:prstGeom prst="cloud">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24" name="Cloud 23"/>
          <p:cNvSpPr/>
          <p:nvPr/>
        </p:nvSpPr>
        <p:spPr bwMode="auto">
          <a:xfrm>
            <a:off x="2895600" y="2907268"/>
            <a:ext cx="2362200" cy="1981200"/>
          </a:xfrm>
          <a:prstGeom prst="cloud">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25" name="Cloud 24"/>
          <p:cNvSpPr/>
          <p:nvPr/>
        </p:nvSpPr>
        <p:spPr bwMode="auto">
          <a:xfrm>
            <a:off x="5562600" y="4126468"/>
            <a:ext cx="1219200" cy="838200"/>
          </a:xfrm>
          <a:prstGeom prst="cloud">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26" name="Cloud 25"/>
          <p:cNvSpPr/>
          <p:nvPr/>
        </p:nvSpPr>
        <p:spPr bwMode="auto">
          <a:xfrm>
            <a:off x="5715000" y="2526268"/>
            <a:ext cx="990600" cy="838200"/>
          </a:xfrm>
          <a:prstGeom prst="cloud">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cxnSp>
        <p:nvCxnSpPr>
          <p:cNvPr id="27" name="Straight Connector 26"/>
          <p:cNvCxnSpPr>
            <a:stCxn id="30" idx="3"/>
            <a:endCxn id="34" idx="1"/>
          </p:cNvCxnSpPr>
          <p:nvPr/>
        </p:nvCxnSpPr>
        <p:spPr bwMode="auto">
          <a:xfrm>
            <a:off x="2514600" y="4164568"/>
            <a:ext cx="1409700" cy="381000"/>
          </a:xfrm>
          <a:prstGeom prst="line">
            <a:avLst/>
          </a:prstGeom>
          <a:noFill/>
          <a:ln w="38100" cap="flat" cmpd="sng" algn="ctr">
            <a:solidFill>
              <a:srgbClr val="0000FF"/>
            </a:solidFill>
            <a:prstDash val="solid"/>
            <a:round/>
            <a:headEnd type="none" w="med" len="med"/>
            <a:tailEnd type="none" w="med" len="med"/>
          </a:ln>
          <a:effectLst/>
        </p:spPr>
      </p:cxnSp>
      <p:cxnSp>
        <p:nvCxnSpPr>
          <p:cNvPr id="28" name="Straight Connector 27"/>
          <p:cNvCxnSpPr>
            <a:stCxn id="35" idx="3"/>
            <a:endCxn id="33" idx="1"/>
          </p:cNvCxnSpPr>
          <p:nvPr/>
        </p:nvCxnSpPr>
        <p:spPr bwMode="auto">
          <a:xfrm flipV="1">
            <a:off x="4953000" y="2945368"/>
            <a:ext cx="914400" cy="533400"/>
          </a:xfrm>
          <a:prstGeom prst="line">
            <a:avLst/>
          </a:prstGeom>
          <a:noFill/>
          <a:ln w="38100" cap="flat" cmpd="sng" algn="ctr">
            <a:solidFill>
              <a:srgbClr val="0000FF"/>
            </a:solidFill>
            <a:prstDash val="solid"/>
            <a:round/>
            <a:headEnd type="none" w="med" len="med"/>
            <a:tailEnd type="none" w="med" len="med"/>
          </a:ln>
          <a:effectLst/>
        </p:spPr>
      </p:cxnSp>
      <p:cxnSp>
        <p:nvCxnSpPr>
          <p:cNvPr id="29" name="Straight Connector 28"/>
          <p:cNvCxnSpPr>
            <a:stCxn id="41" idx="3"/>
          </p:cNvCxnSpPr>
          <p:nvPr/>
        </p:nvCxnSpPr>
        <p:spPr bwMode="auto">
          <a:xfrm flipV="1">
            <a:off x="6553200" y="4431268"/>
            <a:ext cx="762000" cy="38100"/>
          </a:xfrm>
          <a:prstGeom prst="line">
            <a:avLst/>
          </a:prstGeom>
          <a:noFill/>
          <a:ln w="38100" cap="flat" cmpd="sng" algn="ctr">
            <a:solidFill>
              <a:srgbClr val="0000FF"/>
            </a:solidFill>
            <a:prstDash val="solid"/>
            <a:round/>
            <a:headEnd type="none" w="med" len="med"/>
            <a:tailEnd type="none" w="med" len="med"/>
          </a:ln>
          <a:effectLst/>
        </p:spPr>
      </p:cxnSp>
      <p:pic>
        <p:nvPicPr>
          <p:cNvPr id="30" name="Picture 37"/>
          <p:cNvPicPr>
            <a:picLocks noChangeArrowheads="1"/>
          </p:cNvPicPr>
          <p:nvPr/>
        </p:nvPicPr>
        <p:blipFill>
          <a:blip r:embed="rId4" cstate="print"/>
          <a:srcRect/>
          <a:stretch>
            <a:fillRect/>
          </a:stretch>
        </p:blipFill>
        <p:spPr bwMode="auto">
          <a:xfrm>
            <a:off x="1905000" y="3974068"/>
            <a:ext cx="609600" cy="381000"/>
          </a:xfrm>
          <a:prstGeom prst="rect">
            <a:avLst/>
          </a:prstGeom>
          <a:noFill/>
          <a:ln w="9525">
            <a:noFill/>
            <a:miter lim="800000"/>
            <a:headEnd/>
            <a:tailEnd/>
          </a:ln>
        </p:spPr>
      </p:pic>
      <p:pic>
        <p:nvPicPr>
          <p:cNvPr id="31" name="Picture 37"/>
          <p:cNvPicPr>
            <a:picLocks noChangeArrowheads="1"/>
          </p:cNvPicPr>
          <p:nvPr/>
        </p:nvPicPr>
        <p:blipFill>
          <a:blip r:embed="rId4" cstate="print"/>
          <a:srcRect/>
          <a:stretch>
            <a:fillRect/>
          </a:stretch>
        </p:blipFill>
        <p:spPr bwMode="auto">
          <a:xfrm>
            <a:off x="3352800" y="3364468"/>
            <a:ext cx="381000" cy="381000"/>
          </a:xfrm>
          <a:prstGeom prst="rect">
            <a:avLst/>
          </a:prstGeom>
          <a:noFill/>
          <a:ln w="9525">
            <a:noFill/>
            <a:miter lim="800000"/>
            <a:headEnd/>
            <a:tailEnd/>
          </a:ln>
        </p:spPr>
      </p:pic>
      <p:pic>
        <p:nvPicPr>
          <p:cNvPr id="33" name="Picture 37"/>
          <p:cNvPicPr>
            <a:picLocks noChangeArrowheads="1"/>
          </p:cNvPicPr>
          <p:nvPr/>
        </p:nvPicPr>
        <p:blipFill>
          <a:blip r:embed="rId4" cstate="print"/>
          <a:srcRect/>
          <a:stretch>
            <a:fillRect/>
          </a:stretch>
        </p:blipFill>
        <p:spPr bwMode="auto">
          <a:xfrm>
            <a:off x="5867400" y="2754868"/>
            <a:ext cx="685800" cy="381000"/>
          </a:xfrm>
          <a:prstGeom prst="rect">
            <a:avLst/>
          </a:prstGeom>
          <a:noFill/>
          <a:ln w="9525">
            <a:noFill/>
            <a:miter lim="800000"/>
            <a:headEnd/>
            <a:tailEnd/>
          </a:ln>
        </p:spPr>
      </p:pic>
      <p:pic>
        <p:nvPicPr>
          <p:cNvPr id="34" name="Picture 37"/>
          <p:cNvPicPr>
            <a:picLocks noChangeArrowheads="1"/>
          </p:cNvPicPr>
          <p:nvPr/>
        </p:nvPicPr>
        <p:blipFill>
          <a:blip r:embed="rId4" cstate="print"/>
          <a:srcRect/>
          <a:stretch>
            <a:fillRect/>
          </a:stretch>
        </p:blipFill>
        <p:spPr bwMode="auto">
          <a:xfrm>
            <a:off x="3924300" y="4355068"/>
            <a:ext cx="381000" cy="381000"/>
          </a:xfrm>
          <a:prstGeom prst="rect">
            <a:avLst/>
          </a:prstGeom>
          <a:noFill/>
          <a:ln w="9525">
            <a:noFill/>
            <a:miter lim="800000"/>
            <a:headEnd/>
            <a:tailEnd/>
          </a:ln>
        </p:spPr>
      </p:pic>
      <p:pic>
        <p:nvPicPr>
          <p:cNvPr id="35" name="Picture 37"/>
          <p:cNvPicPr>
            <a:picLocks noChangeArrowheads="1"/>
          </p:cNvPicPr>
          <p:nvPr/>
        </p:nvPicPr>
        <p:blipFill>
          <a:blip r:embed="rId4" cstate="print"/>
          <a:srcRect/>
          <a:stretch>
            <a:fillRect/>
          </a:stretch>
        </p:blipFill>
        <p:spPr bwMode="auto">
          <a:xfrm>
            <a:off x="4572000" y="3288268"/>
            <a:ext cx="381000" cy="381000"/>
          </a:xfrm>
          <a:prstGeom prst="rect">
            <a:avLst/>
          </a:prstGeom>
          <a:noFill/>
          <a:ln w="9525">
            <a:noFill/>
            <a:miter lim="800000"/>
            <a:headEnd/>
            <a:tailEnd/>
          </a:ln>
        </p:spPr>
      </p:pic>
      <p:cxnSp>
        <p:nvCxnSpPr>
          <p:cNvPr id="36" name="Straight Connector 35"/>
          <p:cNvCxnSpPr>
            <a:stCxn id="31" idx="3"/>
            <a:endCxn id="35" idx="1"/>
          </p:cNvCxnSpPr>
          <p:nvPr/>
        </p:nvCxnSpPr>
        <p:spPr bwMode="auto">
          <a:xfrm flipV="1">
            <a:off x="3733800" y="3478768"/>
            <a:ext cx="838200" cy="76200"/>
          </a:xfrm>
          <a:prstGeom prst="line">
            <a:avLst/>
          </a:prstGeom>
          <a:noFill/>
          <a:ln w="38100" cap="flat" cmpd="sng" algn="ctr">
            <a:solidFill>
              <a:srgbClr val="0000FF"/>
            </a:solidFill>
            <a:prstDash val="solid"/>
            <a:round/>
            <a:headEnd type="none" w="med" len="med"/>
            <a:tailEnd type="none" w="med" len="med"/>
          </a:ln>
          <a:effectLst/>
        </p:spPr>
      </p:cxnSp>
      <p:cxnSp>
        <p:nvCxnSpPr>
          <p:cNvPr id="37" name="Straight Connector 36"/>
          <p:cNvCxnSpPr>
            <a:stCxn id="35" idx="2"/>
            <a:endCxn id="34" idx="0"/>
          </p:cNvCxnSpPr>
          <p:nvPr/>
        </p:nvCxnSpPr>
        <p:spPr bwMode="auto">
          <a:xfrm rot="5400000">
            <a:off x="4095750" y="3688318"/>
            <a:ext cx="685800" cy="647700"/>
          </a:xfrm>
          <a:prstGeom prst="line">
            <a:avLst/>
          </a:prstGeom>
          <a:noFill/>
          <a:ln w="38100" cap="flat" cmpd="sng" algn="ctr">
            <a:solidFill>
              <a:srgbClr val="0000FF"/>
            </a:solidFill>
            <a:prstDash val="solid"/>
            <a:round/>
            <a:headEnd type="none" w="med" len="med"/>
            <a:tailEnd type="none" w="med" len="med"/>
          </a:ln>
          <a:effectLst/>
        </p:spPr>
      </p:cxnSp>
      <p:pic>
        <p:nvPicPr>
          <p:cNvPr id="41" name="Picture 37"/>
          <p:cNvPicPr>
            <a:picLocks noChangeArrowheads="1"/>
          </p:cNvPicPr>
          <p:nvPr/>
        </p:nvPicPr>
        <p:blipFill>
          <a:blip r:embed="rId4" cstate="print"/>
          <a:srcRect/>
          <a:stretch>
            <a:fillRect/>
          </a:stretch>
        </p:blipFill>
        <p:spPr bwMode="auto">
          <a:xfrm>
            <a:off x="5867400" y="4278868"/>
            <a:ext cx="685800" cy="381000"/>
          </a:xfrm>
          <a:prstGeom prst="rect">
            <a:avLst/>
          </a:prstGeom>
          <a:noFill/>
          <a:ln w="9525">
            <a:noFill/>
            <a:miter lim="800000"/>
            <a:headEnd/>
            <a:tailEnd/>
          </a:ln>
        </p:spPr>
      </p:pic>
      <p:cxnSp>
        <p:nvCxnSpPr>
          <p:cNvPr id="68" name="Straight Connector 67"/>
          <p:cNvCxnSpPr>
            <a:stCxn id="30" idx="3"/>
            <a:endCxn id="31" idx="1"/>
          </p:cNvCxnSpPr>
          <p:nvPr/>
        </p:nvCxnSpPr>
        <p:spPr bwMode="auto">
          <a:xfrm flipV="1">
            <a:off x="2514600" y="3554968"/>
            <a:ext cx="838200" cy="609600"/>
          </a:xfrm>
          <a:prstGeom prst="line">
            <a:avLst/>
          </a:prstGeom>
          <a:noFill/>
          <a:ln w="12700" cap="flat" cmpd="sng" algn="ctr">
            <a:solidFill>
              <a:srgbClr val="0000FF"/>
            </a:solidFill>
            <a:prstDash val="sysDot"/>
            <a:round/>
            <a:headEnd type="none" w="med" len="med"/>
            <a:tailEnd type="none" w="med" len="med"/>
          </a:ln>
          <a:effectLst/>
        </p:spPr>
      </p:cxnSp>
      <p:cxnSp>
        <p:nvCxnSpPr>
          <p:cNvPr id="76" name="Straight Connector 75"/>
          <p:cNvCxnSpPr>
            <a:stCxn id="34" idx="3"/>
            <a:endCxn id="41" idx="1"/>
          </p:cNvCxnSpPr>
          <p:nvPr/>
        </p:nvCxnSpPr>
        <p:spPr bwMode="auto">
          <a:xfrm flipV="1">
            <a:off x="4305300" y="4469368"/>
            <a:ext cx="1562100" cy="76200"/>
          </a:xfrm>
          <a:prstGeom prst="line">
            <a:avLst/>
          </a:prstGeom>
          <a:noFill/>
          <a:ln w="38100" cap="flat" cmpd="sng" algn="ctr">
            <a:solidFill>
              <a:srgbClr val="0000FF"/>
            </a:solidFill>
            <a:prstDash val="solid"/>
            <a:round/>
            <a:headEnd type="none" w="med" len="med"/>
            <a:tailEnd type="none" w="med" len="med"/>
          </a:ln>
          <a:effectLst/>
        </p:spPr>
      </p:cxnSp>
      <p:sp>
        <p:nvSpPr>
          <p:cNvPr id="79" name="Freeform 78"/>
          <p:cNvSpPr/>
          <p:nvPr/>
        </p:nvSpPr>
        <p:spPr bwMode="auto">
          <a:xfrm>
            <a:off x="1114023" y="3934359"/>
            <a:ext cx="6513490" cy="361682"/>
          </a:xfrm>
          <a:custGeom>
            <a:avLst/>
            <a:gdLst>
              <a:gd name="connsiteX0" fmla="*/ 0 w 6284890"/>
              <a:gd name="connsiteY0" fmla="*/ 1502535 h 1502535"/>
              <a:gd name="connsiteX1" fmla="*/ 1468191 w 6284890"/>
              <a:gd name="connsiteY1" fmla="*/ 1193442 h 1502535"/>
              <a:gd name="connsiteX2" fmla="*/ 2408349 w 6284890"/>
              <a:gd name="connsiteY2" fmla="*/ 639651 h 1502535"/>
              <a:gd name="connsiteX3" fmla="*/ 3696236 w 6284890"/>
              <a:gd name="connsiteY3" fmla="*/ 613893 h 1502535"/>
              <a:gd name="connsiteX4" fmla="*/ 4932608 w 6284890"/>
              <a:gd name="connsiteY4" fmla="*/ 72980 h 1502535"/>
              <a:gd name="connsiteX5" fmla="*/ 5525036 w 6284890"/>
              <a:gd name="connsiteY5" fmla="*/ 176011 h 1502535"/>
              <a:gd name="connsiteX6" fmla="*/ 6284890 w 6284890"/>
              <a:gd name="connsiteY6" fmla="*/ 1013138 h 1502535"/>
              <a:gd name="connsiteX7" fmla="*/ 6284890 w 6284890"/>
              <a:gd name="connsiteY7" fmla="*/ 1013138 h 1502535"/>
              <a:gd name="connsiteX0" fmla="*/ 0 w 6284890"/>
              <a:gd name="connsiteY0" fmla="*/ 1502535 h 1650642"/>
              <a:gd name="connsiteX1" fmla="*/ 1468191 w 6284890"/>
              <a:gd name="connsiteY1" fmla="*/ 1193442 h 1650642"/>
              <a:gd name="connsiteX2" fmla="*/ 2408349 w 6284890"/>
              <a:gd name="connsiteY2" fmla="*/ 1554051 h 1650642"/>
              <a:gd name="connsiteX3" fmla="*/ 3696236 w 6284890"/>
              <a:gd name="connsiteY3" fmla="*/ 613893 h 1650642"/>
              <a:gd name="connsiteX4" fmla="*/ 4932608 w 6284890"/>
              <a:gd name="connsiteY4" fmla="*/ 72980 h 1650642"/>
              <a:gd name="connsiteX5" fmla="*/ 5525036 w 6284890"/>
              <a:gd name="connsiteY5" fmla="*/ 176011 h 1650642"/>
              <a:gd name="connsiteX6" fmla="*/ 6284890 w 6284890"/>
              <a:gd name="connsiteY6" fmla="*/ 1013138 h 1650642"/>
              <a:gd name="connsiteX7" fmla="*/ 6284890 w 6284890"/>
              <a:gd name="connsiteY7" fmla="*/ 1013138 h 1650642"/>
              <a:gd name="connsiteX0" fmla="*/ 0 w 6284890"/>
              <a:gd name="connsiteY0" fmla="*/ 1502535 h 1676042"/>
              <a:gd name="connsiteX1" fmla="*/ 1468191 w 6284890"/>
              <a:gd name="connsiteY1" fmla="*/ 1345842 h 1676042"/>
              <a:gd name="connsiteX2" fmla="*/ 2408349 w 6284890"/>
              <a:gd name="connsiteY2" fmla="*/ 1554051 h 1676042"/>
              <a:gd name="connsiteX3" fmla="*/ 3696236 w 6284890"/>
              <a:gd name="connsiteY3" fmla="*/ 613893 h 1676042"/>
              <a:gd name="connsiteX4" fmla="*/ 4932608 w 6284890"/>
              <a:gd name="connsiteY4" fmla="*/ 72980 h 1676042"/>
              <a:gd name="connsiteX5" fmla="*/ 5525036 w 6284890"/>
              <a:gd name="connsiteY5" fmla="*/ 176011 h 1676042"/>
              <a:gd name="connsiteX6" fmla="*/ 6284890 w 6284890"/>
              <a:gd name="connsiteY6" fmla="*/ 1013138 h 1676042"/>
              <a:gd name="connsiteX7" fmla="*/ 6284890 w 6284890"/>
              <a:gd name="connsiteY7" fmla="*/ 1013138 h 1676042"/>
              <a:gd name="connsiteX0" fmla="*/ 0 w 6284890"/>
              <a:gd name="connsiteY0" fmla="*/ 1680335 h 2105338"/>
              <a:gd name="connsiteX1" fmla="*/ 1468191 w 6284890"/>
              <a:gd name="connsiteY1" fmla="*/ 1523642 h 2105338"/>
              <a:gd name="connsiteX2" fmla="*/ 2408349 w 6284890"/>
              <a:gd name="connsiteY2" fmla="*/ 1731851 h 2105338"/>
              <a:gd name="connsiteX3" fmla="*/ 3696236 w 6284890"/>
              <a:gd name="connsiteY3" fmla="*/ 1858493 h 2105338"/>
              <a:gd name="connsiteX4" fmla="*/ 4932608 w 6284890"/>
              <a:gd name="connsiteY4" fmla="*/ 250780 h 2105338"/>
              <a:gd name="connsiteX5" fmla="*/ 5525036 w 6284890"/>
              <a:gd name="connsiteY5" fmla="*/ 353811 h 2105338"/>
              <a:gd name="connsiteX6" fmla="*/ 6284890 w 6284890"/>
              <a:gd name="connsiteY6" fmla="*/ 1190938 h 2105338"/>
              <a:gd name="connsiteX7" fmla="*/ 6284890 w 6284890"/>
              <a:gd name="connsiteY7" fmla="*/ 1190938 h 2105338"/>
              <a:gd name="connsiteX0" fmla="*/ 0 w 6284890"/>
              <a:gd name="connsiteY0" fmla="*/ 1398431 h 1594834"/>
              <a:gd name="connsiteX1" fmla="*/ 1468191 w 6284890"/>
              <a:gd name="connsiteY1" fmla="*/ 1241738 h 1594834"/>
              <a:gd name="connsiteX2" fmla="*/ 2408349 w 6284890"/>
              <a:gd name="connsiteY2" fmla="*/ 1449947 h 1594834"/>
              <a:gd name="connsiteX3" fmla="*/ 3696236 w 6284890"/>
              <a:gd name="connsiteY3" fmla="*/ 1576589 h 1594834"/>
              <a:gd name="connsiteX4" fmla="*/ 5161208 w 6284890"/>
              <a:gd name="connsiteY4" fmla="*/ 1340476 h 1594834"/>
              <a:gd name="connsiteX5" fmla="*/ 5525036 w 6284890"/>
              <a:gd name="connsiteY5" fmla="*/ 71907 h 1594834"/>
              <a:gd name="connsiteX6" fmla="*/ 6284890 w 6284890"/>
              <a:gd name="connsiteY6" fmla="*/ 909034 h 1594834"/>
              <a:gd name="connsiteX7" fmla="*/ 6284890 w 6284890"/>
              <a:gd name="connsiteY7" fmla="*/ 909034 h 1594834"/>
              <a:gd name="connsiteX0" fmla="*/ 0 w 6284890"/>
              <a:gd name="connsiteY0" fmla="*/ 489397 h 685800"/>
              <a:gd name="connsiteX1" fmla="*/ 1468191 w 6284890"/>
              <a:gd name="connsiteY1" fmla="*/ 332704 h 685800"/>
              <a:gd name="connsiteX2" fmla="*/ 2408349 w 6284890"/>
              <a:gd name="connsiteY2" fmla="*/ 540913 h 685800"/>
              <a:gd name="connsiteX3" fmla="*/ 3696236 w 6284890"/>
              <a:gd name="connsiteY3" fmla="*/ 667555 h 685800"/>
              <a:gd name="connsiteX4" fmla="*/ 5161208 w 6284890"/>
              <a:gd name="connsiteY4" fmla="*/ 431442 h 685800"/>
              <a:gd name="connsiteX5" fmla="*/ 5829836 w 6284890"/>
              <a:gd name="connsiteY5" fmla="*/ 458273 h 685800"/>
              <a:gd name="connsiteX6" fmla="*/ 6284890 w 6284890"/>
              <a:gd name="connsiteY6" fmla="*/ 0 h 685800"/>
              <a:gd name="connsiteX7" fmla="*/ 6284890 w 6284890"/>
              <a:gd name="connsiteY7" fmla="*/ 0 h 685800"/>
              <a:gd name="connsiteX0" fmla="*/ 0 w 6513490"/>
              <a:gd name="connsiteY0" fmla="*/ 489397 h 685800"/>
              <a:gd name="connsiteX1" fmla="*/ 1468191 w 6513490"/>
              <a:gd name="connsiteY1" fmla="*/ 332704 h 685800"/>
              <a:gd name="connsiteX2" fmla="*/ 2408349 w 6513490"/>
              <a:gd name="connsiteY2" fmla="*/ 540913 h 685800"/>
              <a:gd name="connsiteX3" fmla="*/ 3696236 w 6513490"/>
              <a:gd name="connsiteY3" fmla="*/ 667555 h 685800"/>
              <a:gd name="connsiteX4" fmla="*/ 5161208 w 6513490"/>
              <a:gd name="connsiteY4" fmla="*/ 431442 h 685800"/>
              <a:gd name="connsiteX5" fmla="*/ 5829836 w 6513490"/>
              <a:gd name="connsiteY5" fmla="*/ 458273 h 685800"/>
              <a:gd name="connsiteX6" fmla="*/ 6284890 w 6513490"/>
              <a:gd name="connsiteY6" fmla="*/ 0 h 685800"/>
              <a:gd name="connsiteX7" fmla="*/ 6513490 w 6513490"/>
              <a:gd name="connsiteY7" fmla="*/ 685800 h 685800"/>
              <a:gd name="connsiteX0" fmla="*/ 0 w 6513490"/>
              <a:gd name="connsiteY0" fmla="*/ 489397 h 685800"/>
              <a:gd name="connsiteX1" fmla="*/ 1468191 w 6513490"/>
              <a:gd name="connsiteY1" fmla="*/ 332704 h 685800"/>
              <a:gd name="connsiteX2" fmla="*/ 2408349 w 6513490"/>
              <a:gd name="connsiteY2" fmla="*/ 540913 h 685800"/>
              <a:gd name="connsiteX3" fmla="*/ 3696236 w 6513490"/>
              <a:gd name="connsiteY3" fmla="*/ 667555 h 685800"/>
              <a:gd name="connsiteX4" fmla="*/ 5161208 w 6513490"/>
              <a:gd name="connsiteY4" fmla="*/ 431442 h 685800"/>
              <a:gd name="connsiteX5" fmla="*/ 5829836 w 6513490"/>
              <a:gd name="connsiteY5" fmla="*/ 458273 h 685800"/>
              <a:gd name="connsiteX6" fmla="*/ 6284890 w 6513490"/>
              <a:gd name="connsiteY6" fmla="*/ 0 h 685800"/>
              <a:gd name="connsiteX7" fmla="*/ 6278450 w 6513490"/>
              <a:gd name="connsiteY7" fmla="*/ 542122 h 685800"/>
              <a:gd name="connsiteX8" fmla="*/ 6513490 w 6513490"/>
              <a:gd name="connsiteY8" fmla="*/ 685800 h 685800"/>
              <a:gd name="connsiteX0" fmla="*/ 0 w 6513490"/>
              <a:gd name="connsiteY0" fmla="*/ 165279 h 389989"/>
              <a:gd name="connsiteX1" fmla="*/ 1468191 w 6513490"/>
              <a:gd name="connsiteY1" fmla="*/ 8586 h 389989"/>
              <a:gd name="connsiteX2" fmla="*/ 2408349 w 6513490"/>
              <a:gd name="connsiteY2" fmla="*/ 216795 h 389989"/>
              <a:gd name="connsiteX3" fmla="*/ 3696236 w 6513490"/>
              <a:gd name="connsiteY3" fmla="*/ 343437 h 389989"/>
              <a:gd name="connsiteX4" fmla="*/ 5161208 w 6513490"/>
              <a:gd name="connsiteY4" fmla="*/ 107324 h 389989"/>
              <a:gd name="connsiteX5" fmla="*/ 5829836 w 6513490"/>
              <a:gd name="connsiteY5" fmla="*/ 134155 h 389989"/>
              <a:gd name="connsiteX6" fmla="*/ 6056290 w 6513490"/>
              <a:gd name="connsiteY6" fmla="*/ 209282 h 389989"/>
              <a:gd name="connsiteX7" fmla="*/ 6278450 w 6513490"/>
              <a:gd name="connsiteY7" fmla="*/ 218004 h 389989"/>
              <a:gd name="connsiteX8" fmla="*/ 6513490 w 6513490"/>
              <a:gd name="connsiteY8" fmla="*/ 361682 h 389989"/>
              <a:gd name="connsiteX0" fmla="*/ 0 w 6513490"/>
              <a:gd name="connsiteY0" fmla="*/ 165279 h 361682"/>
              <a:gd name="connsiteX1" fmla="*/ 1468191 w 6513490"/>
              <a:gd name="connsiteY1" fmla="*/ 8586 h 361682"/>
              <a:gd name="connsiteX2" fmla="*/ 2408349 w 6513490"/>
              <a:gd name="connsiteY2" fmla="*/ 216795 h 361682"/>
              <a:gd name="connsiteX3" fmla="*/ 3696236 w 6513490"/>
              <a:gd name="connsiteY3" fmla="*/ 343437 h 361682"/>
              <a:gd name="connsiteX4" fmla="*/ 5161208 w 6513490"/>
              <a:gd name="connsiteY4" fmla="*/ 107324 h 361682"/>
              <a:gd name="connsiteX5" fmla="*/ 5829836 w 6513490"/>
              <a:gd name="connsiteY5" fmla="*/ 134155 h 361682"/>
              <a:gd name="connsiteX6" fmla="*/ 6056290 w 6513490"/>
              <a:gd name="connsiteY6" fmla="*/ 209282 h 361682"/>
              <a:gd name="connsiteX7" fmla="*/ 6513490 w 6513490"/>
              <a:gd name="connsiteY7" fmla="*/ 361682 h 361682"/>
              <a:gd name="connsiteX0" fmla="*/ 0 w 6513490"/>
              <a:gd name="connsiteY0" fmla="*/ 165279 h 361682"/>
              <a:gd name="connsiteX1" fmla="*/ 1468191 w 6513490"/>
              <a:gd name="connsiteY1" fmla="*/ 8586 h 361682"/>
              <a:gd name="connsiteX2" fmla="*/ 2408349 w 6513490"/>
              <a:gd name="connsiteY2" fmla="*/ 216795 h 361682"/>
              <a:gd name="connsiteX3" fmla="*/ 3696236 w 6513490"/>
              <a:gd name="connsiteY3" fmla="*/ 343437 h 361682"/>
              <a:gd name="connsiteX4" fmla="*/ 5161208 w 6513490"/>
              <a:gd name="connsiteY4" fmla="*/ 107324 h 361682"/>
              <a:gd name="connsiteX5" fmla="*/ 5829836 w 6513490"/>
              <a:gd name="connsiteY5" fmla="*/ 134155 h 361682"/>
              <a:gd name="connsiteX6" fmla="*/ 6513490 w 6513490"/>
              <a:gd name="connsiteY6" fmla="*/ 361682 h 3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3490" h="361682">
                <a:moveTo>
                  <a:pt x="0" y="165279"/>
                </a:moveTo>
                <a:cubicBezTo>
                  <a:pt x="533400" y="82639"/>
                  <a:pt x="1066800" y="0"/>
                  <a:pt x="1468191" y="8586"/>
                </a:cubicBezTo>
                <a:cubicBezTo>
                  <a:pt x="1869582" y="17172"/>
                  <a:pt x="2037008" y="160987"/>
                  <a:pt x="2408349" y="216795"/>
                </a:cubicBezTo>
                <a:cubicBezTo>
                  <a:pt x="2779690" y="272603"/>
                  <a:pt x="3237426" y="361682"/>
                  <a:pt x="3696236" y="343437"/>
                </a:cubicBezTo>
                <a:cubicBezTo>
                  <a:pt x="4155046" y="325192"/>
                  <a:pt x="4805608" y="142204"/>
                  <a:pt x="5161208" y="107324"/>
                </a:cubicBezTo>
                <a:cubicBezTo>
                  <a:pt x="5516808" y="72444"/>
                  <a:pt x="5604456" y="91762"/>
                  <a:pt x="5829836" y="134155"/>
                </a:cubicBezTo>
                <a:cubicBezTo>
                  <a:pt x="6055216" y="176548"/>
                  <a:pt x="6371062" y="314281"/>
                  <a:pt x="6513490" y="361682"/>
                </a:cubicBezTo>
              </a:path>
            </a:pathLst>
          </a:custGeom>
          <a:noFill/>
          <a:ln w="571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80" name="TextBox 79"/>
          <p:cNvSpPr txBox="1"/>
          <p:nvPr/>
        </p:nvSpPr>
        <p:spPr>
          <a:xfrm>
            <a:off x="1752600" y="4583668"/>
            <a:ext cx="877163" cy="369332"/>
          </a:xfrm>
          <a:prstGeom prst="rect">
            <a:avLst/>
          </a:prstGeom>
          <a:noFill/>
        </p:spPr>
        <p:txBody>
          <a:bodyPr wrap="none" rtlCol="0">
            <a:spAutoFit/>
          </a:bodyPr>
          <a:lstStyle/>
          <a:p>
            <a:r>
              <a:rPr lang="en-US" dirty="0" smtClean="0"/>
              <a:t>AS100</a:t>
            </a:r>
            <a:endParaRPr lang="en-US" dirty="0"/>
          </a:p>
        </p:txBody>
      </p:sp>
      <p:sp>
        <p:nvSpPr>
          <p:cNvPr id="81" name="TextBox 80"/>
          <p:cNvSpPr txBox="1"/>
          <p:nvPr/>
        </p:nvSpPr>
        <p:spPr>
          <a:xfrm>
            <a:off x="3676218" y="4888468"/>
            <a:ext cx="877163" cy="369332"/>
          </a:xfrm>
          <a:prstGeom prst="rect">
            <a:avLst/>
          </a:prstGeom>
          <a:noFill/>
        </p:spPr>
        <p:txBody>
          <a:bodyPr wrap="none" rtlCol="0">
            <a:spAutoFit/>
          </a:bodyPr>
          <a:lstStyle/>
          <a:p>
            <a:r>
              <a:rPr lang="en-US" dirty="0" smtClean="0"/>
              <a:t>AS200</a:t>
            </a:r>
            <a:endParaRPr lang="en-US" dirty="0"/>
          </a:p>
        </p:txBody>
      </p:sp>
      <p:sp>
        <p:nvSpPr>
          <p:cNvPr id="82" name="TextBox 81"/>
          <p:cNvSpPr txBox="1"/>
          <p:nvPr/>
        </p:nvSpPr>
        <p:spPr>
          <a:xfrm>
            <a:off x="5715000" y="4964668"/>
            <a:ext cx="877163" cy="369332"/>
          </a:xfrm>
          <a:prstGeom prst="rect">
            <a:avLst/>
          </a:prstGeom>
          <a:noFill/>
        </p:spPr>
        <p:txBody>
          <a:bodyPr wrap="none" rtlCol="0">
            <a:spAutoFit/>
          </a:bodyPr>
          <a:lstStyle/>
          <a:p>
            <a:r>
              <a:rPr lang="en-US" dirty="0" smtClean="0"/>
              <a:t>AS400</a:t>
            </a:r>
            <a:endParaRPr lang="en-US" dirty="0"/>
          </a:p>
        </p:txBody>
      </p:sp>
      <p:sp>
        <p:nvSpPr>
          <p:cNvPr id="83" name="TextBox 82"/>
          <p:cNvSpPr txBox="1"/>
          <p:nvPr/>
        </p:nvSpPr>
        <p:spPr>
          <a:xfrm>
            <a:off x="5791200" y="3364468"/>
            <a:ext cx="877163" cy="369332"/>
          </a:xfrm>
          <a:prstGeom prst="rect">
            <a:avLst/>
          </a:prstGeom>
          <a:noFill/>
        </p:spPr>
        <p:txBody>
          <a:bodyPr wrap="none" rtlCol="0">
            <a:spAutoFit/>
          </a:bodyPr>
          <a:lstStyle/>
          <a:p>
            <a:r>
              <a:rPr lang="en-US" dirty="0" smtClean="0"/>
              <a:t>AS300</a:t>
            </a:r>
            <a:endParaRPr lang="en-US" dirty="0"/>
          </a:p>
        </p:txBody>
      </p:sp>
      <p:sp>
        <p:nvSpPr>
          <p:cNvPr id="32" name="Rectangle 31"/>
          <p:cNvSpPr/>
          <p:nvPr/>
        </p:nvSpPr>
        <p:spPr>
          <a:xfrm>
            <a:off x="533400" y="5029200"/>
            <a:ext cx="8229600" cy="1143000"/>
          </a:xfrm>
          <a:prstGeom prst="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0000"/>
                </a:solidFill>
              </a:rPr>
              <a:t>Need to re-run decision processes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What (not) to Migrate</a:t>
            </a:r>
            <a:endParaRPr lang="en-US" dirty="0"/>
          </a:p>
        </p:txBody>
      </p:sp>
      <p:sp>
        <p:nvSpPr>
          <p:cNvPr id="3" name="Content Placeholder 2"/>
          <p:cNvSpPr>
            <a:spLocks noGrp="1"/>
          </p:cNvSpPr>
          <p:nvPr>
            <p:ph idx="1"/>
          </p:nvPr>
        </p:nvSpPr>
        <p:spPr/>
        <p:txBody>
          <a:bodyPr/>
          <a:lstStyle/>
          <a:p>
            <a:r>
              <a:rPr lang="en-US" dirty="0" smtClean="0"/>
              <a:t>Requirements</a:t>
            </a:r>
          </a:p>
          <a:p>
            <a:pPr lvl="1"/>
            <a:r>
              <a:rPr lang="en-US" dirty="0" smtClean="0"/>
              <a:t>Want data packets to be delivered</a:t>
            </a:r>
          </a:p>
          <a:p>
            <a:pPr lvl="1"/>
            <a:r>
              <a:rPr lang="en-US" dirty="0" smtClean="0"/>
              <a:t>Want routing adjacencies to remain up</a:t>
            </a:r>
          </a:p>
          <a:p>
            <a:r>
              <a:rPr lang="en-US" dirty="0" smtClean="0"/>
              <a:t>Need</a:t>
            </a:r>
          </a:p>
          <a:p>
            <a:pPr lvl="1"/>
            <a:r>
              <a:rPr lang="en-US" dirty="0" smtClean="0"/>
              <a:t>Configuration</a:t>
            </a:r>
          </a:p>
          <a:p>
            <a:pPr lvl="1"/>
            <a:r>
              <a:rPr lang="en-US" dirty="0" smtClean="0"/>
              <a:t>Routing information</a:t>
            </a:r>
          </a:p>
          <a:p>
            <a:r>
              <a:rPr lang="en-US" dirty="0" smtClean="0"/>
              <a:t>Do not need</a:t>
            </a:r>
          </a:p>
          <a:p>
            <a:pPr lvl="1"/>
            <a:r>
              <a:rPr lang="en-US" dirty="0" smtClean="0"/>
              <a:t>State machine</a:t>
            </a:r>
          </a:p>
          <a:p>
            <a:pPr lvl="1"/>
            <a:r>
              <a:rPr lang="en-US" dirty="0" smtClean="0"/>
              <a:t>Statistics</a:t>
            </a:r>
          </a:p>
          <a:p>
            <a:pPr lvl="1"/>
            <a:r>
              <a:rPr lang="en-US" dirty="0" smtClean="0"/>
              <a:t>Timers</a:t>
            </a:r>
          </a:p>
          <a:p>
            <a:pPr>
              <a:buNone/>
            </a:pPr>
            <a:endParaRPr lang="en-US" dirty="0" smtClean="0"/>
          </a:p>
        </p:txBody>
      </p:sp>
      <p:sp>
        <p:nvSpPr>
          <p:cNvPr id="4" name="Slide Number Placeholder 3"/>
          <p:cNvSpPr>
            <a:spLocks noGrp="1"/>
          </p:cNvSpPr>
          <p:nvPr>
            <p:ph type="sldNum" sz="quarter" idx="10"/>
          </p:nvPr>
        </p:nvSpPr>
        <p:spPr/>
        <p:txBody>
          <a:bodyPr/>
          <a:lstStyle/>
          <a:p>
            <a:fld id="{78045D62-CC08-48FA-985A-62E7EF5E9DE8}"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Configuration</a:t>
            </a:r>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62</a:t>
            </a:fld>
            <a:endParaRPr lang="en-US"/>
          </a:p>
        </p:txBody>
      </p:sp>
      <p:sp>
        <p:nvSpPr>
          <p:cNvPr id="5" name="Content Placeholder 2"/>
          <p:cNvSpPr txBox="1">
            <a:spLocks/>
          </p:cNvSpPr>
          <p:nvPr/>
        </p:nvSpPr>
        <p:spPr bwMode="auto">
          <a:xfrm>
            <a:off x="342900" y="1219200"/>
            <a:ext cx="84582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3838" marR="0" lvl="0" indent="-223838" algn="l" defTabSz="914400" rtl="0" eaLnBrk="1" fontAlgn="base" latinLnBrk="0" hangingPunct="1">
              <a:lnSpc>
                <a:spcPct val="100000"/>
              </a:lnSpc>
              <a:spcBef>
                <a:spcPct val="50000"/>
              </a:spcBef>
              <a:spcAft>
                <a:spcPct val="0"/>
              </a:spcAft>
              <a:buClrTx/>
              <a:buSzTx/>
              <a:buFontTx/>
              <a:buChar char="•"/>
              <a:tabLst/>
              <a:defRPr/>
            </a:pPr>
            <a:r>
              <a:rPr kumimoji="0" lang="en-US" sz="2800" b="0" i="0" u="none" strike="noStrike" kern="0" cap="none" spc="0" normalizeH="0" baseline="0" noProof="0" dirty="0" smtClean="0">
                <a:ln>
                  <a:noFill/>
                </a:ln>
                <a:solidFill>
                  <a:srgbClr val="0000FF"/>
                </a:solidFill>
                <a:effectLst/>
                <a:uLnTx/>
                <a:uFillTx/>
                <a:latin typeface="+mn-lt"/>
                <a:ea typeface="+mn-ea"/>
                <a:cs typeface="+mn-cs"/>
              </a:rPr>
              <a:t>Router sessions configured via command line</a:t>
            </a:r>
            <a:r>
              <a:rPr kumimoji="0" lang="en-US" sz="2800" b="0" i="0" u="none" strike="noStrike" kern="0" cap="none" spc="0" normalizeH="0" noProof="0" dirty="0" smtClean="0">
                <a:ln>
                  <a:noFill/>
                </a:ln>
                <a:solidFill>
                  <a:srgbClr val="0000FF"/>
                </a:solidFill>
                <a:effectLst/>
                <a:uLnTx/>
                <a:uFillTx/>
                <a:latin typeface="+mn-lt"/>
                <a:ea typeface="+mn-ea"/>
                <a:cs typeface="+mn-cs"/>
              </a:rPr>
              <a:t> (</a:t>
            </a:r>
            <a:r>
              <a:rPr kumimoji="0" lang="en-US" sz="2800" b="0" i="0" u="none" strike="noStrike" kern="0" cap="none" spc="0" normalizeH="0" baseline="0" noProof="0" dirty="0" smtClean="0">
                <a:ln>
                  <a:noFill/>
                </a:ln>
                <a:solidFill>
                  <a:srgbClr val="0000FF"/>
                </a:solidFill>
                <a:effectLst/>
                <a:uLnTx/>
                <a:uFillTx/>
                <a:latin typeface="+mn-lt"/>
                <a:ea typeface="+mn-ea"/>
                <a:cs typeface="+mn-cs"/>
              </a:rPr>
              <a:t>file)</a:t>
            </a:r>
          </a:p>
          <a:p>
            <a:pPr marL="563563" marR="0" lvl="1" indent="-223838" algn="l" defTabSz="914400" rtl="0" eaLnBrk="1" fontAlgn="base" latinLnBrk="0" hangingPunct="1">
              <a:lnSpc>
                <a:spcPct val="100000"/>
              </a:lnSpc>
              <a:spcBef>
                <a:spcPct val="10000"/>
              </a:spcBef>
              <a:spcAft>
                <a:spcPct val="0"/>
              </a:spcAft>
              <a:buClrTx/>
              <a:buSzTx/>
              <a:buFont typeface="Helvetica" pitchFamily="34" charset="0"/>
              <a:buChar char="–"/>
              <a:tabLst/>
              <a:defRPr/>
            </a:pPr>
            <a:r>
              <a:rPr kumimoji="0" lang="en-US" sz="2400" b="0" i="0" u="none" strike="noStrike" kern="0" cap="none" spc="0" normalizeH="0" baseline="0" noProof="0" dirty="0" smtClean="0">
                <a:ln>
                  <a:noFill/>
                </a:ln>
                <a:solidFill>
                  <a:schemeClr val="accent2"/>
                </a:solidFill>
                <a:effectLst/>
                <a:uLnTx/>
                <a:uFillTx/>
                <a:latin typeface="+mn-lt"/>
                <a:cs typeface="+mn-cs"/>
              </a:rPr>
              <a:t>Policies, details about neighbor</a:t>
            </a:r>
          </a:p>
          <a:p>
            <a:pPr marL="563563" marR="0" lvl="1" indent="-223838" algn="l" defTabSz="914400" rtl="0" eaLnBrk="1" fontAlgn="base" latinLnBrk="0" hangingPunct="1">
              <a:lnSpc>
                <a:spcPct val="100000"/>
              </a:lnSpc>
              <a:spcBef>
                <a:spcPct val="10000"/>
              </a:spcBef>
              <a:spcAft>
                <a:spcPct val="0"/>
              </a:spcAft>
              <a:buClrTx/>
              <a:buSzTx/>
              <a:buFont typeface="Helvetica" pitchFamily="34" charset="0"/>
              <a:buChar char="–"/>
              <a:tabLst/>
              <a:defRPr/>
            </a:pPr>
            <a:r>
              <a:rPr kumimoji="0" lang="en-US" sz="2400" b="0" i="0" u="none" strike="noStrike" kern="0" cap="none" spc="0" normalizeH="0" baseline="0" noProof="0" dirty="0" smtClean="0">
                <a:ln>
                  <a:noFill/>
                </a:ln>
                <a:solidFill>
                  <a:schemeClr val="accent2"/>
                </a:solidFill>
                <a:effectLst/>
                <a:uLnTx/>
                <a:uFillTx/>
                <a:latin typeface="+mn-lt"/>
                <a:cs typeface="+mn-cs"/>
              </a:rPr>
              <a:t>Stored in internal data structures</a:t>
            </a:r>
          </a:p>
          <a:p>
            <a:pPr marL="223838" marR="0" lvl="0" indent="-223838" algn="l" defTabSz="914400" rtl="0" eaLnBrk="1" fontAlgn="base" latinLnBrk="0" hangingPunct="1">
              <a:lnSpc>
                <a:spcPct val="100000"/>
              </a:lnSpc>
              <a:spcBef>
                <a:spcPct val="50000"/>
              </a:spcBef>
              <a:spcAft>
                <a:spcPct val="0"/>
              </a:spcAft>
              <a:buClrTx/>
              <a:buSzTx/>
              <a:buFontTx/>
              <a:buChar char="•"/>
              <a:tabLst/>
              <a:defRPr/>
            </a:pPr>
            <a:r>
              <a:rPr kumimoji="0" lang="en-US" sz="2800" b="0" i="0" u="none" strike="noStrike" kern="0" cap="none" spc="0" normalizeH="0" baseline="0" noProof="0" dirty="0" smtClean="0">
                <a:ln>
                  <a:noFill/>
                </a:ln>
                <a:solidFill>
                  <a:srgbClr val="0000FF"/>
                </a:solidFill>
                <a:effectLst/>
                <a:uLnTx/>
                <a:uFillTx/>
                <a:latin typeface="+mn-lt"/>
                <a:ea typeface="+mn-ea"/>
                <a:cs typeface="+mn-cs"/>
              </a:rPr>
              <a:t>Extract relevant commands</a:t>
            </a:r>
          </a:p>
          <a:p>
            <a:pPr marL="563563" marR="0" lvl="1" indent="-223838" algn="l" defTabSz="914400" rtl="0" eaLnBrk="1" fontAlgn="base" latinLnBrk="0" hangingPunct="1">
              <a:lnSpc>
                <a:spcPct val="100000"/>
              </a:lnSpc>
              <a:spcBef>
                <a:spcPct val="10000"/>
              </a:spcBef>
              <a:spcAft>
                <a:spcPct val="0"/>
              </a:spcAft>
              <a:buClrTx/>
              <a:buSzTx/>
              <a:buFont typeface="Helvetica" pitchFamily="34" charset="0"/>
              <a:buChar char="–"/>
              <a:tabLst/>
              <a:defRPr/>
            </a:pPr>
            <a:r>
              <a:rPr kumimoji="0" lang="en-US" sz="2400" b="0" i="0" u="none" strike="noStrike" kern="0" cap="none" spc="0" normalizeH="0" baseline="0" noProof="0" dirty="0" smtClean="0">
                <a:ln>
                  <a:noFill/>
                </a:ln>
                <a:solidFill>
                  <a:schemeClr val="accent2"/>
                </a:solidFill>
                <a:effectLst/>
                <a:uLnTx/>
                <a:uFillTx/>
                <a:latin typeface="+mn-lt"/>
                <a:cs typeface="+mn-cs"/>
              </a:rPr>
              <a:t>Apply to new router</a:t>
            </a:r>
          </a:p>
          <a:p>
            <a:pPr marL="563563" marR="0" lvl="1" indent="-223838" algn="l" defTabSz="914400" rtl="0" eaLnBrk="1" fontAlgn="base" latinLnBrk="0" hangingPunct="1">
              <a:lnSpc>
                <a:spcPct val="100000"/>
              </a:lnSpc>
              <a:spcBef>
                <a:spcPct val="10000"/>
              </a:spcBef>
              <a:spcAft>
                <a:spcPct val="0"/>
              </a:spcAft>
              <a:buClrTx/>
              <a:buSzTx/>
              <a:buFont typeface="Helvetica" pitchFamily="34" charset="0"/>
              <a:buChar char="–"/>
              <a:tabLst/>
              <a:defRPr/>
            </a:pPr>
            <a:r>
              <a:rPr kumimoji="0" lang="en-US" sz="2400" b="0" i="0" u="none" strike="noStrike" kern="0" cap="none" spc="0" normalizeH="0" baseline="0" noProof="0" dirty="0" smtClean="0">
                <a:ln>
                  <a:noFill/>
                </a:ln>
                <a:solidFill>
                  <a:schemeClr val="accent2"/>
                </a:solidFill>
                <a:effectLst/>
                <a:uLnTx/>
                <a:uFillTx/>
                <a:latin typeface="+mn-lt"/>
                <a:cs typeface="+mn-cs"/>
              </a:rPr>
              <a:t>Translated if necessary</a:t>
            </a:r>
          </a:p>
          <a:p>
            <a:pPr marL="223838" marR="0" lvl="0" indent="-223838" algn="l" defTabSz="914400" rtl="0" eaLnBrk="1" fontAlgn="base" latinLnBrk="0" hangingPunct="1">
              <a:lnSpc>
                <a:spcPct val="100000"/>
              </a:lnSpc>
              <a:spcBef>
                <a:spcPct val="50000"/>
              </a:spcBef>
              <a:spcAft>
                <a:spcPct val="0"/>
              </a:spcAft>
              <a:buClrTx/>
              <a:buSzTx/>
              <a:buFontTx/>
              <a:buChar char="•"/>
              <a:tabLst/>
              <a:defRPr/>
            </a:pPr>
            <a:r>
              <a:rPr kumimoji="0" lang="en-US" sz="2800" b="0" i="0" u="none" strike="noStrike" kern="0" cap="none" spc="0" normalizeH="0" baseline="0" noProof="0" dirty="0" smtClean="0">
                <a:ln>
                  <a:noFill/>
                </a:ln>
                <a:solidFill>
                  <a:srgbClr val="0000FF"/>
                </a:solidFill>
                <a:effectLst/>
                <a:uLnTx/>
                <a:uFillTx/>
                <a:latin typeface="+mn-lt"/>
                <a:ea typeface="+mn-ea"/>
                <a:cs typeface="+mn-cs"/>
              </a:rPr>
              <a:t>Need to modify software</a:t>
            </a:r>
          </a:p>
          <a:p>
            <a:pPr marL="563563" marR="0" lvl="1" indent="-223838" algn="l" defTabSz="914400" rtl="0" eaLnBrk="1" fontAlgn="base" latinLnBrk="0" hangingPunct="1">
              <a:lnSpc>
                <a:spcPct val="100000"/>
              </a:lnSpc>
              <a:spcBef>
                <a:spcPct val="10000"/>
              </a:spcBef>
              <a:spcAft>
                <a:spcPct val="0"/>
              </a:spcAft>
              <a:buClrTx/>
              <a:buSzTx/>
              <a:buFont typeface="Helvetica" pitchFamily="34" charset="0"/>
              <a:buChar char="–"/>
              <a:tabLst/>
              <a:defRPr/>
            </a:pPr>
            <a:r>
              <a:rPr lang="en-US" sz="2400" kern="0" dirty="0" smtClean="0">
                <a:solidFill>
                  <a:schemeClr val="accent2"/>
                </a:solidFill>
              </a:rPr>
              <a:t>Start </a:t>
            </a:r>
            <a:r>
              <a:rPr kumimoji="0" lang="en-US" sz="2400" b="0" i="0" u="none" strike="noStrike" kern="0" cap="none" spc="0" normalizeH="0" baseline="0" noProof="0" dirty="0" smtClean="0">
                <a:ln>
                  <a:noFill/>
                </a:ln>
                <a:solidFill>
                  <a:schemeClr val="accent2"/>
                </a:solidFill>
                <a:effectLst/>
                <a:uLnTx/>
                <a:uFillTx/>
                <a:latin typeface="+mn-lt"/>
                <a:cs typeface="+mn-cs"/>
              </a:rPr>
              <a:t>‘inactive’ </a:t>
            </a:r>
            <a:r>
              <a:rPr lang="en-US" sz="2400" kern="0" dirty="0" smtClean="0">
                <a:solidFill>
                  <a:schemeClr val="accent2"/>
                </a:solidFill>
              </a:rPr>
              <a:t>(waiting </a:t>
            </a:r>
            <a:r>
              <a:rPr lang="en-US" sz="2400" kern="0" smtClean="0">
                <a:solidFill>
                  <a:schemeClr val="accent2"/>
                </a:solidFill>
              </a:rPr>
              <a:t>for migrate in)</a:t>
            </a:r>
            <a:endParaRPr kumimoji="0" lang="en-US" sz="2400" b="0" i="0" u="none" strike="noStrike" kern="0" cap="none" spc="0" normalizeH="0" baseline="0" noProof="0" dirty="0" smtClean="0">
              <a:ln>
                <a:noFill/>
              </a:ln>
              <a:solidFill>
                <a:schemeClr val="accent2"/>
              </a:solidFill>
              <a:effectLst/>
              <a:uLnTx/>
              <a:uFillTx/>
              <a:latin typeface="+mn-lt"/>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Route Information</a:t>
            </a:r>
            <a:endParaRPr lang="en-US" dirty="0"/>
          </a:p>
        </p:txBody>
      </p:sp>
      <p:sp>
        <p:nvSpPr>
          <p:cNvPr id="3" name="Content Placeholder 2"/>
          <p:cNvSpPr>
            <a:spLocks noGrp="1"/>
          </p:cNvSpPr>
          <p:nvPr>
            <p:ph idx="1"/>
          </p:nvPr>
        </p:nvSpPr>
        <p:spPr>
          <a:ln>
            <a:noFill/>
          </a:ln>
        </p:spPr>
        <p:txBody>
          <a:bodyPr/>
          <a:lstStyle/>
          <a:p>
            <a:r>
              <a:rPr lang="en-US" dirty="0" smtClean="0"/>
              <a:t>Routes </a:t>
            </a:r>
            <a:r>
              <a:rPr lang="en-US" dirty="0" smtClean="0">
                <a:solidFill>
                  <a:srgbClr val="FF0000"/>
                </a:solidFill>
              </a:rPr>
              <a:t>from</a:t>
            </a:r>
            <a:r>
              <a:rPr lang="en-US" dirty="0" smtClean="0"/>
              <a:t> neighbor</a:t>
            </a:r>
          </a:p>
          <a:p>
            <a:pPr lvl="1"/>
            <a:r>
              <a:rPr lang="en-US" dirty="0" smtClean="0"/>
              <a:t>Needed so neighbor doesn’t need to re-announce</a:t>
            </a:r>
          </a:p>
          <a:p>
            <a:pPr lvl="1"/>
            <a:r>
              <a:rPr lang="en-US" dirty="0" smtClean="0"/>
              <a:t>B has different routes than A</a:t>
            </a:r>
          </a:p>
          <a:p>
            <a:pPr lvl="1"/>
            <a:r>
              <a:rPr lang="en-US" dirty="0" smtClean="0"/>
              <a:t>Need to rerun decision process </a:t>
            </a:r>
          </a:p>
          <a:p>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63</a:t>
            </a:fld>
            <a:endParaRPr lang="en-US"/>
          </a:p>
        </p:txBody>
      </p:sp>
      <p:sp>
        <p:nvSpPr>
          <p:cNvPr id="7" name="Can 6"/>
          <p:cNvSpPr/>
          <p:nvPr/>
        </p:nvSpPr>
        <p:spPr>
          <a:xfrm>
            <a:off x="2057400" y="48006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Can 7"/>
          <p:cNvSpPr/>
          <p:nvPr/>
        </p:nvSpPr>
        <p:spPr>
          <a:xfrm>
            <a:off x="2971800" y="37338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Line 20"/>
          <p:cNvSpPr>
            <a:spLocks noChangeShapeType="1"/>
          </p:cNvSpPr>
          <p:nvPr/>
        </p:nvSpPr>
        <p:spPr bwMode="auto">
          <a:xfrm flipH="1">
            <a:off x="5029200" y="4038600"/>
            <a:ext cx="914400" cy="762000"/>
          </a:xfrm>
          <a:prstGeom prst="line">
            <a:avLst/>
          </a:prstGeom>
          <a:noFill/>
          <a:ln w="38100">
            <a:solidFill>
              <a:srgbClr val="0080FF"/>
            </a:solidFill>
            <a:round/>
            <a:headEnd/>
            <a:tailEnd/>
          </a:ln>
        </p:spPr>
        <p:txBody>
          <a:bodyPr wrap="none" anchor="ctr"/>
          <a:lstStyle/>
          <a:p>
            <a:endParaRPr lang="en-US"/>
          </a:p>
        </p:txBody>
      </p:sp>
      <p:sp>
        <p:nvSpPr>
          <p:cNvPr id="12" name="Line 20"/>
          <p:cNvSpPr>
            <a:spLocks noChangeShapeType="1"/>
          </p:cNvSpPr>
          <p:nvPr/>
        </p:nvSpPr>
        <p:spPr bwMode="auto">
          <a:xfrm flipH="1">
            <a:off x="3429000" y="3886200"/>
            <a:ext cx="2438400" cy="46038"/>
          </a:xfrm>
          <a:prstGeom prst="line">
            <a:avLst/>
          </a:prstGeom>
          <a:noFill/>
          <a:ln w="38100">
            <a:solidFill>
              <a:srgbClr val="0080FF"/>
            </a:solidFill>
            <a:round/>
            <a:headEnd/>
            <a:tailEnd/>
          </a:ln>
        </p:spPr>
        <p:txBody>
          <a:bodyPr wrap="none" anchor="ctr"/>
          <a:lstStyle/>
          <a:p>
            <a:endParaRPr lang="en-US"/>
          </a:p>
        </p:txBody>
      </p:sp>
      <p:sp>
        <p:nvSpPr>
          <p:cNvPr id="13" name="Line 20"/>
          <p:cNvSpPr>
            <a:spLocks noChangeShapeType="1"/>
          </p:cNvSpPr>
          <p:nvPr/>
        </p:nvSpPr>
        <p:spPr bwMode="auto">
          <a:xfrm flipH="1">
            <a:off x="2438400" y="4038600"/>
            <a:ext cx="685800" cy="762000"/>
          </a:xfrm>
          <a:prstGeom prst="line">
            <a:avLst/>
          </a:prstGeom>
          <a:noFill/>
          <a:ln w="38100">
            <a:solidFill>
              <a:srgbClr val="0080FF"/>
            </a:solidFill>
            <a:round/>
            <a:headEnd/>
            <a:tailEnd/>
          </a:ln>
        </p:spPr>
        <p:txBody>
          <a:bodyPr wrap="none" anchor="ctr"/>
          <a:lstStyle/>
          <a:p>
            <a:endParaRPr lang="en-US"/>
          </a:p>
        </p:txBody>
      </p:sp>
      <p:cxnSp>
        <p:nvCxnSpPr>
          <p:cNvPr id="14" name="Straight Connector 28"/>
          <p:cNvCxnSpPr>
            <a:cxnSpLocks noChangeShapeType="1"/>
          </p:cNvCxnSpPr>
          <p:nvPr/>
        </p:nvCxnSpPr>
        <p:spPr bwMode="auto">
          <a:xfrm>
            <a:off x="2590800" y="4989513"/>
            <a:ext cx="1981200" cy="1587"/>
          </a:xfrm>
          <a:prstGeom prst="line">
            <a:avLst/>
          </a:prstGeom>
          <a:noFill/>
          <a:ln w="38100">
            <a:solidFill>
              <a:srgbClr val="0080FF"/>
            </a:solidFill>
            <a:round/>
            <a:headEnd/>
            <a:tailEnd/>
          </a:ln>
        </p:spPr>
      </p:cxnSp>
      <p:sp>
        <p:nvSpPr>
          <p:cNvPr id="15" name="Line 20"/>
          <p:cNvSpPr>
            <a:spLocks noChangeShapeType="1"/>
          </p:cNvSpPr>
          <p:nvPr/>
        </p:nvSpPr>
        <p:spPr bwMode="auto">
          <a:xfrm flipH="1" flipV="1">
            <a:off x="0" y="4419600"/>
            <a:ext cx="2057400" cy="609600"/>
          </a:xfrm>
          <a:prstGeom prst="line">
            <a:avLst/>
          </a:prstGeom>
          <a:noFill/>
          <a:ln w="38100">
            <a:solidFill>
              <a:srgbClr val="0080FF"/>
            </a:solidFill>
            <a:round/>
            <a:headEnd/>
            <a:tailEnd/>
          </a:ln>
        </p:spPr>
        <p:txBody>
          <a:bodyPr wrap="none" anchor="ctr"/>
          <a:lstStyle/>
          <a:p>
            <a:endParaRPr lang="en-US"/>
          </a:p>
        </p:txBody>
      </p:sp>
      <p:sp>
        <p:nvSpPr>
          <p:cNvPr id="16" name="Line 20"/>
          <p:cNvSpPr>
            <a:spLocks noChangeShapeType="1"/>
          </p:cNvSpPr>
          <p:nvPr/>
        </p:nvSpPr>
        <p:spPr bwMode="auto">
          <a:xfrm flipH="1" flipV="1">
            <a:off x="6400800" y="3962400"/>
            <a:ext cx="1600200" cy="304800"/>
          </a:xfrm>
          <a:prstGeom prst="line">
            <a:avLst/>
          </a:prstGeom>
          <a:noFill/>
          <a:ln w="38100">
            <a:solidFill>
              <a:srgbClr val="0080FF"/>
            </a:solidFill>
            <a:round/>
            <a:headEnd/>
            <a:tailEnd/>
          </a:ln>
        </p:spPr>
        <p:txBody>
          <a:bodyPr wrap="none" anchor="ctr"/>
          <a:lstStyle/>
          <a:p>
            <a:endParaRPr lang="en-US"/>
          </a:p>
        </p:txBody>
      </p:sp>
      <p:sp>
        <p:nvSpPr>
          <p:cNvPr id="17" name="Line 20"/>
          <p:cNvSpPr>
            <a:spLocks noChangeShapeType="1"/>
          </p:cNvSpPr>
          <p:nvPr/>
        </p:nvSpPr>
        <p:spPr bwMode="auto">
          <a:xfrm flipH="1">
            <a:off x="6400800" y="3733800"/>
            <a:ext cx="1752600" cy="152400"/>
          </a:xfrm>
          <a:prstGeom prst="line">
            <a:avLst/>
          </a:prstGeom>
          <a:noFill/>
          <a:ln w="38100">
            <a:solidFill>
              <a:srgbClr val="0080FF"/>
            </a:solidFill>
            <a:round/>
            <a:headEnd/>
            <a:tailEnd/>
          </a:ln>
        </p:spPr>
        <p:txBody>
          <a:bodyPr wrap="none" anchor="ctr"/>
          <a:lstStyle/>
          <a:p>
            <a:endParaRPr lang="en-US"/>
          </a:p>
        </p:txBody>
      </p:sp>
      <p:sp>
        <p:nvSpPr>
          <p:cNvPr id="18" name="Line 20"/>
          <p:cNvSpPr>
            <a:spLocks noChangeShapeType="1"/>
          </p:cNvSpPr>
          <p:nvPr/>
        </p:nvSpPr>
        <p:spPr bwMode="auto">
          <a:xfrm flipH="1">
            <a:off x="5105400" y="4267200"/>
            <a:ext cx="2895600" cy="762000"/>
          </a:xfrm>
          <a:prstGeom prst="line">
            <a:avLst/>
          </a:prstGeom>
          <a:noFill/>
          <a:ln w="38100">
            <a:solidFill>
              <a:srgbClr val="0080FF"/>
            </a:solidFill>
            <a:prstDash val="dash"/>
            <a:round/>
            <a:headEnd/>
            <a:tailEnd/>
          </a:ln>
        </p:spPr>
        <p:txBody>
          <a:bodyPr wrap="none" anchor="ctr"/>
          <a:lstStyle/>
          <a:p>
            <a:endParaRPr lang="en-US"/>
          </a:p>
        </p:txBody>
      </p:sp>
      <p:cxnSp>
        <p:nvCxnSpPr>
          <p:cNvPr id="25" name="Straight Arrow Connector 24"/>
          <p:cNvCxnSpPr/>
          <p:nvPr/>
        </p:nvCxnSpPr>
        <p:spPr bwMode="auto">
          <a:xfrm rot="10800000">
            <a:off x="6553200" y="4038600"/>
            <a:ext cx="1143000" cy="228600"/>
          </a:xfrm>
          <a:prstGeom prst="straightConnector1">
            <a:avLst/>
          </a:prstGeom>
          <a:noFill/>
          <a:ln w="38100" cap="flat" cmpd="sng" algn="ctr">
            <a:solidFill>
              <a:schemeClr val="tx1"/>
            </a:solidFill>
            <a:prstDash val="solid"/>
            <a:round/>
            <a:headEnd type="none" w="med" len="med"/>
            <a:tailEnd type="arrow"/>
          </a:ln>
          <a:effectLst/>
        </p:spPr>
      </p:cxnSp>
      <p:sp>
        <p:nvSpPr>
          <p:cNvPr id="28" name="Freeform 27"/>
          <p:cNvSpPr/>
          <p:nvPr/>
        </p:nvSpPr>
        <p:spPr bwMode="auto">
          <a:xfrm>
            <a:off x="6246191" y="3193774"/>
            <a:ext cx="326887" cy="543339"/>
          </a:xfrm>
          <a:custGeom>
            <a:avLst/>
            <a:gdLst>
              <a:gd name="connsiteX0" fmla="*/ 114852 w 326887"/>
              <a:gd name="connsiteY0" fmla="*/ 543339 h 543339"/>
              <a:gd name="connsiteX1" fmla="*/ 35339 w 326887"/>
              <a:gd name="connsiteY1" fmla="*/ 172278 h 543339"/>
              <a:gd name="connsiteX2" fmla="*/ 326887 w 326887"/>
              <a:gd name="connsiteY2" fmla="*/ 0 h 543339"/>
              <a:gd name="connsiteX3" fmla="*/ 326887 w 326887"/>
              <a:gd name="connsiteY3" fmla="*/ 0 h 543339"/>
            </a:gdLst>
            <a:ahLst/>
            <a:cxnLst>
              <a:cxn ang="0">
                <a:pos x="connsiteX0" y="connsiteY0"/>
              </a:cxn>
              <a:cxn ang="0">
                <a:pos x="connsiteX1" y="connsiteY1"/>
              </a:cxn>
              <a:cxn ang="0">
                <a:pos x="connsiteX2" y="connsiteY2"/>
              </a:cxn>
              <a:cxn ang="0">
                <a:pos x="connsiteX3" y="connsiteY3"/>
              </a:cxn>
            </a:cxnLst>
            <a:rect l="l" t="t" r="r" b="b"/>
            <a:pathLst>
              <a:path w="326887" h="543339">
                <a:moveTo>
                  <a:pt x="114852" y="543339"/>
                </a:moveTo>
                <a:cubicBezTo>
                  <a:pt x="57426" y="403086"/>
                  <a:pt x="0" y="262834"/>
                  <a:pt x="35339" y="172278"/>
                </a:cubicBezTo>
                <a:cubicBezTo>
                  <a:pt x="70678" y="81722"/>
                  <a:pt x="326887" y="0"/>
                  <a:pt x="326887" y="0"/>
                </a:cubicBezTo>
                <a:lnTo>
                  <a:pt x="326887" y="0"/>
                </a:lnTo>
              </a:path>
            </a:pathLst>
          </a:custGeom>
          <a:noFill/>
          <a:ln w="952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cxnSp>
        <p:nvCxnSpPr>
          <p:cNvPr id="29" name="Straight Arrow Connector 28"/>
          <p:cNvCxnSpPr/>
          <p:nvPr/>
        </p:nvCxnSpPr>
        <p:spPr bwMode="auto">
          <a:xfrm rot="10800000">
            <a:off x="3962400" y="3962400"/>
            <a:ext cx="1638300" cy="1588"/>
          </a:xfrm>
          <a:prstGeom prst="straightConnector1">
            <a:avLst/>
          </a:prstGeom>
          <a:noFill/>
          <a:ln w="38100"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rot="10800000" flipV="1">
            <a:off x="5105400" y="4114800"/>
            <a:ext cx="609600" cy="533400"/>
          </a:xfrm>
          <a:prstGeom prst="straightConnector1">
            <a:avLst/>
          </a:prstGeom>
          <a:noFill/>
          <a:ln w="38100" cap="flat" cmpd="sng" algn="ctr">
            <a:solidFill>
              <a:schemeClr val="tx1"/>
            </a:solidFill>
            <a:prstDash val="solid"/>
            <a:round/>
            <a:headEnd type="none" w="med" len="med"/>
            <a:tailEnd type="arrow"/>
          </a:ln>
          <a:effectLst/>
        </p:spPr>
      </p:cxnSp>
      <p:sp>
        <p:nvSpPr>
          <p:cNvPr id="39" name="TextBox 38"/>
          <p:cNvSpPr txBox="1"/>
          <p:nvPr/>
        </p:nvSpPr>
        <p:spPr>
          <a:xfrm>
            <a:off x="6629400" y="2895600"/>
            <a:ext cx="1864613" cy="369332"/>
          </a:xfrm>
          <a:prstGeom prst="rect">
            <a:avLst/>
          </a:prstGeom>
          <a:noFill/>
        </p:spPr>
        <p:txBody>
          <a:bodyPr wrap="none" rtlCol="0">
            <a:spAutoFit/>
          </a:bodyPr>
          <a:lstStyle/>
          <a:p>
            <a:r>
              <a:rPr lang="en-US" dirty="0" smtClean="0"/>
              <a:t>Stores as RIB-in</a:t>
            </a:r>
            <a:endParaRPr lang="en-US" dirty="0"/>
          </a:p>
        </p:txBody>
      </p:sp>
      <p:sp>
        <p:nvSpPr>
          <p:cNvPr id="40" name="Freeform 39"/>
          <p:cNvSpPr/>
          <p:nvPr/>
        </p:nvSpPr>
        <p:spPr bwMode="auto">
          <a:xfrm>
            <a:off x="5486400" y="3200400"/>
            <a:ext cx="326887" cy="543339"/>
          </a:xfrm>
          <a:custGeom>
            <a:avLst/>
            <a:gdLst>
              <a:gd name="connsiteX0" fmla="*/ 114852 w 326887"/>
              <a:gd name="connsiteY0" fmla="*/ 543339 h 543339"/>
              <a:gd name="connsiteX1" fmla="*/ 35339 w 326887"/>
              <a:gd name="connsiteY1" fmla="*/ 172278 h 543339"/>
              <a:gd name="connsiteX2" fmla="*/ 326887 w 326887"/>
              <a:gd name="connsiteY2" fmla="*/ 0 h 543339"/>
              <a:gd name="connsiteX3" fmla="*/ 326887 w 326887"/>
              <a:gd name="connsiteY3" fmla="*/ 0 h 543339"/>
            </a:gdLst>
            <a:ahLst/>
            <a:cxnLst>
              <a:cxn ang="0">
                <a:pos x="connsiteX0" y="connsiteY0"/>
              </a:cxn>
              <a:cxn ang="0">
                <a:pos x="connsiteX1" y="connsiteY1"/>
              </a:cxn>
              <a:cxn ang="0">
                <a:pos x="connsiteX2" y="connsiteY2"/>
              </a:cxn>
              <a:cxn ang="0">
                <a:pos x="connsiteX3" y="connsiteY3"/>
              </a:cxn>
            </a:cxnLst>
            <a:rect l="l" t="t" r="r" b="b"/>
            <a:pathLst>
              <a:path w="326887" h="543339">
                <a:moveTo>
                  <a:pt x="114852" y="543339"/>
                </a:moveTo>
                <a:cubicBezTo>
                  <a:pt x="57426" y="403086"/>
                  <a:pt x="0" y="262834"/>
                  <a:pt x="35339" y="172278"/>
                </a:cubicBezTo>
                <a:cubicBezTo>
                  <a:pt x="70678" y="81722"/>
                  <a:pt x="326887" y="0"/>
                  <a:pt x="326887" y="0"/>
                </a:cubicBezTo>
                <a:lnTo>
                  <a:pt x="326887" y="0"/>
                </a:lnTo>
              </a:path>
            </a:pathLst>
          </a:custGeom>
          <a:noFill/>
          <a:ln w="952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41" name="TextBox 40"/>
          <p:cNvSpPr txBox="1"/>
          <p:nvPr/>
        </p:nvSpPr>
        <p:spPr>
          <a:xfrm>
            <a:off x="4572000" y="2971800"/>
            <a:ext cx="1313180" cy="646331"/>
          </a:xfrm>
          <a:prstGeom prst="rect">
            <a:avLst/>
          </a:prstGeom>
          <a:noFill/>
        </p:spPr>
        <p:txBody>
          <a:bodyPr wrap="none" rtlCol="0">
            <a:spAutoFit/>
          </a:bodyPr>
          <a:lstStyle/>
          <a:p>
            <a:r>
              <a:rPr lang="en-US" dirty="0" smtClean="0"/>
              <a:t>Propagate </a:t>
            </a:r>
          </a:p>
          <a:p>
            <a:r>
              <a:rPr lang="en-US" dirty="0" smtClean="0"/>
              <a:t>(if best)</a:t>
            </a:r>
            <a:endParaRPr lang="en-US" dirty="0"/>
          </a:p>
        </p:txBody>
      </p:sp>
      <p:sp>
        <p:nvSpPr>
          <p:cNvPr id="42" name="Can 41"/>
          <p:cNvSpPr/>
          <p:nvPr/>
        </p:nvSpPr>
        <p:spPr>
          <a:xfrm>
            <a:off x="4572000" y="48006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schemeClr val="tx1"/>
                </a:solidFill>
              </a:rPr>
              <a:t>B</a:t>
            </a:r>
            <a:endParaRPr lang="en-US" dirty="0">
              <a:solidFill>
                <a:schemeClr val="tx1"/>
              </a:solidFill>
            </a:endParaRPr>
          </a:p>
        </p:txBody>
      </p:sp>
      <p:sp>
        <p:nvSpPr>
          <p:cNvPr id="43" name="Can 42"/>
          <p:cNvSpPr/>
          <p:nvPr/>
        </p:nvSpPr>
        <p:spPr>
          <a:xfrm>
            <a:off x="5867400" y="37338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schemeClr val="tx1"/>
                </a:solidFill>
              </a:rPr>
              <a:t>A</a:t>
            </a:r>
            <a:endParaRPr lang="en-US" dirty="0">
              <a:solidFill>
                <a:schemeClr val="tx1"/>
              </a:solidFill>
            </a:endParaRPr>
          </a:p>
        </p:txBody>
      </p:sp>
      <p:sp>
        <p:nvSpPr>
          <p:cNvPr id="26" name="Can 25"/>
          <p:cNvSpPr/>
          <p:nvPr/>
        </p:nvSpPr>
        <p:spPr>
          <a:xfrm>
            <a:off x="8001000" y="4038600"/>
            <a:ext cx="533400" cy="377825"/>
          </a:xfrm>
          <a:prstGeom prst="can">
            <a:avLst>
              <a:gd name="adj" fmla="val 58766"/>
            </a:avLst>
          </a:prstGeom>
          <a:solidFill>
            <a:schemeClr val="accent6">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Route Information</a:t>
            </a:r>
            <a:endParaRPr lang="en-US" dirty="0"/>
          </a:p>
        </p:txBody>
      </p:sp>
      <p:sp>
        <p:nvSpPr>
          <p:cNvPr id="3" name="Content Placeholder 2"/>
          <p:cNvSpPr>
            <a:spLocks noGrp="1"/>
          </p:cNvSpPr>
          <p:nvPr>
            <p:ph idx="1"/>
          </p:nvPr>
        </p:nvSpPr>
        <p:spPr>
          <a:xfrm>
            <a:off x="457200" y="1219200"/>
            <a:ext cx="5638800" cy="5486400"/>
          </a:xfrm>
          <a:ln>
            <a:noFill/>
          </a:ln>
        </p:spPr>
        <p:txBody>
          <a:bodyPr/>
          <a:lstStyle/>
          <a:p>
            <a:r>
              <a:rPr lang="en-US" dirty="0" smtClean="0"/>
              <a:t>Routes </a:t>
            </a:r>
            <a:r>
              <a:rPr lang="en-US" dirty="0" smtClean="0">
                <a:solidFill>
                  <a:srgbClr val="FF0000"/>
                </a:solidFill>
              </a:rPr>
              <a:t>to</a:t>
            </a:r>
            <a:r>
              <a:rPr lang="en-US" dirty="0" smtClean="0"/>
              <a:t> neighbor</a:t>
            </a:r>
          </a:p>
          <a:p>
            <a:pPr lvl="1"/>
            <a:r>
              <a:rPr lang="en-US" dirty="0" smtClean="0"/>
              <a:t>A’s best routes sent to neighbor</a:t>
            </a:r>
          </a:p>
          <a:p>
            <a:pPr lvl="1"/>
            <a:r>
              <a:rPr lang="en-US" dirty="0" smtClean="0"/>
              <a:t>After migration, topology changes</a:t>
            </a:r>
          </a:p>
          <a:p>
            <a:pPr lvl="1"/>
            <a:r>
              <a:rPr lang="en-US" dirty="0" smtClean="0"/>
              <a:t>Need to diff what A sent with what B would have sent</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64</a:t>
            </a:fld>
            <a:endParaRPr lang="en-US"/>
          </a:p>
        </p:txBody>
      </p:sp>
      <p:sp>
        <p:nvSpPr>
          <p:cNvPr id="7" name="Can 6"/>
          <p:cNvSpPr/>
          <p:nvPr/>
        </p:nvSpPr>
        <p:spPr>
          <a:xfrm>
            <a:off x="2057400" y="48006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Can 7"/>
          <p:cNvSpPr/>
          <p:nvPr/>
        </p:nvSpPr>
        <p:spPr>
          <a:xfrm>
            <a:off x="2971800" y="37338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an 8"/>
          <p:cNvSpPr/>
          <p:nvPr/>
        </p:nvSpPr>
        <p:spPr>
          <a:xfrm>
            <a:off x="4572000" y="48006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schemeClr val="tx1"/>
                </a:solidFill>
              </a:rPr>
              <a:t>B</a:t>
            </a:r>
            <a:endParaRPr lang="en-US" dirty="0">
              <a:solidFill>
                <a:schemeClr val="tx1"/>
              </a:solidFill>
            </a:endParaRPr>
          </a:p>
        </p:txBody>
      </p:sp>
      <p:sp>
        <p:nvSpPr>
          <p:cNvPr id="10" name="Can 9"/>
          <p:cNvSpPr/>
          <p:nvPr/>
        </p:nvSpPr>
        <p:spPr>
          <a:xfrm>
            <a:off x="5867400" y="37338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schemeClr val="tx1"/>
                </a:solidFill>
              </a:rPr>
              <a:t>A</a:t>
            </a:r>
            <a:endParaRPr lang="en-US" dirty="0">
              <a:solidFill>
                <a:schemeClr val="tx1"/>
              </a:solidFill>
            </a:endParaRPr>
          </a:p>
        </p:txBody>
      </p:sp>
      <p:sp>
        <p:nvSpPr>
          <p:cNvPr id="11" name="Line 20"/>
          <p:cNvSpPr>
            <a:spLocks noChangeShapeType="1"/>
          </p:cNvSpPr>
          <p:nvPr/>
        </p:nvSpPr>
        <p:spPr bwMode="auto">
          <a:xfrm flipH="1">
            <a:off x="5029200" y="4038600"/>
            <a:ext cx="914400" cy="762000"/>
          </a:xfrm>
          <a:prstGeom prst="line">
            <a:avLst/>
          </a:prstGeom>
          <a:noFill/>
          <a:ln w="38100">
            <a:solidFill>
              <a:srgbClr val="0080FF"/>
            </a:solidFill>
            <a:round/>
            <a:headEnd/>
            <a:tailEnd/>
          </a:ln>
        </p:spPr>
        <p:txBody>
          <a:bodyPr wrap="none" anchor="ctr"/>
          <a:lstStyle/>
          <a:p>
            <a:endParaRPr lang="en-US"/>
          </a:p>
        </p:txBody>
      </p:sp>
      <p:sp>
        <p:nvSpPr>
          <p:cNvPr id="12" name="Line 20"/>
          <p:cNvSpPr>
            <a:spLocks noChangeShapeType="1"/>
          </p:cNvSpPr>
          <p:nvPr/>
        </p:nvSpPr>
        <p:spPr bwMode="auto">
          <a:xfrm flipH="1">
            <a:off x="3429000" y="3886200"/>
            <a:ext cx="2438400" cy="46038"/>
          </a:xfrm>
          <a:prstGeom prst="line">
            <a:avLst/>
          </a:prstGeom>
          <a:noFill/>
          <a:ln w="38100">
            <a:solidFill>
              <a:srgbClr val="0080FF"/>
            </a:solidFill>
            <a:round/>
            <a:headEnd/>
            <a:tailEnd/>
          </a:ln>
        </p:spPr>
        <p:txBody>
          <a:bodyPr wrap="none" anchor="ctr"/>
          <a:lstStyle/>
          <a:p>
            <a:endParaRPr lang="en-US"/>
          </a:p>
        </p:txBody>
      </p:sp>
      <p:sp>
        <p:nvSpPr>
          <p:cNvPr id="13" name="Line 20"/>
          <p:cNvSpPr>
            <a:spLocks noChangeShapeType="1"/>
          </p:cNvSpPr>
          <p:nvPr/>
        </p:nvSpPr>
        <p:spPr bwMode="auto">
          <a:xfrm flipH="1">
            <a:off x="2438400" y="4038600"/>
            <a:ext cx="685800" cy="762000"/>
          </a:xfrm>
          <a:prstGeom prst="line">
            <a:avLst/>
          </a:prstGeom>
          <a:noFill/>
          <a:ln w="38100">
            <a:solidFill>
              <a:srgbClr val="0080FF"/>
            </a:solidFill>
            <a:round/>
            <a:headEnd/>
            <a:tailEnd/>
          </a:ln>
        </p:spPr>
        <p:txBody>
          <a:bodyPr wrap="none" anchor="ctr"/>
          <a:lstStyle/>
          <a:p>
            <a:endParaRPr lang="en-US"/>
          </a:p>
        </p:txBody>
      </p:sp>
      <p:cxnSp>
        <p:nvCxnSpPr>
          <p:cNvPr id="14" name="Straight Connector 28"/>
          <p:cNvCxnSpPr>
            <a:cxnSpLocks noChangeShapeType="1"/>
          </p:cNvCxnSpPr>
          <p:nvPr/>
        </p:nvCxnSpPr>
        <p:spPr bwMode="auto">
          <a:xfrm>
            <a:off x="2590800" y="4989513"/>
            <a:ext cx="1981200" cy="1587"/>
          </a:xfrm>
          <a:prstGeom prst="line">
            <a:avLst/>
          </a:prstGeom>
          <a:noFill/>
          <a:ln w="38100">
            <a:solidFill>
              <a:srgbClr val="0080FF"/>
            </a:solidFill>
            <a:round/>
            <a:headEnd/>
            <a:tailEnd/>
          </a:ln>
        </p:spPr>
      </p:cxnSp>
      <p:sp>
        <p:nvSpPr>
          <p:cNvPr id="15" name="Line 20"/>
          <p:cNvSpPr>
            <a:spLocks noChangeShapeType="1"/>
          </p:cNvSpPr>
          <p:nvPr/>
        </p:nvSpPr>
        <p:spPr bwMode="auto">
          <a:xfrm flipH="1" flipV="1">
            <a:off x="0" y="4419600"/>
            <a:ext cx="2057400" cy="609600"/>
          </a:xfrm>
          <a:prstGeom prst="line">
            <a:avLst/>
          </a:prstGeom>
          <a:noFill/>
          <a:ln w="38100">
            <a:solidFill>
              <a:srgbClr val="0080FF"/>
            </a:solidFill>
            <a:round/>
            <a:headEnd/>
            <a:tailEnd/>
          </a:ln>
        </p:spPr>
        <p:txBody>
          <a:bodyPr wrap="none" anchor="ctr"/>
          <a:lstStyle/>
          <a:p>
            <a:endParaRPr lang="en-US"/>
          </a:p>
        </p:txBody>
      </p:sp>
      <p:sp>
        <p:nvSpPr>
          <p:cNvPr id="16" name="Line 20"/>
          <p:cNvSpPr>
            <a:spLocks noChangeShapeType="1"/>
          </p:cNvSpPr>
          <p:nvPr/>
        </p:nvSpPr>
        <p:spPr bwMode="auto">
          <a:xfrm flipH="1" flipV="1">
            <a:off x="6400800" y="3962400"/>
            <a:ext cx="1600200" cy="304800"/>
          </a:xfrm>
          <a:prstGeom prst="line">
            <a:avLst/>
          </a:prstGeom>
          <a:noFill/>
          <a:ln w="38100">
            <a:solidFill>
              <a:srgbClr val="0080FF"/>
            </a:solidFill>
            <a:round/>
            <a:headEnd/>
            <a:tailEnd/>
          </a:ln>
        </p:spPr>
        <p:txBody>
          <a:bodyPr wrap="none" anchor="ctr"/>
          <a:lstStyle/>
          <a:p>
            <a:endParaRPr lang="en-US"/>
          </a:p>
        </p:txBody>
      </p:sp>
      <p:sp>
        <p:nvSpPr>
          <p:cNvPr id="17" name="Line 20"/>
          <p:cNvSpPr>
            <a:spLocks noChangeShapeType="1"/>
          </p:cNvSpPr>
          <p:nvPr/>
        </p:nvSpPr>
        <p:spPr bwMode="auto">
          <a:xfrm flipH="1">
            <a:off x="6400800" y="3733800"/>
            <a:ext cx="1752600" cy="152400"/>
          </a:xfrm>
          <a:prstGeom prst="line">
            <a:avLst/>
          </a:prstGeom>
          <a:noFill/>
          <a:ln w="38100">
            <a:solidFill>
              <a:srgbClr val="0080FF"/>
            </a:solidFill>
            <a:round/>
            <a:headEnd/>
            <a:tailEnd/>
          </a:ln>
        </p:spPr>
        <p:txBody>
          <a:bodyPr wrap="none" anchor="ctr"/>
          <a:lstStyle/>
          <a:p>
            <a:endParaRPr lang="en-US"/>
          </a:p>
        </p:txBody>
      </p:sp>
      <p:sp>
        <p:nvSpPr>
          <p:cNvPr id="18" name="Line 20"/>
          <p:cNvSpPr>
            <a:spLocks noChangeShapeType="1"/>
          </p:cNvSpPr>
          <p:nvPr/>
        </p:nvSpPr>
        <p:spPr bwMode="auto">
          <a:xfrm flipH="1">
            <a:off x="5105400" y="4267200"/>
            <a:ext cx="2895600" cy="762000"/>
          </a:xfrm>
          <a:prstGeom prst="line">
            <a:avLst/>
          </a:prstGeom>
          <a:noFill/>
          <a:ln w="38100">
            <a:solidFill>
              <a:srgbClr val="0080FF"/>
            </a:solidFill>
            <a:prstDash val="dash"/>
            <a:round/>
            <a:headEnd/>
            <a:tailEnd/>
          </a:ln>
        </p:spPr>
        <p:txBody>
          <a:bodyPr wrap="none" anchor="ctr"/>
          <a:lstStyle/>
          <a:p>
            <a:endParaRPr lang="en-US"/>
          </a:p>
        </p:txBody>
      </p:sp>
      <p:cxnSp>
        <p:nvCxnSpPr>
          <p:cNvPr id="25" name="Straight Arrow Connector 24"/>
          <p:cNvCxnSpPr/>
          <p:nvPr/>
        </p:nvCxnSpPr>
        <p:spPr bwMode="auto">
          <a:xfrm rot="10800000">
            <a:off x="6553200" y="4038600"/>
            <a:ext cx="1143000" cy="228600"/>
          </a:xfrm>
          <a:prstGeom prst="straightConnector1">
            <a:avLst/>
          </a:prstGeom>
          <a:noFill/>
          <a:ln w="38100" cap="flat" cmpd="sng" algn="ctr">
            <a:solidFill>
              <a:srgbClr val="FF0000"/>
            </a:solidFill>
            <a:prstDash val="solid"/>
            <a:round/>
            <a:headEnd type="arrow" w="med" len="med"/>
            <a:tailEnd type="none" w="med" len="med"/>
          </a:ln>
          <a:effectLst/>
        </p:spPr>
      </p:cxnSp>
      <p:sp>
        <p:nvSpPr>
          <p:cNvPr id="28" name="Freeform 27"/>
          <p:cNvSpPr/>
          <p:nvPr/>
        </p:nvSpPr>
        <p:spPr bwMode="auto">
          <a:xfrm>
            <a:off x="6246191" y="3193774"/>
            <a:ext cx="326887" cy="543339"/>
          </a:xfrm>
          <a:custGeom>
            <a:avLst/>
            <a:gdLst>
              <a:gd name="connsiteX0" fmla="*/ 114852 w 326887"/>
              <a:gd name="connsiteY0" fmla="*/ 543339 h 543339"/>
              <a:gd name="connsiteX1" fmla="*/ 35339 w 326887"/>
              <a:gd name="connsiteY1" fmla="*/ 172278 h 543339"/>
              <a:gd name="connsiteX2" fmla="*/ 326887 w 326887"/>
              <a:gd name="connsiteY2" fmla="*/ 0 h 543339"/>
              <a:gd name="connsiteX3" fmla="*/ 326887 w 326887"/>
              <a:gd name="connsiteY3" fmla="*/ 0 h 543339"/>
            </a:gdLst>
            <a:ahLst/>
            <a:cxnLst>
              <a:cxn ang="0">
                <a:pos x="connsiteX0" y="connsiteY0"/>
              </a:cxn>
              <a:cxn ang="0">
                <a:pos x="connsiteX1" y="connsiteY1"/>
              </a:cxn>
              <a:cxn ang="0">
                <a:pos x="connsiteX2" y="connsiteY2"/>
              </a:cxn>
              <a:cxn ang="0">
                <a:pos x="connsiteX3" y="connsiteY3"/>
              </a:cxn>
            </a:cxnLst>
            <a:rect l="l" t="t" r="r" b="b"/>
            <a:pathLst>
              <a:path w="326887" h="543339">
                <a:moveTo>
                  <a:pt x="114852" y="543339"/>
                </a:moveTo>
                <a:cubicBezTo>
                  <a:pt x="57426" y="403086"/>
                  <a:pt x="0" y="262834"/>
                  <a:pt x="35339" y="172278"/>
                </a:cubicBezTo>
                <a:cubicBezTo>
                  <a:pt x="70678" y="81722"/>
                  <a:pt x="326887" y="0"/>
                  <a:pt x="326887" y="0"/>
                </a:cubicBezTo>
                <a:lnTo>
                  <a:pt x="326887" y="0"/>
                </a:lnTo>
              </a:path>
            </a:pathLst>
          </a:custGeom>
          <a:noFill/>
          <a:ln w="952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cxnSp>
        <p:nvCxnSpPr>
          <p:cNvPr id="29" name="Straight Arrow Connector 28"/>
          <p:cNvCxnSpPr/>
          <p:nvPr/>
        </p:nvCxnSpPr>
        <p:spPr bwMode="auto">
          <a:xfrm rot="10800000">
            <a:off x="3962400" y="3962400"/>
            <a:ext cx="1638300" cy="1588"/>
          </a:xfrm>
          <a:prstGeom prst="straightConnector1">
            <a:avLst/>
          </a:prstGeom>
          <a:noFill/>
          <a:ln w="38100" cap="flat" cmpd="sng" algn="ctr">
            <a:solidFill>
              <a:srgbClr val="FF0000"/>
            </a:solidFill>
            <a:prstDash val="solid"/>
            <a:round/>
            <a:headEnd type="arrow" w="med" len="med"/>
            <a:tailEnd type="none" w="med" len="med"/>
          </a:ln>
          <a:effectLst/>
        </p:spPr>
      </p:cxnSp>
      <p:cxnSp>
        <p:nvCxnSpPr>
          <p:cNvPr id="31" name="Straight Arrow Connector 30"/>
          <p:cNvCxnSpPr/>
          <p:nvPr/>
        </p:nvCxnSpPr>
        <p:spPr bwMode="auto">
          <a:xfrm rot="10800000" flipV="1">
            <a:off x="5105400" y="4114800"/>
            <a:ext cx="609600" cy="533400"/>
          </a:xfrm>
          <a:prstGeom prst="straightConnector1">
            <a:avLst/>
          </a:prstGeom>
          <a:noFill/>
          <a:ln w="38100" cap="flat" cmpd="sng" algn="ctr">
            <a:solidFill>
              <a:schemeClr val="tx1"/>
            </a:solidFill>
            <a:prstDash val="solid"/>
            <a:round/>
            <a:headEnd type="arrow" w="med" len="med"/>
            <a:tailEnd type="none" w="med" len="med"/>
          </a:ln>
          <a:effectLst/>
        </p:spPr>
      </p:cxnSp>
      <p:sp>
        <p:nvSpPr>
          <p:cNvPr id="39" name="TextBox 38"/>
          <p:cNvSpPr txBox="1"/>
          <p:nvPr/>
        </p:nvSpPr>
        <p:spPr>
          <a:xfrm>
            <a:off x="6629400" y="2895600"/>
            <a:ext cx="2005677" cy="369332"/>
          </a:xfrm>
          <a:prstGeom prst="rect">
            <a:avLst/>
          </a:prstGeom>
          <a:noFill/>
        </p:spPr>
        <p:txBody>
          <a:bodyPr wrap="none" rtlCol="0">
            <a:spAutoFit/>
          </a:bodyPr>
          <a:lstStyle/>
          <a:p>
            <a:r>
              <a:rPr lang="en-US" dirty="0" smtClean="0"/>
              <a:t>Stores as RIB-out</a:t>
            </a:r>
            <a:endParaRPr lang="en-US" dirty="0"/>
          </a:p>
        </p:txBody>
      </p:sp>
      <p:sp>
        <p:nvSpPr>
          <p:cNvPr id="40" name="Freeform 39"/>
          <p:cNvSpPr/>
          <p:nvPr/>
        </p:nvSpPr>
        <p:spPr bwMode="auto">
          <a:xfrm rot="9859764">
            <a:off x="6849104" y="4225049"/>
            <a:ext cx="326887" cy="543339"/>
          </a:xfrm>
          <a:custGeom>
            <a:avLst/>
            <a:gdLst>
              <a:gd name="connsiteX0" fmla="*/ 114852 w 326887"/>
              <a:gd name="connsiteY0" fmla="*/ 543339 h 543339"/>
              <a:gd name="connsiteX1" fmla="*/ 35339 w 326887"/>
              <a:gd name="connsiteY1" fmla="*/ 172278 h 543339"/>
              <a:gd name="connsiteX2" fmla="*/ 326887 w 326887"/>
              <a:gd name="connsiteY2" fmla="*/ 0 h 543339"/>
              <a:gd name="connsiteX3" fmla="*/ 326887 w 326887"/>
              <a:gd name="connsiteY3" fmla="*/ 0 h 543339"/>
            </a:gdLst>
            <a:ahLst/>
            <a:cxnLst>
              <a:cxn ang="0">
                <a:pos x="connsiteX0" y="connsiteY0"/>
              </a:cxn>
              <a:cxn ang="0">
                <a:pos x="connsiteX1" y="connsiteY1"/>
              </a:cxn>
              <a:cxn ang="0">
                <a:pos x="connsiteX2" y="connsiteY2"/>
              </a:cxn>
              <a:cxn ang="0">
                <a:pos x="connsiteX3" y="connsiteY3"/>
              </a:cxn>
            </a:cxnLst>
            <a:rect l="l" t="t" r="r" b="b"/>
            <a:pathLst>
              <a:path w="326887" h="543339">
                <a:moveTo>
                  <a:pt x="114852" y="543339"/>
                </a:moveTo>
                <a:cubicBezTo>
                  <a:pt x="57426" y="403086"/>
                  <a:pt x="0" y="262834"/>
                  <a:pt x="35339" y="172278"/>
                </a:cubicBezTo>
                <a:cubicBezTo>
                  <a:pt x="70678" y="81722"/>
                  <a:pt x="326887" y="0"/>
                  <a:pt x="326887" y="0"/>
                </a:cubicBezTo>
                <a:lnTo>
                  <a:pt x="326887" y="0"/>
                </a:lnTo>
              </a:path>
            </a:pathLst>
          </a:custGeom>
          <a:noFill/>
          <a:ln w="952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41" name="TextBox 40"/>
          <p:cNvSpPr txBox="1"/>
          <p:nvPr/>
        </p:nvSpPr>
        <p:spPr>
          <a:xfrm>
            <a:off x="6172200" y="4687669"/>
            <a:ext cx="1313180" cy="646331"/>
          </a:xfrm>
          <a:prstGeom prst="rect">
            <a:avLst/>
          </a:prstGeom>
          <a:noFill/>
        </p:spPr>
        <p:txBody>
          <a:bodyPr wrap="none" rtlCol="0">
            <a:spAutoFit/>
          </a:bodyPr>
          <a:lstStyle/>
          <a:p>
            <a:r>
              <a:rPr lang="en-US" dirty="0" smtClean="0"/>
              <a:t>Propagate </a:t>
            </a:r>
          </a:p>
          <a:p>
            <a:r>
              <a:rPr lang="en-US" dirty="0" smtClean="0"/>
              <a:t>best</a:t>
            </a:r>
            <a:endParaRPr lang="en-US" dirty="0"/>
          </a:p>
        </p:txBody>
      </p:sp>
      <p:cxnSp>
        <p:nvCxnSpPr>
          <p:cNvPr id="26" name="Straight Arrow Connector 25"/>
          <p:cNvCxnSpPr/>
          <p:nvPr/>
        </p:nvCxnSpPr>
        <p:spPr bwMode="auto">
          <a:xfrm rot="10800000" flipV="1">
            <a:off x="5181600" y="4648198"/>
            <a:ext cx="990600" cy="228601"/>
          </a:xfrm>
          <a:prstGeom prst="straightConnector1">
            <a:avLst/>
          </a:prstGeom>
          <a:noFill/>
          <a:ln w="38100" cap="flat" cmpd="sng" algn="ctr">
            <a:solidFill>
              <a:schemeClr val="tx1"/>
            </a:solidFill>
            <a:prstDash val="dash"/>
            <a:round/>
            <a:headEnd type="arrow" w="med" len="med"/>
            <a:tailEnd type="none" w="med" len="med"/>
          </a:ln>
          <a:effectLst/>
        </p:spPr>
      </p:cxnSp>
      <p:sp>
        <p:nvSpPr>
          <p:cNvPr id="32" name="Freeform 31"/>
          <p:cNvSpPr/>
          <p:nvPr/>
        </p:nvSpPr>
        <p:spPr bwMode="auto">
          <a:xfrm rot="9859764">
            <a:off x="5401505" y="4921400"/>
            <a:ext cx="485864" cy="1130920"/>
          </a:xfrm>
          <a:custGeom>
            <a:avLst/>
            <a:gdLst>
              <a:gd name="connsiteX0" fmla="*/ 114852 w 326887"/>
              <a:gd name="connsiteY0" fmla="*/ 543339 h 543339"/>
              <a:gd name="connsiteX1" fmla="*/ 35339 w 326887"/>
              <a:gd name="connsiteY1" fmla="*/ 172278 h 543339"/>
              <a:gd name="connsiteX2" fmla="*/ 326887 w 326887"/>
              <a:gd name="connsiteY2" fmla="*/ 0 h 543339"/>
              <a:gd name="connsiteX3" fmla="*/ 326887 w 326887"/>
              <a:gd name="connsiteY3" fmla="*/ 0 h 543339"/>
            </a:gdLst>
            <a:ahLst/>
            <a:cxnLst>
              <a:cxn ang="0">
                <a:pos x="connsiteX0" y="connsiteY0"/>
              </a:cxn>
              <a:cxn ang="0">
                <a:pos x="connsiteX1" y="connsiteY1"/>
              </a:cxn>
              <a:cxn ang="0">
                <a:pos x="connsiteX2" y="connsiteY2"/>
              </a:cxn>
              <a:cxn ang="0">
                <a:pos x="connsiteX3" y="connsiteY3"/>
              </a:cxn>
            </a:cxnLst>
            <a:rect l="l" t="t" r="r" b="b"/>
            <a:pathLst>
              <a:path w="326887" h="543339">
                <a:moveTo>
                  <a:pt x="114852" y="543339"/>
                </a:moveTo>
                <a:cubicBezTo>
                  <a:pt x="57426" y="403086"/>
                  <a:pt x="0" y="262834"/>
                  <a:pt x="35339" y="172278"/>
                </a:cubicBezTo>
                <a:cubicBezTo>
                  <a:pt x="70678" y="81722"/>
                  <a:pt x="326887" y="0"/>
                  <a:pt x="326887" y="0"/>
                </a:cubicBezTo>
                <a:lnTo>
                  <a:pt x="326887" y="0"/>
                </a:lnTo>
              </a:path>
            </a:pathLst>
          </a:custGeom>
          <a:noFill/>
          <a:ln w="952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Helvetica" pitchFamily="34" charset="0"/>
            </a:endParaRPr>
          </a:p>
        </p:txBody>
      </p:sp>
      <p:sp>
        <p:nvSpPr>
          <p:cNvPr id="33" name="TextBox 32"/>
          <p:cNvSpPr txBox="1"/>
          <p:nvPr/>
        </p:nvSpPr>
        <p:spPr>
          <a:xfrm>
            <a:off x="4191000" y="5791200"/>
            <a:ext cx="2104102" cy="646331"/>
          </a:xfrm>
          <a:prstGeom prst="rect">
            <a:avLst/>
          </a:prstGeom>
          <a:noFill/>
        </p:spPr>
        <p:txBody>
          <a:bodyPr wrap="none" rtlCol="0">
            <a:spAutoFit/>
          </a:bodyPr>
          <a:lstStyle/>
          <a:p>
            <a:r>
              <a:rPr lang="en-US" dirty="0" smtClean="0"/>
              <a:t>B would have </a:t>
            </a:r>
          </a:p>
          <a:p>
            <a:r>
              <a:rPr lang="en-US" dirty="0" smtClean="0"/>
              <a:t>sent different route</a:t>
            </a:r>
            <a:endParaRPr lang="en-US" dirty="0"/>
          </a:p>
        </p:txBody>
      </p:sp>
      <p:sp>
        <p:nvSpPr>
          <p:cNvPr id="30" name="Can 29"/>
          <p:cNvSpPr/>
          <p:nvPr/>
        </p:nvSpPr>
        <p:spPr>
          <a:xfrm>
            <a:off x="8001000" y="4038600"/>
            <a:ext cx="533400" cy="377825"/>
          </a:xfrm>
          <a:prstGeom prst="can">
            <a:avLst>
              <a:gd name="adj" fmla="val 58766"/>
            </a:avLst>
          </a:prstGeom>
          <a:solidFill>
            <a:schemeClr val="accent6">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Special Case - Cluster Router</a:t>
            </a:r>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65</a:t>
            </a:fld>
            <a:endParaRPr lang="en-US"/>
          </a:p>
        </p:txBody>
      </p:sp>
      <p:sp>
        <p:nvSpPr>
          <p:cNvPr id="5" name="Rectangle 43"/>
          <p:cNvSpPr>
            <a:spLocks noChangeArrowheads="1"/>
          </p:cNvSpPr>
          <p:nvPr/>
        </p:nvSpPr>
        <p:spPr bwMode="auto">
          <a:xfrm>
            <a:off x="1257300" y="2286000"/>
            <a:ext cx="6629400" cy="2514600"/>
          </a:xfrm>
          <a:prstGeom prst="rect">
            <a:avLst/>
          </a:prstGeom>
          <a:solidFill>
            <a:srgbClr val="CCFFCC">
              <a:alpha val="50000"/>
            </a:srgbClr>
          </a:solidFill>
          <a:ln w="9525">
            <a:solidFill>
              <a:schemeClr val="tx1"/>
            </a:solidFill>
            <a:miter lim="800000"/>
            <a:headEnd/>
            <a:tailEnd/>
          </a:ln>
          <a:effectLst/>
        </p:spPr>
        <p:txBody>
          <a:bodyPr wrap="none" anchor="ctr"/>
          <a:lstStyle/>
          <a:p>
            <a:endParaRPr lang="en-US"/>
          </a:p>
        </p:txBody>
      </p:sp>
      <p:sp>
        <p:nvSpPr>
          <p:cNvPr id="6" name="Rectangle 16"/>
          <p:cNvSpPr>
            <a:spLocks noChangeArrowheads="1"/>
          </p:cNvSpPr>
          <p:nvPr/>
        </p:nvSpPr>
        <p:spPr bwMode="auto">
          <a:xfrm>
            <a:off x="3059113" y="3505199"/>
            <a:ext cx="2998787" cy="1160463"/>
          </a:xfrm>
          <a:prstGeom prst="rect">
            <a:avLst/>
          </a:prstGeom>
          <a:solidFill>
            <a:srgbClr val="800080"/>
          </a:solidFill>
          <a:ln w="9525">
            <a:solidFill>
              <a:schemeClr val="tx1"/>
            </a:solidFill>
            <a:miter lim="800000"/>
            <a:headEnd/>
            <a:tailEnd/>
          </a:ln>
          <a:effectLst/>
        </p:spPr>
        <p:txBody>
          <a:bodyPr wrap="none" anchor="ctr"/>
          <a:lstStyle/>
          <a:p>
            <a:pPr algn="ctr"/>
            <a:r>
              <a:rPr lang="en-US" b="1">
                <a:solidFill>
                  <a:schemeClr val="bg1"/>
                </a:solidFill>
                <a:latin typeface="Times New Roman" pitchFamily="48" charset="0"/>
              </a:rPr>
              <a:t>Switching</a:t>
            </a:r>
          </a:p>
          <a:p>
            <a:pPr algn="ctr"/>
            <a:r>
              <a:rPr lang="en-US" b="1">
                <a:solidFill>
                  <a:schemeClr val="bg1"/>
                </a:solidFill>
                <a:latin typeface="Times New Roman" pitchFamily="48" charset="0"/>
              </a:rPr>
              <a:t>Fabric</a:t>
            </a:r>
          </a:p>
        </p:txBody>
      </p:sp>
      <p:sp>
        <p:nvSpPr>
          <p:cNvPr id="7" name="Rectangle 17"/>
          <p:cNvSpPr>
            <a:spLocks noChangeArrowheads="1"/>
          </p:cNvSpPr>
          <p:nvPr/>
        </p:nvSpPr>
        <p:spPr bwMode="auto">
          <a:xfrm>
            <a:off x="3117851" y="2435225"/>
            <a:ext cx="1377950" cy="854075"/>
          </a:xfrm>
          <a:prstGeom prst="rect">
            <a:avLst/>
          </a:prstGeom>
          <a:solidFill>
            <a:srgbClr val="006600"/>
          </a:solidFill>
          <a:ln w="9525">
            <a:solidFill>
              <a:schemeClr val="tx1"/>
            </a:solidFill>
            <a:miter lim="800000"/>
            <a:headEnd/>
            <a:tailEnd/>
          </a:ln>
          <a:effectLst/>
        </p:spPr>
        <p:txBody>
          <a:bodyPr wrap="none" anchor="ctr"/>
          <a:lstStyle/>
          <a:p>
            <a:pPr algn="ctr"/>
            <a:r>
              <a:rPr lang="en-US" b="1" dirty="0" smtClean="0">
                <a:solidFill>
                  <a:schemeClr val="bg1"/>
                </a:solidFill>
                <a:latin typeface="Times New Roman" pitchFamily="48" charset="0"/>
              </a:rPr>
              <a:t>Blade</a:t>
            </a:r>
          </a:p>
          <a:p>
            <a:pPr algn="ctr"/>
            <a:endParaRPr lang="en-US" b="1" dirty="0">
              <a:solidFill>
                <a:schemeClr val="bg1"/>
              </a:solidFill>
              <a:latin typeface="Times New Roman" pitchFamily="48" charset="0"/>
            </a:endParaRPr>
          </a:p>
        </p:txBody>
      </p:sp>
      <p:sp>
        <p:nvSpPr>
          <p:cNvPr id="8" name="Rectangle 18"/>
          <p:cNvSpPr>
            <a:spLocks noChangeArrowheads="1"/>
          </p:cNvSpPr>
          <p:nvPr/>
        </p:nvSpPr>
        <p:spPr bwMode="auto">
          <a:xfrm>
            <a:off x="3730625" y="3289300"/>
            <a:ext cx="246063" cy="225425"/>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3" name="Rectangle 23"/>
          <p:cNvSpPr>
            <a:spLocks noChangeArrowheads="1"/>
          </p:cNvSpPr>
          <p:nvPr/>
        </p:nvSpPr>
        <p:spPr bwMode="auto">
          <a:xfrm>
            <a:off x="1641475" y="3536950"/>
            <a:ext cx="1146175" cy="355600"/>
          </a:xfrm>
          <a:prstGeom prst="rect">
            <a:avLst/>
          </a:prstGeom>
          <a:solidFill>
            <a:srgbClr val="9966FF"/>
          </a:solidFill>
          <a:ln w="9525">
            <a:solidFill>
              <a:schemeClr val="tx1"/>
            </a:solidFill>
            <a:miter lim="800000"/>
            <a:headEnd/>
            <a:tailEnd/>
          </a:ln>
          <a:effectLst/>
        </p:spPr>
        <p:txBody>
          <a:bodyPr wrap="none" anchor="ctr"/>
          <a:lstStyle/>
          <a:p>
            <a:endParaRPr lang="en-US"/>
          </a:p>
        </p:txBody>
      </p:sp>
      <p:sp>
        <p:nvSpPr>
          <p:cNvPr id="14" name="Rectangle 24"/>
          <p:cNvSpPr>
            <a:spLocks noChangeArrowheads="1"/>
          </p:cNvSpPr>
          <p:nvPr/>
        </p:nvSpPr>
        <p:spPr bwMode="auto">
          <a:xfrm>
            <a:off x="2787650" y="3640138"/>
            <a:ext cx="268288" cy="149225"/>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5" name="Text Box 25"/>
          <p:cNvSpPr txBox="1">
            <a:spLocks noChangeArrowheads="1"/>
          </p:cNvSpPr>
          <p:nvPr/>
        </p:nvSpPr>
        <p:spPr bwMode="auto">
          <a:xfrm>
            <a:off x="1676400" y="3538538"/>
            <a:ext cx="1025525" cy="336550"/>
          </a:xfrm>
          <a:prstGeom prst="rect">
            <a:avLst/>
          </a:prstGeom>
          <a:noFill/>
          <a:ln w="9525">
            <a:noFill/>
            <a:miter lim="800000"/>
            <a:headEnd/>
            <a:tailEnd/>
          </a:ln>
          <a:effectLst/>
        </p:spPr>
        <p:txBody>
          <a:bodyPr wrap="none">
            <a:spAutoFit/>
          </a:bodyPr>
          <a:lstStyle/>
          <a:p>
            <a:r>
              <a:rPr lang="en-US" sz="1600" b="1">
                <a:solidFill>
                  <a:schemeClr val="bg1"/>
                </a:solidFill>
                <a:latin typeface="Times New Roman" pitchFamily="48" charset="0"/>
              </a:rPr>
              <a:t>Line card</a:t>
            </a:r>
          </a:p>
        </p:txBody>
      </p:sp>
      <p:sp>
        <p:nvSpPr>
          <p:cNvPr id="16" name="Line 26"/>
          <p:cNvSpPr>
            <a:spLocks noChangeShapeType="1"/>
          </p:cNvSpPr>
          <p:nvPr/>
        </p:nvSpPr>
        <p:spPr bwMode="auto">
          <a:xfrm flipH="1">
            <a:off x="687388" y="3716338"/>
            <a:ext cx="963612" cy="0"/>
          </a:xfrm>
          <a:prstGeom prst="line">
            <a:avLst/>
          </a:prstGeom>
          <a:noFill/>
          <a:ln w="25400">
            <a:solidFill>
              <a:schemeClr val="tx1"/>
            </a:solidFill>
            <a:round/>
            <a:headEnd type="arrow" w="med" len="med"/>
            <a:tailEnd type="arrow" w="med" len="med"/>
          </a:ln>
          <a:effectLst/>
        </p:spPr>
        <p:txBody>
          <a:bodyPr/>
          <a:lstStyle/>
          <a:p>
            <a:endParaRPr lang="en-US"/>
          </a:p>
        </p:txBody>
      </p:sp>
      <p:sp>
        <p:nvSpPr>
          <p:cNvPr id="17" name="Rectangle 27"/>
          <p:cNvSpPr>
            <a:spLocks noChangeArrowheads="1"/>
          </p:cNvSpPr>
          <p:nvPr/>
        </p:nvSpPr>
        <p:spPr bwMode="auto">
          <a:xfrm>
            <a:off x="1647825" y="4191000"/>
            <a:ext cx="1147763" cy="355600"/>
          </a:xfrm>
          <a:prstGeom prst="rect">
            <a:avLst/>
          </a:prstGeom>
          <a:solidFill>
            <a:srgbClr val="9966FF"/>
          </a:solidFill>
          <a:ln w="9525">
            <a:solidFill>
              <a:schemeClr val="tx1"/>
            </a:solidFill>
            <a:miter lim="800000"/>
            <a:headEnd/>
            <a:tailEnd/>
          </a:ln>
          <a:effectLst/>
        </p:spPr>
        <p:txBody>
          <a:bodyPr wrap="none" anchor="ctr"/>
          <a:lstStyle/>
          <a:p>
            <a:endParaRPr lang="en-US"/>
          </a:p>
        </p:txBody>
      </p:sp>
      <p:sp>
        <p:nvSpPr>
          <p:cNvPr id="18" name="Rectangle 28"/>
          <p:cNvSpPr>
            <a:spLocks noChangeArrowheads="1"/>
          </p:cNvSpPr>
          <p:nvPr/>
        </p:nvSpPr>
        <p:spPr bwMode="auto">
          <a:xfrm>
            <a:off x="2795588" y="4294188"/>
            <a:ext cx="266700" cy="149225"/>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19" name="Text Box 29"/>
          <p:cNvSpPr txBox="1">
            <a:spLocks noChangeArrowheads="1"/>
          </p:cNvSpPr>
          <p:nvPr/>
        </p:nvSpPr>
        <p:spPr bwMode="auto">
          <a:xfrm>
            <a:off x="1684338" y="4192588"/>
            <a:ext cx="1025525" cy="336550"/>
          </a:xfrm>
          <a:prstGeom prst="rect">
            <a:avLst/>
          </a:prstGeom>
          <a:noFill/>
          <a:ln w="9525">
            <a:noFill/>
            <a:miter lim="800000"/>
            <a:headEnd/>
            <a:tailEnd/>
          </a:ln>
          <a:effectLst/>
        </p:spPr>
        <p:txBody>
          <a:bodyPr wrap="none">
            <a:spAutoFit/>
          </a:bodyPr>
          <a:lstStyle/>
          <a:p>
            <a:r>
              <a:rPr lang="en-US" sz="1600" b="1">
                <a:solidFill>
                  <a:schemeClr val="bg1"/>
                </a:solidFill>
                <a:latin typeface="Times New Roman" pitchFamily="48" charset="0"/>
              </a:rPr>
              <a:t>Line card</a:t>
            </a:r>
          </a:p>
        </p:txBody>
      </p:sp>
      <p:sp>
        <p:nvSpPr>
          <p:cNvPr id="20" name="Line 30"/>
          <p:cNvSpPr>
            <a:spLocks noChangeShapeType="1"/>
          </p:cNvSpPr>
          <p:nvPr/>
        </p:nvSpPr>
        <p:spPr bwMode="auto">
          <a:xfrm flipH="1">
            <a:off x="693738" y="4367213"/>
            <a:ext cx="965200" cy="0"/>
          </a:xfrm>
          <a:prstGeom prst="line">
            <a:avLst/>
          </a:prstGeom>
          <a:noFill/>
          <a:ln w="25400">
            <a:solidFill>
              <a:schemeClr val="tx1"/>
            </a:solidFill>
            <a:round/>
            <a:headEnd type="arrow" w="med" len="med"/>
            <a:tailEnd type="arrow" w="med" len="med"/>
          </a:ln>
          <a:effectLst/>
        </p:spPr>
        <p:txBody>
          <a:bodyPr/>
          <a:lstStyle/>
          <a:p>
            <a:endParaRPr lang="en-US"/>
          </a:p>
        </p:txBody>
      </p:sp>
      <p:sp>
        <p:nvSpPr>
          <p:cNvPr id="25" name="Rectangle 35"/>
          <p:cNvSpPr>
            <a:spLocks noChangeArrowheads="1"/>
          </p:cNvSpPr>
          <p:nvPr/>
        </p:nvSpPr>
        <p:spPr bwMode="auto">
          <a:xfrm flipH="1">
            <a:off x="6300787" y="3511550"/>
            <a:ext cx="1146175" cy="357188"/>
          </a:xfrm>
          <a:prstGeom prst="rect">
            <a:avLst/>
          </a:prstGeom>
          <a:solidFill>
            <a:srgbClr val="9966FF"/>
          </a:solidFill>
          <a:ln w="9525">
            <a:solidFill>
              <a:schemeClr val="tx1"/>
            </a:solidFill>
            <a:miter lim="800000"/>
            <a:headEnd/>
            <a:tailEnd/>
          </a:ln>
          <a:effectLst/>
        </p:spPr>
        <p:txBody>
          <a:bodyPr wrap="none" anchor="ctr"/>
          <a:lstStyle/>
          <a:p>
            <a:endParaRPr lang="en-US"/>
          </a:p>
        </p:txBody>
      </p:sp>
      <p:sp>
        <p:nvSpPr>
          <p:cNvPr id="26" name="Rectangle 36"/>
          <p:cNvSpPr>
            <a:spLocks noChangeArrowheads="1"/>
          </p:cNvSpPr>
          <p:nvPr/>
        </p:nvSpPr>
        <p:spPr bwMode="auto">
          <a:xfrm flipH="1">
            <a:off x="6032500" y="3614738"/>
            <a:ext cx="268287" cy="150812"/>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27" name="Text Box 37"/>
          <p:cNvSpPr txBox="1">
            <a:spLocks noChangeArrowheads="1"/>
          </p:cNvSpPr>
          <p:nvPr/>
        </p:nvSpPr>
        <p:spPr bwMode="auto">
          <a:xfrm flipH="1">
            <a:off x="6427787" y="3549650"/>
            <a:ext cx="1025525" cy="336550"/>
          </a:xfrm>
          <a:prstGeom prst="rect">
            <a:avLst/>
          </a:prstGeom>
          <a:noFill/>
          <a:ln w="9525">
            <a:noFill/>
            <a:miter lim="800000"/>
            <a:headEnd/>
            <a:tailEnd/>
          </a:ln>
          <a:effectLst/>
        </p:spPr>
        <p:txBody>
          <a:bodyPr wrap="none">
            <a:spAutoFit/>
          </a:bodyPr>
          <a:lstStyle/>
          <a:p>
            <a:r>
              <a:rPr lang="en-US" sz="1600" b="1">
                <a:solidFill>
                  <a:schemeClr val="bg1"/>
                </a:solidFill>
                <a:latin typeface="Times New Roman" pitchFamily="48" charset="0"/>
              </a:rPr>
              <a:t>Line card</a:t>
            </a:r>
          </a:p>
        </p:txBody>
      </p:sp>
      <p:sp>
        <p:nvSpPr>
          <p:cNvPr id="28" name="Line 38"/>
          <p:cNvSpPr>
            <a:spLocks noChangeShapeType="1"/>
          </p:cNvSpPr>
          <p:nvPr/>
        </p:nvSpPr>
        <p:spPr bwMode="auto">
          <a:xfrm>
            <a:off x="7437437" y="3689350"/>
            <a:ext cx="963613" cy="0"/>
          </a:xfrm>
          <a:prstGeom prst="line">
            <a:avLst/>
          </a:prstGeom>
          <a:noFill/>
          <a:ln w="25400">
            <a:solidFill>
              <a:schemeClr val="tx1"/>
            </a:solidFill>
            <a:round/>
            <a:headEnd type="arrow" w="med" len="med"/>
            <a:tailEnd type="arrow" w="med" len="med"/>
          </a:ln>
          <a:effectLst/>
        </p:spPr>
        <p:txBody>
          <a:bodyPr/>
          <a:lstStyle/>
          <a:p>
            <a:endParaRPr lang="en-US"/>
          </a:p>
        </p:txBody>
      </p:sp>
      <p:sp>
        <p:nvSpPr>
          <p:cNvPr id="29" name="Rectangle 39"/>
          <p:cNvSpPr>
            <a:spLocks noChangeArrowheads="1"/>
          </p:cNvSpPr>
          <p:nvPr/>
        </p:nvSpPr>
        <p:spPr bwMode="auto">
          <a:xfrm flipH="1">
            <a:off x="6292850" y="4164013"/>
            <a:ext cx="1147762" cy="357187"/>
          </a:xfrm>
          <a:prstGeom prst="rect">
            <a:avLst/>
          </a:prstGeom>
          <a:solidFill>
            <a:srgbClr val="9966FF"/>
          </a:solidFill>
          <a:ln w="9525">
            <a:solidFill>
              <a:schemeClr val="tx1"/>
            </a:solidFill>
            <a:miter lim="800000"/>
            <a:headEnd/>
            <a:tailEnd/>
          </a:ln>
          <a:effectLst/>
        </p:spPr>
        <p:txBody>
          <a:bodyPr wrap="none" anchor="ctr"/>
          <a:lstStyle/>
          <a:p>
            <a:endParaRPr lang="en-US"/>
          </a:p>
        </p:txBody>
      </p:sp>
      <p:sp>
        <p:nvSpPr>
          <p:cNvPr id="30" name="Rectangle 40"/>
          <p:cNvSpPr>
            <a:spLocks noChangeArrowheads="1"/>
          </p:cNvSpPr>
          <p:nvPr/>
        </p:nvSpPr>
        <p:spPr bwMode="auto">
          <a:xfrm flipH="1">
            <a:off x="6026150" y="4267200"/>
            <a:ext cx="266700" cy="150813"/>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31" name="Text Box 41"/>
          <p:cNvSpPr txBox="1">
            <a:spLocks noChangeArrowheads="1"/>
          </p:cNvSpPr>
          <p:nvPr/>
        </p:nvSpPr>
        <p:spPr bwMode="auto">
          <a:xfrm flipH="1">
            <a:off x="6351587" y="4159250"/>
            <a:ext cx="1025525" cy="336550"/>
          </a:xfrm>
          <a:prstGeom prst="rect">
            <a:avLst/>
          </a:prstGeom>
          <a:noFill/>
          <a:ln w="9525">
            <a:noFill/>
            <a:miter lim="800000"/>
            <a:headEnd/>
            <a:tailEnd/>
          </a:ln>
          <a:effectLst/>
        </p:spPr>
        <p:txBody>
          <a:bodyPr wrap="none">
            <a:spAutoFit/>
          </a:bodyPr>
          <a:lstStyle/>
          <a:p>
            <a:r>
              <a:rPr lang="en-US" sz="1600" b="1">
                <a:solidFill>
                  <a:schemeClr val="bg1"/>
                </a:solidFill>
                <a:latin typeface="Times New Roman" pitchFamily="48" charset="0"/>
              </a:rPr>
              <a:t>Line card</a:t>
            </a:r>
          </a:p>
        </p:txBody>
      </p:sp>
      <p:sp>
        <p:nvSpPr>
          <p:cNvPr id="32" name="Line 42"/>
          <p:cNvSpPr>
            <a:spLocks noChangeShapeType="1"/>
          </p:cNvSpPr>
          <p:nvPr/>
        </p:nvSpPr>
        <p:spPr bwMode="auto">
          <a:xfrm>
            <a:off x="7429500" y="4343400"/>
            <a:ext cx="965200" cy="0"/>
          </a:xfrm>
          <a:prstGeom prst="line">
            <a:avLst/>
          </a:prstGeom>
          <a:noFill/>
          <a:ln w="25400">
            <a:solidFill>
              <a:schemeClr val="tx1"/>
            </a:solidFill>
            <a:round/>
            <a:headEnd type="arrow" w="med" len="med"/>
            <a:tailEnd type="arrow" w="med" len="med"/>
          </a:ln>
          <a:effectLst/>
        </p:spPr>
        <p:txBody>
          <a:bodyPr/>
          <a:lstStyle/>
          <a:p>
            <a:endParaRPr lang="en-US"/>
          </a:p>
        </p:txBody>
      </p:sp>
      <p:sp>
        <p:nvSpPr>
          <p:cNvPr id="35" name="Freeform 46"/>
          <p:cNvSpPr>
            <a:spLocks/>
          </p:cNvSpPr>
          <p:nvPr/>
        </p:nvSpPr>
        <p:spPr bwMode="auto">
          <a:xfrm>
            <a:off x="4725988" y="2795588"/>
            <a:ext cx="490537" cy="209550"/>
          </a:xfrm>
          <a:custGeom>
            <a:avLst/>
            <a:gdLst/>
            <a:ahLst/>
            <a:cxnLst>
              <a:cxn ang="0">
                <a:pos x="411" y="0"/>
              </a:cxn>
              <a:cxn ang="0">
                <a:pos x="242" y="169"/>
              </a:cxn>
              <a:cxn ang="0">
                <a:pos x="0" y="193"/>
              </a:cxn>
            </a:cxnLst>
            <a:rect l="0" t="0" r="r" b="b"/>
            <a:pathLst>
              <a:path w="411" h="201">
                <a:moveTo>
                  <a:pt x="411" y="0"/>
                </a:moveTo>
                <a:cubicBezTo>
                  <a:pt x="360" y="68"/>
                  <a:pt x="310" y="137"/>
                  <a:pt x="242" y="169"/>
                </a:cubicBezTo>
                <a:cubicBezTo>
                  <a:pt x="174" y="201"/>
                  <a:pt x="87" y="197"/>
                  <a:pt x="0" y="193"/>
                </a:cubicBezTo>
              </a:path>
            </a:pathLst>
          </a:custGeom>
          <a:noFill/>
          <a:ln w="38100" cap="flat" cmpd="sng">
            <a:solidFill>
              <a:srgbClr val="0000FF"/>
            </a:solidFill>
            <a:prstDash val="solid"/>
            <a:round/>
            <a:headEnd type="none" w="med" len="med"/>
            <a:tailEnd type="triangle" w="lg" len="lg"/>
          </a:ln>
          <a:effectLst/>
        </p:spPr>
        <p:txBody>
          <a:bodyPr wrap="none" anchor="ctr"/>
          <a:lstStyle/>
          <a:p>
            <a:endParaRPr lang="en-US"/>
          </a:p>
        </p:txBody>
      </p:sp>
      <p:sp>
        <p:nvSpPr>
          <p:cNvPr id="37" name="Can 36"/>
          <p:cNvSpPr/>
          <p:nvPr/>
        </p:nvSpPr>
        <p:spPr>
          <a:xfrm>
            <a:off x="1524000" y="5483225"/>
            <a:ext cx="609600" cy="4540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A</a:t>
            </a:r>
            <a:endParaRPr lang="en-US" dirty="0">
              <a:solidFill>
                <a:schemeClr val="tx1"/>
              </a:solidFill>
            </a:endParaRPr>
          </a:p>
        </p:txBody>
      </p:sp>
      <p:sp>
        <p:nvSpPr>
          <p:cNvPr id="38" name="Can 37"/>
          <p:cNvSpPr/>
          <p:nvPr/>
        </p:nvSpPr>
        <p:spPr>
          <a:xfrm>
            <a:off x="1524000" y="6169025"/>
            <a:ext cx="609600" cy="4540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B</a:t>
            </a:r>
            <a:endParaRPr lang="en-US" dirty="0">
              <a:solidFill>
                <a:schemeClr val="tx1"/>
              </a:solidFill>
            </a:endParaRPr>
          </a:p>
        </p:txBody>
      </p:sp>
      <p:sp>
        <p:nvSpPr>
          <p:cNvPr id="39" name="Can 38"/>
          <p:cNvSpPr/>
          <p:nvPr/>
        </p:nvSpPr>
        <p:spPr>
          <a:xfrm>
            <a:off x="3962400" y="5715000"/>
            <a:ext cx="609600" cy="4540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Can 39"/>
          <p:cNvSpPr/>
          <p:nvPr/>
        </p:nvSpPr>
        <p:spPr>
          <a:xfrm>
            <a:off x="6096000" y="5483225"/>
            <a:ext cx="609600" cy="4540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C</a:t>
            </a:r>
            <a:endParaRPr lang="en-US" dirty="0">
              <a:solidFill>
                <a:schemeClr val="tx1"/>
              </a:solidFill>
            </a:endParaRPr>
          </a:p>
        </p:txBody>
      </p:sp>
      <p:sp>
        <p:nvSpPr>
          <p:cNvPr id="41" name="Can 40"/>
          <p:cNvSpPr/>
          <p:nvPr/>
        </p:nvSpPr>
        <p:spPr>
          <a:xfrm>
            <a:off x="6096000" y="6169025"/>
            <a:ext cx="609600" cy="4540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D</a:t>
            </a:r>
            <a:endParaRPr lang="en-US" dirty="0">
              <a:solidFill>
                <a:schemeClr val="tx1"/>
              </a:solidFill>
            </a:endParaRPr>
          </a:p>
        </p:txBody>
      </p:sp>
      <p:cxnSp>
        <p:nvCxnSpPr>
          <p:cNvPr id="42" name="Straight Connector 41"/>
          <p:cNvCxnSpPr>
            <a:stCxn id="37" idx="4"/>
          </p:cNvCxnSpPr>
          <p:nvPr/>
        </p:nvCxnSpPr>
        <p:spPr bwMode="auto">
          <a:xfrm>
            <a:off x="2133600" y="5710238"/>
            <a:ext cx="1828800" cy="77787"/>
          </a:xfrm>
          <a:prstGeom prst="line">
            <a:avLst/>
          </a:prstGeom>
          <a:noFill/>
          <a:ln w="38100" cap="flat" cmpd="sng" algn="ctr">
            <a:solidFill>
              <a:srgbClr val="0000FF"/>
            </a:solidFill>
            <a:prstDash val="solid"/>
            <a:round/>
            <a:headEnd type="none" w="med" len="med"/>
            <a:tailEnd type="none" w="med" len="med"/>
          </a:ln>
          <a:effectLst/>
        </p:spPr>
      </p:cxnSp>
      <p:cxnSp>
        <p:nvCxnSpPr>
          <p:cNvPr id="43" name="Straight Connector 42"/>
          <p:cNvCxnSpPr>
            <a:stCxn id="38" idx="4"/>
            <a:endCxn id="39" idx="2"/>
          </p:cNvCxnSpPr>
          <p:nvPr/>
        </p:nvCxnSpPr>
        <p:spPr bwMode="auto">
          <a:xfrm flipV="1">
            <a:off x="2133600" y="5942013"/>
            <a:ext cx="1828800" cy="454025"/>
          </a:xfrm>
          <a:prstGeom prst="line">
            <a:avLst/>
          </a:prstGeom>
          <a:noFill/>
          <a:ln w="38100" cap="flat" cmpd="sng" algn="ctr">
            <a:solidFill>
              <a:srgbClr val="0000FF"/>
            </a:solidFill>
            <a:prstDash val="solid"/>
            <a:round/>
            <a:headEnd type="none" w="med" len="med"/>
            <a:tailEnd type="none" w="med" len="med"/>
          </a:ln>
          <a:effectLst/>
        </p:spPr>
      </p:cxnSp>
      <p:cxnSp>
        <p:nvCxnSpPr>
          <p:cNvPr id="44" name="Straight Connector 43"/>
          <p:cNvCxnSpPr>
            <a:endCxn id="40" idx="2"/>
          </p:cNvCxnSpPr>
          <p:nvPr/>
        </p:nvCxnSpPr>
        <p:spPr bwMode="auto">
          <a:xfrm flipV="1">
            <a:off x="4495800" y="5710238"/>
            <a:ext cx="1600200" cy="77787"/>
          </a:xfrm>
          <a:prstGeom prst="line">
            <a:avLst/>
          </a:prstGeom>
          <a:noFill/>
          <a:ln w="38100" cap="flat" cmpd="sng" algn="ctr">
            <a:solidFill>
              <a:srgbClr val="0000FF"/>
            </a:solidFill>
            <a:prstDash val="solid"/>
            <a:round/>
            <a:headEnd type="none" w="med" len="med"/>
            <a:tailEnd type="none" w="med" len="med"/>
          </a:ln>
          <a:effectLst/>
        </p:spPr>
      </p:cxnSp>
      <p:cxnSp>
        <p:nvCxnSpPr>
          <p:cNvPr id="45" name="Straight Connector 44"/>
          <p:cNvCxnSpPr>
            <a:stCxn id="39" idx="4"/>
            <a:endCxn id="41" idx="2"/>
          </p:cNvCxnSpPr>
          <p:nvPr/>
        </p:nvCxnSpPr>
        <p:spPr bwMode="auto">
          <a:xfrm>
            <a:off x="4572000" y="5942013"/>
            <a:ext cx="1524000" cy="454025"/>
          </a:xfrm>
          <a:prstGeom prst="line">
            <a:avLst/>
          </a:prstGeom>
          <a:noFill/>
          <a:ln w="38100" cap="flat" cmpd="sng" algn="ctr">
            <a:solidFill>
              <a:srgbClr val="0000FF"/>
            </a:solidFill>
            <a:prstDash val="solid"/>
            <a:round/>
            <a:headEnd type="none" w="med" len="med"/>
            <a:tailEnd type="none" w="med" len="med"/>
          </a:ln>
          <a:effectLst/>
        </p:spPr>
      </p:cxnSp>
      <p:sp>
        <p:nvSpPr>
          <p:cNvPr id="46" name="Rectangle 17"/>
          <p:cNvSpPr>
            <a:spLocks noChangeArrowheads="1"/>
          </p:cNvSpPr>
          <p:nvPr/>
        </p:nvSpPr>
        <p:spPr bwMode="auto">
          <a:xfrm>
            <a:off x="4724400" y="2438400"/>
            <a:ext cx="1377950" cy="854075"/>
          </a:xfrm>
          <a:prstGeom prst="rect">
            <a:avLst/>
          </a:prstGeom>
          <a:solidFill>
            <a:srgbClr val="006600"/>
          </a:solidFill>
          <a:ln w="9525">
            <a:solidFill>
              <a:schemeClr val="tx1"/>
            </a:solidFill>
            <a:miter lim="800000"/>
            <a:headEnd/>
            <a:tailEnd/>
          </a:ln>
          <a:effectLst/>
        </p:spPr>
        <p:txBody>
          <a:bodyPr wrap="none" anchor="ctr"/>
          <a:lstStyle/>
          <a:p>
            <a:pPr algn="ctr"/>
            <a:r>
              <a:rPr lang="en-US" b="1" dirty="0" smtClean="0">
                <a:solidFill>
                  <a:schemeClr val="bg1"/>
                </a:solidFill>
                <a:latin typeface="Times New Roman" pitchFamily="48" charset="0"/>
              </a:rPr>
              <a:t>Blade</a:t>
            </a:r>
          </a:p>
          <a:p>
            <a:pPr algn="ctr"/>
            <a:endParaRPr lang="en-US" b="1" dirty="0">
              <a:solidFill>
                <a:schemeClr val="bg1"/>
              </a:solidFill>
              <a:latin typeface="Times New Roman" pitchFamily="48" charset="0"/>
            </a:endParaRPr>
          </a:p>
        </p:txBody>
      </p:sp>
      <p:sp>
        <p:nvSpPr>
          <p:cNvPr id="47" name="Rectangle 18"/>
          <p:cNvSpPr>
            <a:spLocks noChangeArrowheads="1"/>
          </p:cNvSpPr>
          <p:nvPr/>
        </p:nvSpPr>
        <p:spPr bwMode="auto">
          <a:xfrm>
            <a:off x="5334000" y="3276600"/>
            <a:ext cx="246063" cy="225425"/>
          </a:xfrm>
          <a:prstGeom prst="rect">
            <a:avLst/>
          </a:prstGeom>
          <a:solidFill>
            <a:srgbClr val="808080"/>
          </a:solidFill>
          <a:ln w="9525">
            <a:solidFill>
              <a:schemeClr val="tx1"/>
            </a:solidFill>
            <a:miter lim="800000"/>
            <a:headEnd/>
            <a:tailEnd/>
          </a:ln>
          <a:effectLst/>
        </p:spPr>
        <p:txBody>
          <a:bodyPr wrap="none" anchor="ctr"/>
          <a:lstStyle/>
          <a:p>
            <a:endParaRPr lang="en-US"/>
          </a:p>
        </p:txBody>
      </p:sp>
      <p:cxnSp>
        <p:nvCxnSpPr>
          <p:cNvPr id="49" name="Straight Connector 48"/>
          <p:cNvCxnSpPr/>
          <p:nvPr/>
        </p:nvCxnSpPr>
        <p:spPr bwMode="auto">
          <a:xfrm>
            <a:off x="1295400" y="4800600"/>
            <a:ext cx="2590800" cy="838200"/>
          </a:xfrm>
          <a:prstGeom prst="line">
            <a:avLst/>
          </a:prstGeom>
          <a:noFill/>
          <a:ln w="38100" cap="flat" cmpd="sng" algn="ctr">
            <a:solidFill>
              <a:schemeClr val="tx1"/>
            </a:solidFill>
            <a:prstDash val="sysDot"/>
            <a:round/>
            <a:headEnd type="none" w="med" len="med"/>
            <a:tailEnd type="none" w="med" len="med"/>
          </a:ln>
          <a:effectLst/>
        </p:spPr>
      </p:cxnSp>
      <p:cxnSp>
        <p:nvCxnSpPr>
          <p:cNvPr id="51" name="Straight Connector 50"/>
          <p:cNvCxnSpPr/>
          <p:nvPr/>
        </p:nvCxnSpPr>
        <p:spPr bwMode="auto">
          <a:xfrm flipV="1">
            <a:off x="4572000" y="4800600"/>
            <a:ext cx="3276600" cy="838200"/>
          </a:xfrm>
          <a:prstGeom prst="line">
            <a:avLst/>
          </a:prstGeom>
          <a:noFill/>
          <a:ln w="38100" cap="flat" cmpd="sng" algn="ctr">
            <a:solidFill>
              <a:schemeClr val="tx1"/>
            </a:solidFill>
            <a:prstDash val="sysDot"/>
            <a:round/>
            <a:headEnd type="none" w="med" len="med"/>
            <a:tailEnd type="none" w="med" len="med"/>
          </a:ln>
          <a:effectLst/>
        </p:spPr>
      </p:cxnSp>
      <p:sp>
        <p:nvSpPr>
          <p:cNvPr id="52" name="TextBox 51"/>
          <p:cNvSpPr txBox="1"/>
          <p:nvPr/>
        </p:nvSpPr>
        <p:spPr>
          <a:xfrm>
            <a:off x="3314700" y="2895600"/>
            <a:ext cx="304800" cy="369332"/>
          </a:xfrm>
          <a:prstGeom prst="rect">
            <a:avLst/>
          </a:prstGeom>
          <a:solidFill>
            <a:schemeClr val="bg1"/>
          </a:solidFill>
        </p:spPr>
        <p:txBody>
          <a:bodyPr wrap="square" rtlCol="0">
            <a:spAutoFit/>
          </a:bodyPr>
          <a:lstStyle/>
          <a:p>
            <a:r>
              <a:rPr lang="en-US" dirty="0" smtClean="0"/>
              <a:t>A</a:t>
            </a:r>
            <a:endParaRPr lang="en-US" dirty="0"/>
          </a:p>
        </p:txBody>
      </p:sp>
      <p:sp>
        <p:nvSpPr>
          <p:cNvPr id="53" name="TextBox 52"/>
          <p:cNvSpPr txBox="1"/>
          <p:nvPr/>
        </p:nvSpPr>
        <p:spPr>
          <a:xfrm>
            <a:off x="3848100" y="2895600"/>
            <a:ext cx="304800" cy="369332"/>
          </a:xfrm>
          <a:prstGeom prst="rect">
            <a:avLst/>
          </a:prstGeom>
          <a:solidFill>
            <a:schemeClr val="bg1"/>
          </a:solidFill>
        </p:spPr>
        <p:txBody>
          <a:bodyPr wrap="square" rtlCol="0">
            <a:spAutoFit/>
          </a:bodyPr>
          <a:lstStyle/>
          <a:p>
            <a:r>
              <a:rPr lang="en-US" dirty="0" smtClean="0"/>
              <a:t>B</a:t>
            </a:r>
            <a:endParaRPr lang="en-US" dirty="0"/>
          </a:p>
        </p:txBody>
      </p:sp>
      <p:sp>
        <p:nvSpPr>
          <p:cNvPr id="54" name="TextBox 53"/>
          <p:cNvSpPr txBox="1"/>
          <p:nvPr/>
        </p:nvSpPr>
        <p:spPr>
          <a:xfrm>
            <a:off x="5257800" y="2895600"/>
            <a:ext cx="304800" cy="369332"/>
          </a:xfrm>
          <a:prstGeom prst="rect">
            <a:avLst/>
          </a:prstGeom>
          <a:solidFill>
            <a:schemeClr val="bg1"/>
          </a:solidFill>
        </p:spPr>
        <p:txBody>
          <a:bodyPr wrap="square" rtlCol="0">
            <a:spAutoFit/>
          </a:bodyPr>
          <a:lstStyle/>
          <a:p>
            <a:r>
              <a:rPr lang="en-US" dirty="0" smtClean="0"/>
              <a:t>C</a:t>
            </a:r>
            <a:endParaRPr lang="en-US" dirty="0"/>
          </a:p>
        </p:txBody>
      </p:sp>
      <p:sp>
        <p:nvSpPr>
          <p:cNvPr id="55" name="TextBox 54"/>
          <p:cNvSpPr txBox="1"/>
          <p:nvPr/>
        </p:nvSpPr>
        <p:spPr>
          <a:xfrm>
            <a:off x="5715000" y="2895600"/>
            <a:ext cx="304800" cy="369332"/>
          </a:xfrm>
          <a:prstGeom prst="rect">
            <a:avLst/>
          </a:prstGeom>
          <a:solidFill>
            <a:schemeClr val="bg1"/>
          </a:solidFill>
        </p:spPr>
        <p:txBody>
          <a:bodyPr wrap="square" rtlCol="0">
            <a:spAutoFit/>
          </a:bodyPr>
          <a:lstStyle/>
          <a:p>
            <a:r>
              <a:rPr lang="en-US" dirty="0" smtClean="0"/>
              <a:t>D</a:t>
            </a:r>
            <a:endParaRPr lang="en-US" dirty="0"/>
          </a:p>
        </p:txBody>
      </p:sp>
      <p:sp>
        <p:nvSpPr>
          <p:cNvPr id="56" name="TextBox 55"/>
          <p:cNvSpPr txBox="1"/>
          <p:nvPr/>
        </p:nvSpPr>
        <p:spPr>
          <a:xfrm>
            <a:off x="457200" y="1219200"/>
            <a:ext cx="8370753" cy="830997"/>
          </a:xfrm>
          <a:prstGeom prst="rect">
            <a:avLst/>
          </a:prstGeom>
          <a:noFill/>
        </p:spPr>
        <p:txBody>
          <a:bodyPr wrap="none" rtlCol="0">
            <a:spAutoFit/>
          </a:bodyPr>
          <a:lstStyle/>
          <a:p>
            <a:r>
              <a:rPr lang="en-US" sz="2400" dirty="0" smtClean="0">
                <a:solidFill>
                  <a:schemeClr val="accent6">
                    <a:lumMod val="50000"/>
                    <a:lumOff val="50000"/>
                  </a:schemeClr>
                </a:solidFill>
              </a:rPr>
              <a:t>* Links “migrated” internally</a:t>
            </a:r>
          </a:p>
          <a:p>
            <a:r>
              <a:rPr lang="en-US" sz="2400" dirty="0" smtClean="0">
                <a:solidFill>
                  <a:schemeClr val="accent6">
                    <a:lumMod val="50000"/>
                    <a:lumOff val="50000"/>
                  </a:schemeClr>
                </a:solidFill>
              </a:rPr>
              <a:t>* Topology doesn’t change (no need to run decision process)</a:t>
            </a:r>
            <a:endParaRPr lang="en-US" sz="2400" dirty="0">
              <a:solidFill>
                <a:schemeClr val="accent6">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4.44444E-6 L 0.10834 -4.44444E-6 " pathEditMode="relative" rAng="0" ptsTypes="AA">
                                      <p:cBhvr>
                                        <p:cTn id="6" dur="2000" fill="hold"/>
                                        <p:tgtEl>
                                          <p:spTgt spid="53"/>
                                        </p:tgtEl>
                                        <p:attrNameLst>
                                          <p:attrName>ppt_x</p:attrName>
                                          <p:attrName>ppt_y</p:attrName>
                                        </p:attrNameLst>
                                      </p:cBhvr>
                                      <p:rCtr x="54"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a:t>
            </a:r>
            <a:endParaRPr lang="en-US" dirty="0"/>
          </a:p>
        </p:txBody>
      </p:sp>
      <p:sp>
        <p:nvSpPr>
          <p:cNvPr id="3" name="Content Placeholder 2"/>
          <p:cNvSpPr>
            <a:spLocks noGrp="1"/>
          </p:cNvSpPr>
          <p:nvPr>
            <p:ph idx="1"/>
          </p:nvPr>
        </p:nvSpPr>
        <p:spPr>
          <a:xfrm>
            <a:off x="457200" y="1219200"/>
            <a:ext cx="8458200" cy="1447800"/>
          </a:xfrm>
        </p:spPr>
        <p:txBody>
          <a:bodyPr/>
          <a:lstStyle/>
          <a:p>
            <a:r>
              <a:rPr lang="en-US" dirty="0" smtClean="0"/>
              <a:t>Added grafting into </a:t>
            </a:r>
            <a:r>
              <a:rPr lang="en-US" dirty="0" err="1" smtClean="0"/>
              <a:t>Quagga</a:t>
            </a:r>
            <a:endParaRPr lang="en-US" dirty="0" smtClean="0"/>
          </a:p>
          <a:p>
            <a:pPr lvl="1"/>
            <a:r>
              <a:rPr lang="en-US" dirty="0" smtClean="0"/>
              <a:t>RIB and decision process well separated</a:t>
            </a:r>
          </a:p>
          <a:p>
            <a:r>
              <a:rPr lang="en-US" dirty="0" smtClean="0"/>
              <a:t>Graft daemon to control process</a:t>
            </a:r>
          </a:p>
          <a:p>
            <a:r>
              <a:rPr lang="en-US" dirty="0" err="1" smtClean="0"/>
              <a:t>SockMi</a:t>
            </a:r>
            <a:r>
              <a:rPr lang="en-US" dirty="0" smtClean="0"/>
              <a:t> for TCP migration</a:t>
            </a:r>
          </a:p>
        </p:txBody>
      </p:sp>
      <p:sp>
        <p:nvSpPr>
          <p:cNvPr id="4" name="Slide Number Placeholder 3"/>
          <p:cNvSpPr>
            <a:spLocks noGrp="1"/>
          </p:cNvSpPr>
          <p:nvPr>
            <p:ph type="sldNum" sz="quarter" idx="10"/>
          </p:nvPr>
        </p:nvSpPr>
        <p:spPr/>
        <p:txBody>
          <a:bodyPr/>
          <a:lstStyle/>
          <a:p>
            <a:fld id="{78045D62-CC08-48FA-985A-62E7EF5E9DE8}" type="slidenum">
              <a:rPr lang="en-US" smtClean="0"/>
              <a:pPr/>
              <a:t>66</a:t>
            </a:fld>
            <a:endParaRPr lang="en-US"/>
          </a:p>
        </p:txBody>
      </p:sp>
      <p:sp>
        <p:nvSpPr>
          <p:cNvPr id="5" name="Rectangle 4"/>
          <p:cNvSpPr/>
          <p:nvPr/>
        </p:nvSpPr>
        <p:spPr>
          <a:xfrm>
            <a:off x="1066800" y="3657600"/>
            <a:ext cx="2362200" cy="129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219200" y="3810000"/>
            <a:ext cx="838200" cy="5311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Modified</a:t>
            </a:r>
          </a:p>
          <a:p>
            <a:pPr algn="ctr"/>
            <a:r>
              <a:rPr lang="en-US" sz="1200" dirty="0" err="1" smtClean="0"/>
              <a:t>Quagga</a:t>
            </a:r>
            <a:endParaRPr lang="en-US" sz="1200" dirty="0"/>
          </a:p>
        </p:txBody>
      </p:sp>
      <p:sp>
        <p:nvSpPr>
          <p:cNvPr id="7" name="Rectangle 6"/>
          <p:cNvSpPr/>
          <p:nvPr/>
        </p:nvSpPr>
        <p:spPr>
          <a:xfrm>
            <a:off x="2133600" y="3810000"/>
            <a:ext cx="1066800" cy="5311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cs typeface="Times New Roman" pitchFamily="18" charset="0"/>
              </a:rPr>
              <a:t>graft</a:t>
            </a:r>
          </a:p>
          <a:p>
            <a:pPr algn="ctr"/>
            <a:r>
              <a:rPr lang="en-US" sz="1200" dirty="0" smtClean="0">
                <a:cs typeface="Times New Roman" pitchFamily="18" charset="0"/>
              </a:rPr>
              <a:t>daemon</a:t>
            </a:r>
            <a:endParaRPr lang="en-US" sz="1200" dirty="0">
              <a:cs typeface="Times New Roman" pitchFamily="18" charset="0"/>
            </a:endParaRPr>
          </a:p>
        </p:txBody>
      </p:sp>
      <p:cxnSp>
        <p:nvCxnSpPr>
          <p:cNvPr id="8" name="Straight Connector 7"/>
          <p:cNvCxnSpPr/>
          <p:nvPr/>
        </p:nvCxnSpPr>
        <p:spPr>
          <a:xfrm>
            <a:off x="1143000" y="4419600"/>
            <a:ext cx="22860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66800" y="4569768"/>
            <a:ext cx="990600" cy="400110"/>
          </a:xfrm>
          <a:prstGeom prst="rect">
            <a:avLst/>
          </a:prstGeom>
          <a:noFill/>
        </p:spPr>
        <p:txBody>
          <a:bodyPr wrap="square" rtlCol="0">
            <a:spAutoFit/>
          </a:bodyPr>
          <a:lstStyle/>
          <a:p>
            <a:r>
              <a:rPr lang="en-US" sz="1000" dirty="0" smtClean="0"/>
              <a:t>Linux kernel </a:t>
            </a:r>
          </a:p>
          <a:p>
            <a:r>
              <a:rPr lang="en-US" sz="1000" dirty="0" smtClean="0"/>
              <a:t>2.6.19.7</a:t>
            </a:r>
            <a:endParaRPr lang="en-US" sz="1000" dirty="0"/>
          </a:p>
        </p:txBody>
      </p:sp>
      <p:sp>
        <p:nvSpPr>
          <p:cNvPr id="10" name="Rectangle 9"/>
          <p:cNvSpPr/>
          <p:nvPr/>
        </p:nvSpPr>
        <p:spPr>
          <a:xfrm>
            <a:off x="2133600" y="4495800"/>
            <a:ext cx="990600" cy="3787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SockMi.ko</a:t>
            </a:r>
            <a:endParaRPr lang="en-US" sz="1200" dirty="0"/>
          </a:p>
        </p:txBody>
      </p:sp>
      <p:sp>
        <p:nvSpPr>
          <p:cNvPr id="11" name="TextBox 10"/>
          <p:cNvSpPr txBox="1"/>
          <p:nvPr/>
        </p:nvSpPr>
        <p:spPr>
          <a:xfrm>
            <a:off x="1066800" y="3352800"/>
            <a:ext cx="1477584" cy="276999"/>
          </a:xfrm>
          <a:prstGeom prst="rect">
            <a:avLst/>
          </a:prstGeom>
          <a:noFill/>
        </p:spPr>
        <p:txBody>
          <a:bodyPr wrap="none" rtlCol="0">
            <a:spAutoFit/>
          </a:bodyPr>
          <a:lstStyle/>
          <a:p>
            <a:r>
              <a:rPr lang="en-US" sz="1200" dirty="0" smtClean="0"/>
              <a:t>Migrate-from Router</a:t>
            </a:r>
            <a:endParaRPr lang="en-US" sz="1200" dirty="0"/>
          </a:p>
        </p:txBody>
      </p:sp>
      <p:cxnSp>
        <p:nvCxnSpPr>
          <p:cNvPr id="12" name="Straight Connector 11"/>
          <p:cNvCxnSpPr>
            <a:stCxn id="5" idx="3"/>
            <a:endCxn id="13" idx="1"/>
          </p:cNvCxnSpPr>
          <p:nvPr/>
        </p:nvCxnSpPr>
        <p:spPr>
          <a:xfrm>
            <a:off x="3429000" y="4304184"/>
            <a:ext cx="381000" cy="6869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10000" y="4419600"/>
            <a:ext cx="21336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029200" y="4495800"/>
            <a:ext cx="83820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Handler</a:t>
            </a:r>
          </a:p>
          <a:p>
            <a:pPr algn="ctr"/>
            <a:r>
              <a:rPr lang="en-US" sz="1200" dirty="0" err="1" smtClean="0"/>
              <a:t>Comm</a:t>
            </a:r>
            <a:endParaRPr lang="en-US" sz="1200" dirty="0"/>
          </a:p>
        </p:txBody>
      </p:sp>
      <p:cxnSp>
        <p:nvCxnSpPr>
          <p:cNvPr id="15" name="Straight Connector 14"/>
          <p:cNvCxnSpPr>
            <a:stCxn id="13" idx="1"/>
            <a:endCxn id="13" idx="3"/>
          </p:cNvCxnSpPr>
          <p:nvPr/>
        </p:nvCxnSpPr>
        <p:spPr>
          <a:xfrm rot="10800000" flipH="1">
            <a:off x="3810000" y="4991100"/>
            <a:ext cx="21336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000" y="5100935"/>
            <a:ext cx="1295400" cy="461665"/>
          </a:xfrm>
          <a:prstGeom prst="rect">
            <a:avLst/>
          </a:prstGeom>
          <a:noFill/>
        </p:spPr>
        <p:txBody>
          <a:bodyPr wrap="square" rtlCol="0">
            <a:spAutoFit/>
          </a:bodyPr>
          <a:lstStyle/>
          <a:p>
            <a:r>
              <a:rPr lang="en-US" sz="1200" dirty="0" smtClean="0"/>
              <a:t>Linux kernel </a:t>
            </a:r>
          </a:p>
          <a:p>
            <a:r>
              <a:rPr lang="en-US" sz="1200" dirty="0" smtClean="0"/>
              <a:t>2.6.19.7-click</a:t>
            </a:r>
            <a:endParaRPr lang="en-US" sz="1200" dirty="0"/>
          </a:p>
        </p:txBody>
      </p:sp>
      <p:sp>
        <p:nvSpPr>
          <p:cNvPr id="17" name="Rectangle 16"/>
          <p:cNvSpPr/>
          <p:nvPr/>
        </p:nvSpPr>
        <p:spPr>
          <a:xfrm>
            <a:off x="5029200" y="5105400"/>
            <a:ext cx="838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click.ko</a:t>
            </a:r>
            <a:endParaRPr lang="en-US" sz="1200" dirty="0"/>
          </a:p>
        </p:txBody>
      </p:sp>
      <p:sp>
        <p:nvSpPr>
          <p:cNvPr id="18" name="TextBox 17"/>
          <p:cNvSpPr txBox="1"/>
          <p:nvPr/>
        </p:nvSpPr>
        <p:spPr>
          <a:xfrm>
            <a:off x="4267200" y="3962400"/>
            <a:ext cx="1042529" cy="461665"/>
          </a:xfrm>
          <a:prstGeom prst="rect">
            <a:avLst/>
          </a:prstGeom>
          <a:noFill/>
        </p:spPr>
        <p:txBody>
          <a:bodyPr wrap="none" rtlCol="0">
            <a:spAutoFit/>
          </a:bodyPr>
          <a:lstStyle/>
          <a:p>
            <a:r>
              <a:rPr lang="en-US" sz="1200" dirty="0" smtClean="0"/>
              <a:t>click-based </a:t>
            </a:r>
          </a:p>
          <a:p>
            <a:r>
              <a:rPr lang="en-US" sz="1200" dirty="0" smtClean="0"/>
              <a:t>link migration</a:t>
            </a:r>
            <a:endParaRPr lang="en-US" sz="1200" dirty="0"/>
          </a:p>
        </p:txBody>
      </p:sp>
      <p:sp>
        <p:nvSpPr>
          <p:cNvPr id="19" name="Rectangle 18"/>
          <p:cNvSpPr/>
          <p:nvPr/>
        </p:nvSpPr>
        <p:spPr>
          <a:xfrm>
            <a:off x="6400800" y="4419600"/>
            <a:ext cx="9906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477000" y="4495800"/>
            <a:ext cx="838200"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Quagga</a:t>
            </a:r>
            <a:endParaRPr lang="en-US" sz="1200" dirty="0"/>
          </a:p>
        </p:txBody>
      </p:sp>
      <p:cxnSp>
        <p:nvCxnSpPr>
          <p:cNvPr id="21" name="Straight Connector 20"/>
          <p:cNvCxnSpPr>
            <a:stCxn id="19" idx="1"/>
            <a:endCxn id="19" idx="3"/>
          </p:cNvCxnSpPr>
          <p:nvPr/>
        </p:nvCxnSpPr>
        <p:spPr>
          <a:xfrm rot="10800000" flipH="1">
            <a:off x="6400800" y="4991100"/>
            <a:ext cx="9906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48400" y="3962400"/>
            <a:ext cx="1353897" cy="461665"/>
          </a:xfrm>
          <a:prstGeom prst="rect">
            <a:avLst/>
          </a:prstGeom>
          <a:noFill/>
        </p:spPr>
        <p:txBody>
          <a:bodyPr wrap="none" rtlCol="0">
            <a:spAutoFit/>
          </a:bodyPr>
          <a:lstStyle/>
          <a:p>
            <a:r>
              <a:rPr lang="en-US" sz="1200" dirty="0" smtClean="0"/>
              <a:t>Remote End-point </a:t>
            </a:r>
          </a:p>
          <a:p>
            <a:r>
              <a:rPr lang="en-US" sz="1200" dirty="0" smtClean="0"/>
              <a:t>Router</a:t>
            </a:r>
            <a:endParaRPr lang="en-US" sz="1200" dirty="0"/>
          </a:p>
        </p:txBody>
      </p:sp>
      <p:cxnSp>
        <p:nvCxnSpPr>
          <p:cNvPr id="23" name="Straight Connector 22"/>
          <p:cNvCxnSpPr>
            <a:stCxn id="13" idx="3"/>
            <a:endCxn id="19" idx="1"/>
          </p:cNvCxnSpPr>
          <p:nvPr/>
        </p:nvCxnSpPr>
        <p:spPr>
          <a:xfrm>
            <a:off x="5943600" y="4991100"/>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1" idx="3"/>
            <a:endCxn id="13" idx="1"/>
          </p:cNvCxnSpPr>
          <p:nvPr/>
        </p:nvCxnSpPr>
        <p:spPr>
          <a:xfrm flipV="1">
            <a:off x="3429000" y="4991100"/>
            <a:ext cx="381000" cy="9132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00800" y="5031433"/>
            <a:ext cx="1295400" cy="461665"/>
          </a:xfrm>
          <a:prstGeom prst="rect">
            <a:avLst/>
          </a:prstGeom>
          <a:noFill/>
        </p:spPr>
        <p:txBody>
          <a:bodyPr wrap="square" rtlCol="0">
            <a:spAutoFit/>
          </a:bodyPr>
          <a:lstStyle/>
          <a:p>
            <a:r>
              <a:rPr lang="en-US" sz="1200" dirty="0" smtClean="0"/>
              <a:t>Linux kernel </a:t>
            </a:r>
          </a:p>
          <a:p>
            <a:r>
              <a:rPr lang="en-US" sz="1200" dirty="0" smtClean="0"/>
              <a:t>2.6.19.7</a:t>
            </a:r>
            <a:endParaRPr lang="en-US" sz="1200" dirty="0"/>
          </a:p>
        </p:txBody>
      </p:sp>
      <p:sp>
        <p:nvSpPr>
          <p:cNvPr id="32" name="TextBox 31"/>
          <p:cNvSpPr txBox="1"/>
          <p:nvPr/>
        </p:nvSpPr>
        <p:spPr>
          <a:xfrm>
            <a:off x="1066800" y="5026967"/>
            <a:ext cx="1307089" cy="276999"/>
          </a:xfrm>
          <a:prstGeom prst="rect">
            <a:avLst/>
          </a:prstGeom>
          <a:noFill/>
        </p:spPr>
        <p:txBody>
          <a:bodyPr wrap="none" rtlCol="0">
            <a:spAutoFit/>
          </a:bodyPr>
          <a:lstStyle/>
          <a:p>
            <a:r>
              <a:rPr lang="en-US" sz="1200" dirty="0" smtClean="0"/>
              <a:t>Migrate-to Router</a:t>
            </a:r>
            <a:endParaRPr lang="en-US" sz="1200" dirty="0"/>
          </a:p>
        </p:txBody>
      </p:sp>
      <p:sp>
        <p:nvSpPr>
          <p:cNvPr id="41" name="Rectangle 40"/>
          <p:cNvSpPr/>
          <p:nvPr/>
        </p:nvSpPr>
        <p:spPr>
          <a:xfrm>
            <a:off x="1066800" y="5257800"/>
            <a:ext cx="2362200" cy="12931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1219200" y="5410200"/>
            <a:ext cx="838200" cy="5311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Modified</a:t>
            </a:r>
          </a:p>
          <a:p>
            <a:pPr algn="ctr"/>
            <a:r>
              <a:rPr lang="en-US" sz="1200" dirty="0" err="1" smtClean="0"/>
              <a:t>Quagga</a:t>
            </a:r>
            <a:endParaRPr lang="en-US" sz="1200" dirty="0"/>
          </a:p>
        </p:txBody>
      </p:sp>
      <p:sp>
        <p:nvSpPr>
          <p:cNvPr id="43" name="Rectangle 42"/>
          <p:cNvSpPr/>
          <p:nvPr/>
        </p:nvSpPr>
        <p:spPr>
          <a:xfrm>
            <a:off x="2133600" y="5410200"/>
            <a:ext cx="1066800" cy="5311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cs typeface="Times New Roman" pitchFamily="18" charset="0"/>
              </a:rPr>
              <a:t>graft</a:t>
            </a:r>
          </a:p>
          <a:p>
            <a:pPr algn="ctr"/>
            <a:r>
              <a:rPr lang="en-US" sz="1200" dirty="0" smtClean="0">
                <a:cs typeface="Times New Roman" pitchFamily="18" charset="0"/>
              </a:rPr>
              <a:t>daemon</a:t>
            </a:r>
            <a:endParaRPr lang="en-US" sz="1200" dirty="0">
              <a:cs typeface="Times New Roman" pitchFamily="18" charset="0"/>
            </a:endParaRPr>
          </a:p>
        </p:txBody>
      </p:sp>
      <p:cxnSp>
        <p:nvCxnSpPr>
          <p:cNvPr id="44" name="Straight Connector 43"/>
          <p:cNvCxnSpPr/>
          <p:nvPr/>
        </p:nvCxnSpPr>
        <p:spPr>
          <a:xfrm>
            <a:off x="1143000" y="6019800"/>
            <a:ext cx="22860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066800" y="6169968"/>
            <a:ext cx="990600" cy="400110"/>
          </a:xfrm>
          <a:prstGeom prst="rect">
            <a:avLst/>
          </a:prstGeom>
          <a:noFill/>
        </p:spPr>
        <p:txBody>
          <a:bodyPr wrap="square" rtlCol="0">
            <a:spAutoFit/>
          </a:bodyPr>
          <a:lstStyle/>
          <a:p>
            <a:r>
              <a:rPr lang="en-US" sz="1000" dirty="0" smtClean="0"/>
              <a:t>Linux kernel </a:t>
            </a:r>
          </a:p>
          <a:p>
            <a:r>
              <a:rPr lang="en-US" sz="1000" dirty="0" smtClean="0"/>
              <a:t>2.6.19.7</a:t>
            </a:r>
            <a:endParaRPr lang="en-US" sz="1000" dirty="0"/>
          </a:p>
        </p:txBody>
      </p:sp>
      <p:sp>
        <p:nvSpPr>
          <p:cNvPr id="46" name="Rectangle 45"/>
          <p:cNvSpPr/>
          <p:nvPr/>
        </p:nvSpPr>
        <p:spPr>
          <a:xfrm>
            <a:off x="2133600" y="6096000"/>
            <a:ext cx="990600" cy="3787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SockMi.ko</a:t>
            </a:r>
            <a:endParaRPr lang="en-US" sz="1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t>Impact on data traffic</a:t>
            </a:r>
          </a:p>
          <a:p>
            <a:r>
              <a:rPr lang="en-US" dirty="0" smtClean="0"/>
              <a:t>Impact on routing protocols </a:t>
            </a:r>
          </a:p>
          <a:p>
            <a:r>
              <a:rPr lang="en-US" dirty="0" smtClean="0"/>
              <a:t>Overhead on rest of the network</a:t>
            </a:r>
          </a:p>
        </p:txBody>
      </p:sp>
      <p:sp>
        <p:nvSpPr>
          <p:cNvPr id="4" name="Slide Number Placeholder 3"/>
          <p:cNvSpPr>
            <a:spLocks noGrp="1"/>
          </p:cNvSpPr>
          <p:nvPr>
            <p:ph type="sldNum" sz="quarter" idx="10"/>
          </p:nvPr>
        </p:nvSpPr>
        <p:spPr/>
        <p:txBody>
          <a:bodyPr/>
          <a:lstStyle/>
          <a:p>
            <a:fld id="{78045D62-CC08-48FA-985A-62E7EF5E9DE8}"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solidFill>
                  <a:schemeClr val="bg1">
                    <a:lumMod val="85000"/>
                  </a:schemeClr>
                </a:solidFill>
              </a:rPr>
              <a:t>Impact on data traffic</a:t>
            </a:r>
          </a:p>
          <a:p>
            <a:r>
              <a:rPr lang="en-US" dirty="0" smtClean="0"/>
              <a:t>Impact on routing protocols </a:t>
            </a:r>
          </a:p>
          <a:p>
            <a:r>
              <a:rPr lang="en-US" dirty="0" smtClean="0"/>
              <a:t>Overhead on rest of the network</a:t>
            </a:r>
          </a:p>
        </p:txBody>
      </p:sp>
      <p:sp>
        <p:nvSpPr>
          <p:cNvPr id="4" name="Slide Number Placeholder 3"/>
          <p:cNvSpPr>
            <a:spLocks noGrp="1"/>
          </p:cNvSpPr>
          <p:nvPr>
            <p:ph type="sldNum" sz="quarter" idx="10"/>
          </p:nvPr>
        </p:nvSpPr>
        <p:spPr/>
        <p:txBody>
          <a:bodyPr/>
          <a:lstStyle/>
          <a:p>
            <a:fld id="{78045D62-CC08-48FA-985A-62E7EF5E9DE8}"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Routing Protocols</a:t>
            </a:r>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69</a:t>
            </a:fld>
            <a:endParaRPr lang="en-US"/>
          </a:p>
        </p:txBody>
      </p:sp>
      <p:sp>
        <p:nvSpPr>
          <p:cNvPr id="7" name="Content Placeholder 2"/>
          <p:cNvSpPr txBox="1">
            <a:spLocks/>
          </p:cNvSpPr>
          <p:nvPr/>
        </p:nvSpPr>
        <p:spPr bwMode="auto">
          <a:xfrm>
            <a:off x="342900" y="1143000"/>
            <a:ext cx="84582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3838" indent="-223838" fontAlgn="base">
              <a:spcBef>
                <a:spcPct val="50000"/>
              </a:spcBef>
              <a:spcAft>
                <a:spcPct val="0"/>
              </a:spcAft>
              <a:buFontTx/>
              <a:buChar char="•"/>
              <a:defRPr/>
            </a:pPr>
            <a:r>
              <a:rPr lang="en-US" sz="2800" kern="0" dirty="0" smtClean="0">
                <a:solidFill>
                  <a:srgbClr val="0000FF"/>
                </a:solidFill>
              </a:rPr>
              <a:t>CPU utilization affected by time to complete</a:t>
            </a:r>
            <a:endParaRPr lang="en-US" sz="2400" kern="0" dirty="0" smtClean="0">
              <a:solidFill>
                <a:schemeClr val="accent2"/>
              </a:solidFill>
            </a:endParaRPr>
          </a:p>
          <a:p>
            <a:pPr marL="563563" lvl="1" indent="-223838" fontAlgn="base">
              <a:spcBef>
                <a:spcPct val="10000"/>
              </a:spcBef>
              <a:spcAft>
                <a:spcPct val="0"/>
              </a:spcAft>
              <a:buFont typeface="Helvetica" pitchFamily="34" charset="0"/>
              <a:buChar char="–"/>
              <a:defRPr/>
            </a:pPr>
            <a:r>
              <a:rPr lang="en-US" sz="2400" kern="0" dirty="0" smtClean="0">
                <a:solidFill>
                  <a:schemeClr val="accent2"/>
                </a:solidFill>
              </a:rPr>
              <a:t>Includes export, transmit, import, lookup, and decision</a:t>
            </a:r>
          </a:p>
          <a:p>
            <a:pPr marL="563563" lvl="1" indent="-223838" fontAlgn="base">
              <a:spcBef>
                <a:spcPct val="10000"/>
              </a:spcBef>
              <a:spcAft>
                <a:spcPct val="0"/>
              </a:spcAft>
              <a:buFont typeface="Helvetica" pitchFamily="34" charset="0"/>
              <a:buChar char="–"/>
              <a:defRPr/>
            </a:pPr>
            <a:r>
              <a:rPr lang="en-US" sz="2400" kern="0" dirty="0" smtClean="0">
                <a:solidFill>
                  <a:schemeClr val="accent2"/>
                </a:solidFill>
              </a:rPr>
              <a:t>6.8s for between routers</a:t>
            </a:r>
          </a:p>
          <a:p>
            <a:pPr marL="563563" lvl="1" indent="-223838" fontAlgn="base">
              <a:spcBef>
                <a:spcPct val="10000"/>
              </a:spcBef>
              <a:spcAft>
                <a:spcPct val="0"/>
              </a:spcAft>
              <a:buFont typeface="Helvetica" pitchFamily="34" charset="0"/>
              <a:buChar char="–"/>
              <a:defRPr/>
            </a:pPr>
            <a:r>
              <a:rPr lang="en-US" sz="2400" kern="0" dirty="0" smtClean="0">
                <a:solidFill>
                  <a:schemeClr val="accent2"/>
                </a:solidFill>
              </a:rPr>
              <a:t>4.4s for between blades</a:t>
            </a:r>
          </a:p>
          <a:p>
            <a:pPr marL="563563" lvl="1" indent="-223838" fontAlgn="base">
              <a:spcBef>
                <a:spcPct val="10000"/>
              </a:spcBef>
              <a:spcAft>
                <a:spcPct val="0"/>
              </a:spcAft>
              <a:buFont typeface="Helvetica" pitchFamily="34" charset="0"/>
              <a:buChar char="–"/>
              <a:defRPr/>
            </a:pPr>
            <a:r>
              <a:rPr lang="en-US" sz="2400" kern="0" dirty="0" smtClean="0">
                <a:solidFill>
                  <a:schemeClr val="accent2"/>
                </a:solidFill>
              </a:rPr>
              <a:t>Further optimizations possible</a:t>
            </a:r>
            <a:endParaRPr lang="en-US" sz="2800" kern="0" dirty="0" smtClean="0">
              <a:solidFill>
                <a:srgbClr val="0000FF"/>
              </a:solidFill>
            </a:endParaRPr>
          </a:p>
          <a:p>
            <a:pPr marL="223838" indent="-223838" fontAlgn="base">
              <a:spcBef>
                <a:spcPct val="50000"/>
              </a:spcBef>
              <a:spcAft>
                <a:spcPct val="0"/>
              </a:spcAft>
              <a:buFontTx/>
              <a:buChar char="•"/>
              <a:defRPr/>
            </a:pPr>
            <a:r>
              <a:rPr lang="en-US" sz="2800" kern="0" dirty="0" smtClean="0">
                <a:solidFill>
                  <a:srgbClr val="0000FF"/>
                </a:solidFill>
              </a:rPr>
              <a:t>Protocols affected by unresponsiveness</a:t>
            </a:r>
          </a:p>
          <a:p>
            <a:pPr marL="563563" lvl="1" indent="-223838" fontAlgn="base">
              <a:spcBef>
                <a:spcPct val="10000"/>
              </a:spcBef>
              <a:spcAft>
                <a:spcPct val="0"/>
              </a:spcAft>
              <a:buFont typeface="Helvetica" pitchFamily="34" charset="0"/>
              <a:buChar char="–"/>
              <a:defRPr/>
            </a:pPr>
            <a:r>
              <a:rPr lang="en-US" sz="2400" kern="0" dirty="0" smtClean="0">
                <a:solidFill>
                  <a:schemeClr val="accent2"/>
                </a:solidFill>
              </a:rPr>
              <a:t>Set old router to “inactive”, migrate link, migrate TCP, set new router to “active”</a:t>
            </a:r>
          </a:p>
          <a:p>
            <a:pPr marL="563563" lvl="1" indent="-223838" fontAlgn="base">
              <a:spcBef>
                <a:spcPct val="10000"/>
              </a:spcBef>
              <a:spcAft>
                <a:spcPct val="0"/>
              </a:spcAft>
              <a:buFont typeface="Helvetica" pitchFamily="34" charset="0"/>
              <a:buChar char="–"/>
              <a:defRPr/>
            </a:pPr>
            <a:r>
              <a:rPr lang="en-US" sz="2400" kern="0" dirty="0" smtClean="0">
                <a:solidFill>
                  <a:schemeClr val="accent2"/>
                </a:solidFill>
              </a:rPr>
              <a:t>A few milliseconds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a Link (today)</a:t>
            </a:r>
            <a:endParaRPr lang="en-US" dirty="0"/>
          </a:p>
        </p:txBody>
      </p:sp>
      <p:sp>
        <p:nvSpPr>
          <p:cNvPr id="40" name="Slide Number Placeholder 39"/>
          <p:cNvSpPr>
            <a:spLocks noGrp="1"/>
          </p:cNvSpPr>
          <p:nvPr>
            <p:ph type="sldNum" sz="quarter" idx="10"/>
          </p:nvPr>
        </p:nvSpPr>
        <p:spPr/>
        <p:txBody>
          <a:bodyPr/>
          <a:lstStyle/>
          <a:p>
            <a:fld id="{78045D62-CC08-48FA-985A-62E7EF5E9DE8}" type="slidenum">
              <a:rPr lang="en-US" smtClean="0"/>
              <a:pPr/>
              <a:t>7</a:t>
            </a:fld>
            <a:endParaRPr lang="en-US"/>
          </a:p>
        </p:txBody>
      </p:sp>
      <p:sp>
        <p:nvSpPr>
          <p:cNvPr id="36" name="Can 35"/>
          <p:cNvSpPr/>
          <p:nvPr/>
        </p:nvSpPr>
        <p:spPr>
          <a:xfrm>
            <a:off x="2286000" y="54181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F</a:t>
            </a:r>
            <a:endParaRPr lang="en-US" dirty="0"/>
          </a:p>
        </p:txBody>
      </p:sp>
      <p:sp>
        <p:nvSpPr>
          <p:cNvPr id="38" name="Can 37"/>
          <p:cNvSpPr/>
          <p:nvPr/>
        </p:nvSpPr>
        <p:spPr>
          <a:xfrm>
            <a:off x="3200400" y="43513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C</a:t>
            </a:r>
            <a:endParaRPr lang="en-US" dirty="0"/>
          </a:p>
        </p:txBody>
      </p:sp>
      <p:sp>
        <p:nvSpPr>
          <p:cNvPr id="44" name="Can 43"/>
          <p:cNvSpPr/>
          <p:nvPr/>
        </p:nvSpPr>
        <p:spPr>
          <a:xfrm>
            <a:off x="4800600" y="54181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G</a:t>
            </a:r>
            <a:endParaRPr lang="en-US" dirty="0"/>
          </a:p>
        </p:txBody>
      </p:sp>
      <p:sp>
        <p:nvSpPr>
          <p:cNvPr id="48" name="Can 47"/>
          <p:cNvSpPr/>
          <p:nvPr/>
        </p:nvSpPr>
        <p:spPr>
          <a:xfrm>
            <a:off x="6096000" y="43513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D</a:t>
            </a:r>
            <a:endParaRPr lang="en-US" dirty="0"/>
          </a:p>
        </p:txBody>
      </p:sp>
      <p:sp>
        <p:nvSpPr>
          <p:cNvPr id="50" name="Line 20"/>
          <p:cNvSpPr>
            <a:spLocks noChangeShapeType="1"/>
          </p:cNvSpPr>
          <p:nvPr/>
        </p:nvSpPr>
        <p:spPr bwMode="auto">
          <a:xfrm flipH="1">
            <a:off x="5257800" y="4656137"/>
            <a:ext cx="914400" cy="762000"/>
          </a:xfrm>
          <a:prstGeom prst="line">
            <a:avLst/>
          </a:prstGeom>
          <a:noFill/>
          <a:ln w="38100">
            <a:solidFill>
              <a:srgbClr val="0080FF"/>
            </a:solidFill>
            <a:round/>
            <a:headEnd/>
            <a:tailEnd/>
          </a:ln>
        </p:spPr>
        <p:txBody>
          <a:bodyPr wrap="none" anchor="ctr"/>
          <a:lstStyle/>
          <a:p>
            <a:endParaRPr lang="en-US"/>
          </a:p>
        </p:txBody>
      </p:sp>
      <p:sp>
        <p:nvSpPr>
          <p:cNvPr id="51" name="Line 20"/>
          <p:cNvSpPr>
            <a:spLocks noChangeShapeType="1"/>
          </p:cNvSpPr>
          <p:nvPr/>
        </p:nvSpPr>
        <p:spPr bwMode="auto">
          <a:xfrm flipH="1">
            <a:off x="3657600" y="4503737"/>
            <a:ext cx="2438400" cy="46038"/>
          </a:xfrm>
          <a:prstGeom prst="line">
            <a:avLst/>
          </a:prstGeom>
          <a:noFill/>
          <a:ln w="38100">
            <a:solidFill>
              <a:srgbClr val="0080FF"/>
            </a:solidFill>
            <a:round/>
            <a:headEnd/>
            <a:tailEnd/>
          </a:ln>
        </p:spPr>
        <p:txBody>
          <a:bodyPr wrap="none" anchor="ctr"/>
          <a:lstStyle/>
          <a:p>
            <a:endParaRPr lang="en-US"/>
          </a:p>
        </p:txBody>
      </p:sp>
      <p:sp>
        <p:nvSpPr>
          <p:cNvPr id="52" name="Line 20"/>
          <p:cNvSpPr>
            <a:spLocks noChangeShapeType="1"/>
          </p:cNvSpPr>
          <p:nvPr/>
        </p:nvSpPr>
        <p:spPr bwMode="auto">
          <a:xfrm flipH="1">
            <a:off x="2667000" y="4656137"/>
            <a:ext cx="685800" cy="762000"/>
          </a:xfrm>
          <a:prstGeom prst="line">
            <a:avLst/>
          </a:prstGeom>
          <a:noFill/>
          <a:ln w="38100">
            <a:solidFill>
              <a:srgbClr val="0080FF"/>
            </a:solidFill>
            <a:round/>
            <a:headEnd/>
            <a:tailEnd/>
          </a:ln>
        </p:spPr>
        <p:txBody>
          <a:bodyPr wrap="none" anchor="ctr"/>
          <a:lstStyle/>
          <a:p>
            <a:endParaRPr lang="en-US"/>
          </a:p>
        </p:txBody>
      </p:sp>
      <p:cxnSp>
        <p:nvCxnSpPr>
          <p:cNvPr id="54" name="Straight Connector 21"/>
          <p:cNvCxnSpPr>
            <a:cxnSpLocks noChangeShapeType="1"/>
            <a:stCxn id="36" idx="4"/>
            <a:endCxn id="44" idx="2"/>
          </p:cNvCxnSpPr>
          <p:nvPr/>
        </p:nvCxnSpPr>
        <p:spPr bwMode="auto">
          <a:xfrm>
            <a:off x="2819400" y="5607050"/>
            <a:ext cx="1981200" cy="1587"/>
          </a:xfrm>
          <a:prstGeom prst="line">
            <a:avLst/>
          </a:prstGeom>
          <a:noFill/>
          <a:ln w="38100">
            <a:solidFill>
              <a:srgbClr val="0080FF"/>
            </a:solidFill>
            <a:round/>
            <a:headEnd/>
            <a:tailEnd/>
          </a:ln>
        </p:spPr>
      </p:cxnSp>
      <p:sp>
        <p:nvSpPr>
          <p:cNvPr id="55" name="Line 20"/>
          <p:cNvSpPr>
            <a:spLocks noChangeShapeType="1"/>
          </p:cNvSpPr>
          <p:nvPr/>
        </p:nvSpPr>
        <p:spPr bwMode="auto">
          <a:xfrm flipH="1" flipV="1">
            <a:off x="990600" y="5257799"/>
            <a:ext cx="1295400" cy="388937"/>
          </a:xfrm>
          <a:prstGeom prst="line">
            <a:avLst/>
          </a:prstGeom>
          <a:noFill/>
          <a:ln w="38100">
            <a:solidFill>
              <a:srgbClr val="0080FF"/>
            </a:solidFill>
            <a:round/>
            <a:headEnd/>
            <a:tailEnd/>
          </a:ln>
        </p:spPr>
        <p:txBody>
          <a:bodyPr wrap="none" anchor="ctr"/>
          <a:lstStyle/>
          <a:p>
            <a:endParaRPr lang="en-US"/>
          </a:p>
        </p:txBody>
      </p:sp>
      <p:sp>
        <p:nvSpPr>
          <p:cNvPr id="61" name="Can 60"/>
          <p:cNvSpPr/>
          <p:nvPr/>
        </p:nvSpPr>
        <p:spPr>
          <a:xfrm>
            <a:off x="2209800" y="33528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A</a:t>
            </a:r>
            <a:endParaRPr lang="en-US" dirty="0"/>
          </a:p>
        </p:txBody>
      </p:sp>
      <p:sp>
        <p:nvSpPr>
          <p:cNvPr id="63" name="Line 20"/>
          <p:cNvSpPr>
            <a:spLocks noChangeShapeType="1"/>
          </p:cNvSpPr>
          <p:nvPr/>
        </p:nvSpPr>
        <p:spPr bwMode="auto">
          <a:xfrm flipH="1" flipV="1">
            <a:off x="2514600" y="3733800"/>
            <a:ext cx="838200" cy="609600"/>
          </a:xfrm>
          <a:prstGeom prst="line">
            <a:avLst/>
          </a:prstGeom>
          <a:noFill/>
          <a:ln w="38100">
            <a:solidFill>
              <a:srgbClr val="0080FF"/>
            </a:solidFill>
            <a:round/>
            <a:headEnd/>
            <a:tailEnd/>
          </a:ln>
        </p:spPr>
        <p:txBody>
          <a:bodyPr wrap="none" anchor="ctr"/>
          <a:lstStyle/>
          <a:p>
            <a:endParaRPr lang="en-US"/>
          </a:p>
        </p:txBody>
      </p:sp>
      <p:sp>
        <p:nvSpPr>
          <p:cNvPr id="66" name="Line 20"/>
          <p:cNvSpPr>
            <a:spLocks noChangeShapeType="1"/>
          </p:cNvSpPr>
          <p:nvPr/>
        </p:nvSpPr>
        <p:spPr bwMode="auto">
          <a:xfrm flipH="1" flipV="1">
            <a:off x="2362200" y="3733800"/>
            <a:ext cx="76200" cy="1600200"/>
          </a:xfrm>
          <a:prstGeom prst="line">
            <a:avLst/>
          </a:prstGeom>
          <a:noFill/>
          <a:ln w="38100">
            <a:solidFill>
              <a:srgbClr val="0080FF"/>
            </a:solidFill>
            <a:round/>
            <a:headEnd/>
            <a:tailEnd/>
          </a:ln>
        </p:spPr>
        <p:txBody>
          <a:bodyPr wrap="none" anchor="ctr"/>
          <a:lstStyle/>
          <a:p>
            <a:endParaRPr lang="en-US"/>
          </a:p>
        </p:txBody>
      </p:sp>
      <p:sp>
        <p:nvSpPr>
          <p:cNvPr id="67" name="Line 20"/>
          <p:cNvSpPr>
            <a:spLocks noChangeShapeType="1"/>
          </p:cNvSpPr>
          <p:nvPr/>
        </p:nvSpPr>
        <p:spPr bwMode="auto">
          <a:xfrm flipH="1">
            <a:off x="2133600" y="5799136"/>
            <a:ext cx="304800" cy="830263"/>
          </a:xfrm>
          <a:prstGeom prst="line">
            <a:avLst/>
          </a:prstGeom>
          <a:noFill/>
          <a:ln w="38100">
            <a:solidFill>
              <a:srgbClr val="0080FF"/>
            </a:solidFill>
            <a:round/>
            <a:headEnd/>
            <a:tailEnd/>
          </a:ln>
        </p:spPr>
        <p:txBody>
          <a:bodyPr wrap="none" anchor="ctr"/>
          <a:lstStyle/>
          <a:p>
            <a:endParaRPr lang="en-US"/>
          </a:p>
        </p:txBody>
      </p:sp>
      <p:sp>
        <p:nvSpPr>
          <p:cNvPr id="68" name="Line 20"/>
          <p:cNvSpPr>
            <a:spLocks noChangeShapeType="1"/>
          </p:cNvSpPr>
          <p:nvPr/>
        </p:nvSpPr>
        <p:spPr bwMode="auto">
          <a:xfrm>
            <a:off x="1524000" y="3352800"/>
            <a:ext cx="685800" cy="228600"/>
          </a:xfrm>
          <a:prstGeom prst="line">
            <a:avLst/>
          </a:prstGeom>
          <a:noFill/>
          <a:ln w="38100">
            <a:solidFill>
              <a:srgbClr val="0080FF"/>
            </a:solidFill>
            <a:round/>
            <a:headEnd/>
            <a:tailEnd/>
          </a:ln>
        </p:spPr>
        <p:txBody>
          <a:bodyPr wrap="none" anchor="ctr"/>
          <a:lstStyle/>
          <a:p>
            <a:endParaRPr lang="en-US"/>
          </a:p>
        </p:txBody>
      </p:sp>
      <p:sp>
        <p:nvSpPr>
          <p:cNvPr id="72" name="Can 71"/>
          <p:cNvSpPr/>
          <p:nvPr/>
        </p:nvSpPr>
        <p:spPr>
          <a:xfrm>
            <a:off x="7467600" y="41910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E</a:t>
            </a:r>
            <a:endParaRPr lang="en-US" dirty="0"/>
          </a:p>
        </p:txBody>
      </p:sp>
      <p:pic>
        <p:nvPicPr>
          <p:cNvPr id="73"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8458200" y="4800600"/>
            <a:ext cx="455285" cy="457200"/>
          </a:xfrm>
          <a:prstGeom prst="rect">
            <a:avLst/>
          </a:prstGeom>
          <a:noFill/>
        </p:spPr>
      </p:pic>
      <p:pic>
        <p:nvPicPr>
          <p:cNvPr id="75"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8458200" y="4191000"/>
            <a:ext cx="455285" cy="457200"/>
          </a:xfrm>
          <a:prstGeom prst="rect">
            <a:avLst/>
          </a:prstGeom>
          <a:noFill/>
        </p:spPr>
      </p:pic>
      <p:pic>
        <p:nvPicPr>
          <p:cNvPr id="76"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8458200" y="3505200"/>
            <a:ext cx="455285" cy="457200"/>
          </a:xfrm>
          <a:prstGeom prst="rect">
            <a:avLst/>
          </a:prstGeom>
          <a:noFill/>
        </p:spPr>
      </p:pic>
      <p:sp>
        <p:nvSpPr>
          <p:cNvPr id="79" name="Line 20"/>
          <p:cNvSpPr>
            <a:spLocks noChangeShapeType="1"/>
          </p:cNvSpPr>
          <p:nvPr/>
        </p:nvSpPr>
        <p:spPr bwMode="auto">
          <a:xfrm flipH="1">
            <a:off x="4800600" y="5791200"/>
            <a:ext cx="152400" cy="685800"/>
          </a:xfrm>
          <a:prstGeom prst="line">
            <a:avLst/>
          </a:prstGeom>
          <a:noFill/>
          <a:ln w="38100">
            <a:solidFill>
              <a:srgbClr val="0080FF"/>
            </a:solidFill>
            <a:round/>
            <a:headEnd/>
            <a:tailEnd/>
          </a:ln>
        </p:spPr>
        <p:txBody>
          <a:bodyPr wrap="none" anchor="ctr"/>
          <a:lstStyle/>
          <a:p>
            <a:endParaRPr lang="en-US"/>
          </a:p>
        </p:txBody>
      </p:sp>
      <p:pic>
        <p:nvPicPr>
          <p:cNvPr id="87" name="Picture 10" descr="MCj02957280000[1]"/>
          <p:cNvPicPr>
            <a:picLocks noGrp="1" noChangeAspect="1" noChangeArrowheads="1"/>
          </p:cNvPicPr>
          <p:nvPr>
            <p:ph sz="quarter" idx="4294967295"/>
          </p:nvPr>
        </p:nvPicPr>
        <p:blipFill>
          <a:blip r:embed="rId4" cstate="print"/>
          <a:srcRect/>
          <a:stretch>
            <a:fillRect/>
          </a:stretch>
        </p:blipFill>
        <p:spPr>
          <a:xfrm>
            <a:off x="381000" y="2819400"/>
            <a:ext cx="721192" cy="609600"/>
          </a:xfrm>
          <a:noFill/>
          <a:ln/>
        </p:spPr>
      </p:pic>
      <p:sp>
        <p:nvSpPr>
          <p:cNvPr id="106" name="Line 20"/>
          <p:cNvSpPr>
            <a:spLocks noChangeShapeType="1"/>
          </p:cNvSpPr>
          <p:nvPr/>
        </p:nvSpPr>
        <p:spPr bwMode="auto">
          <a:xfrm flipH="1">
            <a:off x="3657600" y="3436937"/>
            <a:ext cx="1371600" cy="982663"/>
          </a:xfrm>
          <a:prstGeom prst="line">
            <a:avLst/>
          </a:prstGeom>
          <a:noFill/>
          <a:ln w="38100">
            <a:solidFill>
              <a:srgbClr val="0080FF"/>
            </a:solidFill>
            <a:round/>
            <a:headEnd/>
            <a:tailEnd/>
          </a:ln>
        </p:spPr>
        <p:txBody>
          <a:bodyPr wrap="none" anchor="ctr"/>
          <a:lstStyle/>
          <a:p>
            <a:endParaRPr lang="en-US"/>
          </a:p>
        </p:txBody>
      </p:sp>
      <p:sp>
        <p:nvSpPr>
          <p:cNvPr id="107" name="Can 106"/>
          <p:cNvSpPr/>
          <p:nvPr/>
        </p:nvSpPr>
        <p:spPr>
          <a:xfrm>
            <a:off x="4876800" y="30480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B</a:t>
            </a:r>
            <a:endParaRPr lang="en-US" dirty="0"/>
          </a:p>
        </p:txBody>
      </p:sp>
      <p:pic>
        <p:nvPicPr>
          <p:cNvPr id="115" name="Picture 10" descr="MCj02957280000[1]"/>
          <p:cNvPicPr>
            <a:picLocks noGrp="1" noChangeAspect="1" noChangeArrowheads="1"/>
          </p:cNvPicPr>
          <p:nvPr>
            <p:ph sz="quarter" idx="4294967295"/>
          </p:nvPr>
        </p:nvPicPr>
        <p:blipFill>
          <a:blip r:embed="rId4" cstate="print"/>
          <a:srcRect/>
          <a:stretch>
            <a:fillRect/>
          </a:stretch>
        </p:blipFill>
        <p:spPr>
          <a:xfrm>
            <a:off x="5638800" y="2286000"/>
            <a:ext cx="721192" cy="609600"/>
          </a:xfrm>
          <a:noFill/>
          <a:ln/>
        </p:spPr>
      </p:pic>
      <p:sp>
        <p:nvSpPr>
          <p:cNvPr id="45" name="Line 20"/>
          <p:cNvSpPr>
            <a:spLocks noChangeShapeType="1"/>
          </p:cNvSpPr>
          <p:nvPr/>
        </p:nvSpPr>
        <p:spPr bwMode="auto">
          <a:xfrm flipH="1">
            <a:off x="5334000" y="4419600"/>
            <a:ext cx="2133600" cy="1219200"/>
          </a:xfrm>
          <a:prstGeom prst="line">
            <a:avLst/>
          </a:prstGeom>
          <a:noFill/>
          <a:ln w="38100">
            <a:solidFill>
              <a:srgbClr val="0080FF"/>
            </a:solidFill>
            <a:prstDash val="dash"/>
            <a:round/>
            <a:headEnd/>
            <a:tailEnd/>
          </a:ln>
        </p:spPr>
        <p:txBody>
          <a:bodyPr wrap="none" anchor="ctr"/>
          <a:lstStyle/>
          <a:p>
            <a:endParaRPr lang="en-US"/>
          </a:p>
        </p:txBody>
      </p:sp>
      <p:sp>
        <p:nvSpPr>
          <p:cNvPr id="30" name="Rounded Rectangular Callout 29"/>
          <p:cNvSpPr/>
          <p:nvPr/>
        </p:nvSpPr>
        <p:spPr bwMode="auto">
          <a:xfrm>
            <a:off x="5791200" y="2514600"/>
            <a:ext cx="2057400" cy="1295400"/>
          </a:xfrm>
          <a:prstGeom prst="wedgeRoundRectCallout">
            <a:avLst>
              <a:gd name="adj1" fmla="val -20833"/>
              <a:gd name="adj2" fmla="val 81011"/>
              <a:gd name="adj3" fmla="val 16667"/>
            </a:avLst>
          </a:prstGeom>
          <a:solidFill>
            <a:schemeClr val="bg1"/>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Helvetica" pitchFamily="34" charset="0"/>
              </a:rPr>
              <a:t>No route to E</a:t>
            </a:r>
          </a:p>
        </p:txBody>
      </p:sp>
      <p:cxnSp>
        <p:nvCxnSpPr>
          <p:cNvPr id="33" name="Straight Arrow Connector 32"/>
          <p:cNvCxnSpPr/>
          <p:nvPr/>
        </p:nvCxnSpPr>
        <p:spPr bwMode="auto">
          <a:xfrm rot="10800000">
            <a:off x="4876800" y="4267200"/>
            <a:ext cx="1066800" cy="1588"/>
          </a:xfrm>
          <a:prstGeom prst="straightConnector1">
            <a:avLst/>
          </a:prstGeom>
          <a:noFill/>
          <a:ln w="3810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10800000" flipV="1">
            <a:off x="5181600" y="4649788"/>
            <a:ext cx="762000" cy="531812"/>
          </a:xfrm>
          <a:prstGeom prst="straightConnector1">
            <a:avLst/>
          </a:prstGeom>
          <a:noFill/>
          <a:ln w="38100" cap="flat" cmpd="sng" algn="ctr">
            <a:solidFill>
              <a:schemeClr val="tx1"/>
            </a:solidFill>
            <a:prstDash val="solid"/>
            <a:round/>
            <a:headEnd type="none" w="med" len="med"/>
            <a:tailEnd type="arrow"/>
          </a:ln>
          <a:effectLst/>
        </p:spPr>
      </p:cxnSp>
      <p:sp>
        <p:nvSpPr>
          <p:cNvPr id="37" name="TextBox 36"/>
          <p:cNvSpPr txBox="1"/>
          <p:nvPr/>
        </p:nvSpPr>
        <p:spPr>
          <a:xfrm>
            <a:off x="5105400" y="3886200"/>
            <a:ext cx="1095172" cy="369332"/>
          </a:xfrm>
          <a:prstGeom prst="rect">
            <a:avLst/>
          </a:prstGeom>
          <a:noFill/>
        </p:spPr>
        <p:txBody>
          <a:bodyPr wrap="none" rtlCol="0">
            <a:spAutoFit/>
          </a:bodyPr>
          <a:lstStyle/>
          <a:p>
            <a:r>
              <a:rPr lang="en-US" dirty="0" smtClean="0"/>
              <a:t>withdraw</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 on rest of network</a:t>
            </a:r>
            <a:endParaRPr lang="en-US" dirty="0"/>
          </a:p>
        </p:txBody>
      </p:sp>
      <p:sp>
        <p:nvSpPr>
          <p:cNvPr id="3" name="Content Placeholder 2"/>
          <p:cNvSpPr>
            <a:spLocks noGrp="1"/>
          </p:cNvSpPr>
          <p:nvPr>
            <p:ph idx="1"/>
          </p:nvPr>
        </p:nvSpPr>
        <p:spPr/>
        <p:txBody>
          <a:bodyPr/>
          <a:lstStyle/>
          <a:p>
            <a:r>
              <a:rPr lang="en-US" dirty="0" smtClean="0"/>
              <a:t>How much communication/work on other routers?</a:t>
            </a:r>
          </a:p>
          <a:p>
            <a:pPr lvl="1"/>
            <a:r>
              <a:rPr lang="en-US" dirty="0" smtClean="0"/>
              <a:t>Function of how routers are configured</a:t>
            </a:r>
          </a:p>
          <a:p>
            <a:pPr lvl="1"/>
            <a:r>
              <a:rPr lang="en-US" dirty="0" smtClean="0"/>
              <a:t>e.g., Would A and B choose same route?</a:t>
            </a:r>
            <a:br>
              <a:rPr lang="en-US" dirty="0" smtClean="0"/>
            </a:br>
            <a:r>
              <a:rPr lang="en-US" dirty="0" smtClean="0"/>
              <a:t>(doing analysis as ongoing work)</a:t>
            </a:r>
          </a:p>
          <a:p>
            <a:pPr lvl="1"/>
            <a:r>
              <a:rPr lang="en-US" dirty="0" smtClean="0"/>
              <a:t>Expected case: only minimal communication needed</a:t>
            </a:r>
          </a:p>
        </p:txBody>
      </p:sp>
      <p:sp>
        <p:nvSpPr>
          <p:cNvPr id="4" name="Slide Number Placeholder 3"/>
          <p:cNvSpPr>
            <a:spLocks noGrp="1"/>
          </p:cNvSpPr>
          <p:nvPr>
            <p:ph type="sldNum" sz="quarter" idx="10"/>
          </p:nvPr>
        </p:nvSpPr>
        <p:spPr/>
        <p:txBody>
          <a:bodyPr/>
          <a:lstStyle/>
          <a:p>
            <a:fld id="{78045D62-CC08-48FA-985A-62E7EF5E9DE8}" type="slidenum">
              <a:rPr lang="en-US" smtClean="0"/>
              <a:pPr/>
              <a:t>70</a:t>
            </a:fld>
            <a:endParaRPr lang="en-US"/>
          </a:p>
        </p:txBody>
      </p:sp>
      <p:sp>
        <p:nvSpPr>
          <p:cNvPr id="5" name="Can 4"/>
          <p:cNvSpPr/>
          <p:nvPr/>
        </p:nvSpPr>
        <p:spPr>
          <a:xfrm>
            <a:off x="2057400" y="556168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Can 5"/>
          <p:cNvSpPr/>
          <p:nvPr/>
        </p:nvSpPr>
        <p:spPr>
          <a:xfrm>
            <a:off x="2971800" y="449488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Can 6"/>
          <p:cNvSpPr/>
          <p:nvPr/>
        </p:nvSpPr>
        <p:spPr>
          <a:xfrm>
            <a:off x="4572000" y="556168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schemeClr val="tx1"/>
                </a:solidFill>
              </a:rPr>
              <a:t>B</a:t>
            </a:r>
            <a:endParaRPr lang="en-US" dirty="0">
              <a:solidFill>
                <a:schemeClr val="tx1"/>
              </a:solidFill>
            </a:endParaRPr>
          </a:p>
        </p:txBody>
      </p:sp>
      <p:sp>
        <p:nvSpPr>
          <p:cNvPr id="8" name="Can 7"/>
          <p:cNvSpPr/>
          <p:nvPr/>
        </p:nvSpPr>
        <p:spPr>
          <a:xfrm>
            <a:off x="5867400" y="449488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schemeClr val="tx1"/>
                </a:solidFill>
              </a:rPr>
              <a:t>A</a:t>
            </a:r>
            <a:endParaRPr lang="en-US" dirty="0">
              <a:solidFill>
                <a:schemeClr val="tx1"/>
              </a:solidFill>
            </a:endParaRPr>
          </a:p>
        </p:txBody>
      </p:sp>
      <p:sp>
        <p:nvSpPr>
          <p:cNvPr id="9" name="Line 20"/>
          <p:cNvSpPr>
            <a:spLocks noChangeShapeType="1"/>
          </p:cNvSpPr>
          <p:nvPr/>
        </p:nvSpPr>
        <p:spPr bwMode="auto">
          <a:xfrm flipH="1">
            <a:off x="5029200" y="4799680"/>
            <a:ext cx="914400" cy="762000"/>
          </a:xfrm>
          <a:prstGeom prst="line">
            <a:avLst/>
          </a:prstGeom>
          <a:noFill/>
          <a:ln w="38100">
            <a:solidFill>
              <a:srgbClr val="0080FF"/>
            </a:solidFill>
            <a:round/>
            <a:headEnd/>
            <a:tailEnd/>
          </a:ln>
        </p:spPr>
        <p:txBody>
          <a:bodyPr wrap="none" anchor="ctr"/>
          <a:lstStyle/>
          <a:p>
            <a:endParaRPr lang="en-US"/>
          </a:p>
        </p:txBody>
      </p:sp>
      <p:sp>
        <p:nvSpPr>
          <p:cNvPr id="10" name="Line 20"/>
          <p:cNvSpPr>
            <a:spLocks noChangeShapeType="1"/>
          </p:cNvSpPr>
          <p:nvPr/>
        </p:nvSpPr>
        <p:spPr bwMode="auto">
          <a:xfrm flipH="1">
            <a:off x="3429000" y="4647280"/>
            <a:ext cx="2438400" cy="46038"/>
          </a:xfrm>
          <a:prstGeom prst="line">
            <a:avLst/>
          </a:prstGeom>
          <a:noFill/>
          <a:ln w="38100">
            <a:solidFill>
              <a:srgbClr val="0080FF"/>
            </a:solidFill>
            <a:round/>
            <a:headEnd/>
            <a:tailEnd/>
          </a:ln>
        </p:spPr>
        <p:txBody>
          <a:bodyPr wrap="none" anchor="ctr"/>
          <a:lstStyle/>
          <a:p>
            <a:endParaRPr lang="en-US"/>
          </a:p>
        </p:txBody>
      </p:sp>
      <p:sp>
        <p:nvSpPr>
          <p:cNvPr id="11" name="Line 20"/>
          <p:cNvSpPr>
            <a:spLocks noChangeShapeType="1"/>
          </p:cNvSpPr>
          <p:nvPr/>
        </p:nvSpPr>
        <p:spPr bwMode="auto">
          <a:xfrm flipH="1">
            <a:off x="2438400" y="4799680"/>
            <a:ext cx="685800" cy="762000"/>
          </a:xfrm>
          <a:prstGeom prst="line">
            <a:avLst/>
          </a:prstGeom>
          <a:noFill/>
          <a:ln w="38100">
            <a:solidFill>
              <a:srgbClr val="0080FF"/>
            </a:solidFill>
            <a:round/>
            <a:headEnd/>
            <a:tailEnd/>
          </a:ln>
        </p:spPr>
        <p:txBody>
          <a:bodyPr wrap="none" anchor="ctr"/>
          <a:lstStyle/>
          <a:p>
            <a:endParaRPr lang="en-US"/>
          </a:p>
        </p:txBody>
      </p:sp>
      <p:cxnSp>
        <p:nvCxnSpPr>
          <p:cNvPr id="12" name="Straight Connector 28"/>
          <p:cNvCxnSpPr>
            <a:cxnSpLocks noChangeShapeType="1"/>
          </p:cNvCxnSpPr>
          <p:nvPr/>
        </p:nvCxnSpPr>
        <p:spPr bwMode="auto">
          <a:xfrm>
            <a:off x="2590800" y="5750593"/>
            <a:ext cx="1981200" cy="1587"/>
          </a:xfrm>
          <a:prstGeom prst="line">
            <a:avLst/>
          </a:prstGeom>
          <a:noFill/>
          <a:ln w="38100">
            <a:solidFill>
              <a:srgbClr val="0080FF"/>
            </a:solidFill>
            <a:round/>
            <a:headEnd/>
            <a:tailEnd/>
          </a:ln>
        </p:spPr>
      </p:cxnSp>
      <p:sp>
        <p:nvSpPr>
          <p:cNvPr id="13" name="Line 20"/>
          <p:cNvSpPr>
            <a:spLocks noChangeShapeType="1"/>
          </p:cNvSpPr>
          <p:nvPr/>
        </p:nvSpPr>
        <p:spPr bwMode="auto">
          <a:xfrm flipH="1" flipV="1">
            <a:off x="0" y="5180680"/>
            <a:ext cx="2057400" cy="609600"/>
          </a:xfrm>
          <a:prstGeom prst="line">
            <a:avLst/>
          </a:prstGeom>
          <a:noFill/>
          <a:ln w="38100">
            <a:solidFill>
              <a:srgbClr val="0080FF"/>
            </a:solidFill>
            <a:round/>
            <a:headEnd/>
            <a:tailEnd/>
          </a:ln>
        </p:spPr>
        <p:txBody>
          <a:bodyPr wrap="none" anchor="ctr"/>
          <a:lstStyle/>
          <a:p>
            <a:endParaRPr lang="en-US"/>
          </a:p>
        </p:txBody>
      </p:sp>
      <p:sp>
        <p:nvSpPr>
          <p:cNvPr id="14" name="Line 20"/>
          <p:cNvSpPr>
            <a:spLocks noChangeShapeType="1"/>
          </p:cNvSpPr>
          <p:nvPr/>
        </p:nvSpPr>
        <p:spPr bwMode="auto">
          <a:xfrm flipH="1" flipV="1">
            <a:off x="6400800" y="4723480"/>
            <a:ext cx="1600200" cy="304800"/>
          </a:xfrm>
          <a:prstGeom prst="line">
            <a:avLst/>
          </a:prstGeom>
          <a:noFill/>
          <a:ln w="38100">
            <a:solidFill>
              <a:srgbClr val="0080FF"/>
            </a:solidFill>
            <a:round/>
            <a:headEnd/>
            <a:tailEnd/>
          </a:ln>
        </p:spPr>
        <p:txBody>
          <a:bodyPr wrap="none" anchor="ctr"/>
          <a:lstStyle/>
          <a:p>
            <a:endParaRPr lang="en-US"/>
          </a:p>
        </p:txBody>
      </p:sp>
      <p:sp>
        <p:nvSpPr>
          <p:cNvPr id="15" name="Line 20"/>
          <p:cNvSpPr>
            <a:spLocks noChangeShapeType="1"/>
          </p:cNvSpPr>
          <p:nvPr/>
        </p:nvSpPr>
        <p:spPr bwMode="auto">
          <a:xfrm flipH="1">
            <a:off x="6400800" y="4494880"/>
            <a:ext cx="1752600" cy="152400"/>
          </a:xfrm>
          <a:prstGeom prst="line">
            <a:avLst/>
          </a:prstGeom>
          <a:noFill/>
          <a:ln w="38100">
            <a:solidFill>
              <a:srgbClr val="0080FF"/>
            </a:solidFill>
            <a:round/>
            <a:headEnd/>
            <a:tailEnd/>
          </a:ln>
        </p:spPr>
        <p:txBody>
          <a:bodyPr wrap="none" anchor="ctr"/>
          <a:lstStyle/>
          <a:p>
            <a:endParaRPr lang="en-US"/>
          </a:p>
        </p:txBody>
      </p:sp>
      <p:sp>
        <p:nvSpPr>
          <p:cNvPr id="16" name="Line 20"/>
          <p:cNvSpPr>
            <a:spLocks noChangeShapeType="1"/>
          </p:cNvSpPr>
          <p:nvPr/>
        </p:nvSpPr>
        <p:spPr bwMode="auto">
          <a:xfrm flipH="1">
            <a:off x="5105400" y="5028280"/>
            <a:ext cx="2895600" cy="762000"/>
          </a:xfrm>
          <a:prstGeom prst="line">
            <a:avLst/>
          </a:prstGeom>
          <a:noFill/>
          <a:ln w="38100">
            <a:solidFill>
              <a:srgbClr val="0080FF"/>
            </a:solidFill>
            <a:prstDash val="dash"/>
            <a:round/>
            <a:headEnd/>
            <a:tailEnd/>
          </a:ln>
        </p:spPr>
        <p:txBody>
          <a:bodyPr wrap="none" anchor="ctr"/>
          <a:lstStyle/>
          <a:p>
            <a:endParaRPr lang="en-US"/>
          </a:p>
        </p:txBody>
      </p:sp>
      <p:sp>
        <p:nvSpPr>
          <p:cNvPr id="17" name="Can 16"/>
          <p:cNvSpPr/>
          <p:nvPr/>
        </p:nvSpPr>
        <p:spPr>
          <a:xfrm>
            <a:off x="8001000" y="4799680"/>
            <a:ext cx="533400" cy="377825"/>
          </a:xfrm>
          <a:prstGeom prst="can">
            <a:avLst>
              <a:gd name="adj" fmla="val 58766"/>
            </a:avLst>
          </a:prstGeom>
          <a:solidFill>
            <a:schemeClr val="accent6">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 name="Straight Arrow Connector 26"/>
          <p:cNvCxnSpPr/>
          <p:nvPr/>
        </p:nvCxnSpPr>
        <p:spPr bwMode="auto">
          <a:xfrm rot="5400000">
            <a:off x="1562100" y="4533900"/>
            <a:ext cx="1524000" cy="76200"/>
          </a:xfrm>
          <a:prstGeom prst="straightConnector1">
            <a:avLst/>
          </a:prstGeom>
          <a:noFill/>
          <a:ln w="76200" cap="flat" cmpd="sng" algn="ctr">
            <a:solidFill>
              <a:srgbClr val="FF0000"/>
            </a:solidFill>
            <a:prstDash val="solid"/>
            <a:round/>
            <a:headEnd type="none" w="med" len="med"/>
            <a:tailEnd type="arrow"/>
          </a:ln>
          <a:effectLst/>
        </p:spPr>
      </p:cxnSp>
      <p:cxnSp>
        <p:nvCxnSpPr>
          <p:cNvPr id="29" name="Straight Arrow Connector 28"/>
          <p:cNvCxnSpPr/>
          <p:nvPr/>
        </p:nvCxnSpPr>
        <p:spPr bwMode="auto">
          <a:xfrm rot="16200000" flipH="1">
            <a:off x="2552700" y="3771900"/>
            <a:ext cx="609600" cy="533400"/>
          </a:xfrm>
          <a:prstGeom prst="straightConnector1">
            <a:avLst/>
          </a:prstGeom>
          <a:noFill/>
          <a:ln w="76200"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rot="10800000">
            <a:off x="2743200" y="5867400"/>
            <a:ext cx="1600200" cy="1588"/>
          </a:xfrm>
          <a:prstGeom prst="straightConnector1">
            <a:avLst/>
          </a:prstGeom>
          <a:noFill/>
          <a:ln w="38100" cap="flat" cmpd="sng" algn="ctr">
            <a:solidFill>
              <a:schemeClr val="tx1"/>
            </a:solidFill>
            <a:prstDash val="solid"/>
            <a:round/>
            <a:headEnd type="none" w="med" len="med"/>
            <a:tailEnd type="arrow"/>
          </a:ln>
          <a:effectLst/>
        </p:spPr>
      </p:cxnSp>
      <p:sp>
        <p:nvSpPr>
          <p:cNvPr id="24" name="TextBox 23"/>
          <p:cNvSpPr txBox="1"/>
          <p:nvPr/>
        </p:nvSpPr>
        <p:spPr>
          <a:xfrm>
            <a:off x="2463731" y="5943600"/>
            <a:ext cx="2108269" cy="646331"/>
          </a:xfrm>
          <a:prstGeom prst="rect">
            <a:avLst/>
          </a:prstGeom>
          <a:noFill/>
        </p:spPr>
        <p:txBody>
          <a:bodyPr wrap="none" rtlCol="0">
            <a:spAutoFit/>
          </a:bodyPr>
          <a:lstStyle/>
          <a:p>
            <a:r>
              <a:rPr lang="en-US" dirty="0" smtClean="0"/>
              <a:t>Updates sent as a </a:t>
            </a:r>
          </a:p>
          <a:p>
            <a:r>
              <a:rPr lang="en-US" dirty="0" smtClean="0"/>
              <a:t>result of migration</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Grafting Summary</a:t>
            </a:r>
            <a:endParaRPr lang="en-US" dirty="0"/>
          </a:p>
        </p:txBody>
      </p:sp>
      <p:sp>
        <p:nvSpPr>
          <p:cNvPr id="3" name="Content Placeholder 2"/>
          <p:cNvSpPr>
            <a:spLocks noGrp="1"/>
          </p:cNvSpPr>
          <p:nvPr>
            <p:ph idx="1"/>
          </p:nvPr>
        </p:nvSpPr>
        <p:spPr/>
        <p:txBody>
          <a:bodyPr/>
          <a:lstStyle/>
          <a:p>
            <a:r>
              <a:rPr lang="en-US" dirty="0" smtClean="0"/>
              <a:t>Enables moving a single link/session with…</a:t>
            </a:r>
          </a:p>
          <a:p>
            <a:pPr lvl="1"/>
            <a:r>
              <a:rPr lang="en-US" dirty="0" smtClean="0"/>
              <a:t>Minimal code change</a:t>
            </a:r>
          </a:p>
          <a:p>
            <a:pPr lvl="1"/>
            <a:r>
              <a:rPr lang="en-US" dirty="0" smtClean="0"/>
              <a:t>No impact on data traffic</a:t>
            </a:r>
          </a:p>
          <a:p>
            <a:pPr lvl="1"/>
            <a:r>
              <a:rPr lang="en-US" dirty="0" smtClean="0"/>
              <a:t>No visible impact on routing protocol adjacencies</a:t>
            </a:r>
          </a:p>
          <a:p>
            <a:pPr lvl="1"/>
            <a:r>
              <a:rPr lang="en-US" dirty="0" smtClean="0"/>
              <a:t>Minimal overhead on rest of network</a:t>
            </a:r>
          </a:p>
          <a:p>
            <a:pPr lvl="1"/>
            <a:endParaRPr lang="en-US" dirty="0" smtClean="0"/>
          </a:p>
        </p:txBody>
      </p:sp>
      <p:sp>
        <p:nvSpPr>
          <p:cNvPr id="4" name="Slide Number Placeholder 3"/>
          <p:cNvSpPr>
            <a:spLocks noGrp="1"/>
          </p:cNvSpPr>
          <p:nvPr>
            <p:ph type="sldNum" sz="quarter" idx="10"/>
          </p:nvPr>
        </p:nvSpPr>
        <p:spPr/>
        <p:txBody>
          <a:bodyPr/>
          <a:lstStyle/>
          <a:p>
            <a:fld id="{78045D62-CC08-48FA-985A-62E7EF5E9DE8}"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Migrating and Grafting Together</a:t>
            </a:r>
            <a:endParaRPr lang="en-US" dirty="0"/>
          </a:p>
        </p:txBody>
      </p:sp>
      <p:sp>
        <p:nvSpPr>
          <p:cNvPr id="3" name="Content Placeholder 2"/>
          <p:cNvSpPr>
            <a:spLocks noGrp="1"/>
          </p:cNvSpPr>
          <p:nvPr>
            <p:ph idx="1"/>
          </p:nvPr>
        </p:nvSpPr>
        <p:spPr/>
        <p:txBody>
          <a:bodyPr/>
          <a:lstStyle/>
          <a:p>
            <a:r>
              <a:rPr lang="en-US" dirty="0" smtClean="0"/>
              <a:t>Router Grafting can do everything VROOM can</a:t>
            </a:r>
          </a:p>
          <a:p>
            <a:pPr lvl="1"/>
            <a:r>
              <a:rPr lang="en-US" dirty="0" smtClean="0"/>
              <a:t>By migrating each link individually</a:t>
            </a:r>
          </a:p>
          <a:p>
            <a:r>
              <a:rPr lang="en-US" dirty="0" smtClean="0"/>
              <a:t>But VROOM is more efficient when…</a:t>
            </a:r>
          </a:p>
          <a:p>
            <a:pPr lvl="1"/>
            <a:r>
              <a:rPr lang="en-US" dirty="0" smtClean="0"/>
              <a:t>Want to move all sessions</a:t>
            </a:r>
          </a:p>
          <a:p>
            <a:pPr lvl="1"/>
            <a:r>
              <a:rPr lang="en-US" dirty="0" smtClean="0"/>
              <a:t>Moving between compatible routers </a:t>
            </a:r>
            <a:br>
              <a:rPr lang="en-US" dirty="0" smtClean="0"/>
            </a:br>
            <a:r>
              <a:rPr lang="en-US" dirty="0" smtClean="0"/>
              <a:t>(same virtualization technology)</a:t>
            </a:r>
          </a:p>
          <a:p>
            <a:pPr lvl="1"/>
            <a:r>
              <a:rPr lang="en-US" dirty="0" smtClean="0"/>
              <a:t>Want to preserve “router” semantics</a:t>
            </a:r>
          </a:p>
          <a:p>
            <a:r>
              <a:rPr lang="en-US" dirty="0" smtClean="0"/>
              <a:t>VROOM requires no code changes</a:t>
            </a:r>
          </a:p>
          <a:p>
            <a:pPr lvl="1"/>
            <a:r>
              <a:rPr lang="en-US" dirty="0" smtClean="0"/>
              <a:t>Can run a grafting router inside of virtual machine</a:t>
            </a:r>
            <a:br>
              <a:rPr lang="en-US" dirty="0" smtClean="0"/>
            </a:br>
            <a:r>
              <a:rPr lang="en-US" dirty="0" smtClean="0"/>
              <a:t>(e.g., VROOM + Grafting)</a:t>
            </a:r>
          </a:p>
          <a:p>
            <a:pPr lvl="1"/>
            <a:r>
              <a:rPr lang="en-US" dirty="0" smtClean="0"/>
              <a:t>Each useful for different tasks</a:t>
            </a:r>
          </a:p>
        </p:txBody>
      </p:sp>
      <p:sp>
        <p:nvSpPr>
          <p:cNvPr id="4" name="Slide Number Placeholder 3"/>
          <p:cNvSpPr>
            <a:spLocks noGrp="1"/>
          </p:cNvSpPr>
          <p:nvPr>
            <p:ph type="sldNum" sz="quarter" idx="10"/>
          </p:nvPr>
        </p:nvSpPr>
        <p:spPr/>
        <p:txBody>
          <a:bodyPr/>
          <a:lstStyle/>
          <a:p>
            <a:fld id="{78045D62-CC08-48FA-985A-62E7EF5E9DE8}"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To enable change without disruption </a:t>
            </a:r>
          </a:p>
          <a:p>
            <a:pPr lvl="1"/>
            <a:r>
              <a:rPr lang="en-US" dirty="0" smtClean="0"/>
              <a:t>Need to revisit monolithic view of a router</a:t>
            </a:r>
          </a:p>
          <a:p>
            <a:r>
              <a:rPr lang="en-US" dirty="0" smtClean="0"/>
              <a:t>Decouple the software from the hardware</a:t>
            </a:r>
          </a:p>
          <a:p>
            <a:pPr lvl="1"/>
            <a:r>
              <a:rPr lang="en-US" dirty="0" smtClean="0"/>
              <a:t>VROOM</a:t>
            </a:r>
          </a:p>
          <a:p>
            <a:r>
              <a:rPr lang="en-US" dirty="0" smtClean="0"/>
              <a:t>Decouple the links from the router software</a:t>
            </a:r>
          </a:p>
          <a:p>
            <a:pPr lvl="1"/>
            <a:r>
              <a:rPr lang="en-US" dirty="0" smtClean="0"/>
              <a:t>Router Grafting</a:t>
            </a:r>
          </a:p>
          <a:p>
            <a:endParaRPr lang="en-US" dirty="0" smtClean="0"/>
          </a:p>
          <a:p>
            <a:r>
              <a:rPr lang="en-US" dirty="0" smtClean="0"/>
              <a:t>Future Work: Hosted Virtual Networks</a:t>
            </a:r>
          </a:p>
          <a:p>
            <a:pPr lvl="1"/>
            <a:r>
              <a:rPr lang="en-US" dirty="0" smtClean="0"/>
              <a:t>Decouple who runs the routing software from </a:t>
            </a:r>
            <a:br>
              <a:rPr lang="en-US" dirty="0" smtClean="0"/>
            </a:br>
            <a:r>
              <a:rPr lang="en-US" dirty="0" smtClean="0"/>
              <a:t>who owns/maintains the routing equipment</a:t>
            </a:r>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endParaRPr lang="en-US" dirty="0" smtClean="0">
              <a:hlinkClick r:id="rId2"/>
            </a:endParaRPr>
          </a:p>
          <a:p>
            <a:pPr>
              <a:buNone/>
            </a:pPr>
            <a:r>
              <a:rPr lang="en-US" dirty="0" smtClean="0">
                <a:solidFill>
                  <a:schemeClr val="tx1"/>
                </a:solidFill>
              </a:rPr>
              <a:t>Contact info:</a:t>
            </a:r>
            <a:endParaRPr lang="en-US" dirty="0" smtClean="0">
              <a:solidFill>
                <a:schemeClr val="tx1"/>
              </a:solidFill>
              <a:hlinkClick r:id="rId2"/>
            </a:endParaRPr>
          </a:p>
          <a:p>
            <a:pPr lvl="1">
              <a:lnSpc>
                <a:spcPct val="150000"/>
              </a:lnSpc>
              <a:buNone/>
            </a:pPr>
            <a:r>
              <a:rPr lang="en-US" sz="2800" dirty="0" smtClean="0"/>
              <a:t>ekeller@princeton.edu</a:t>
            </a:r>
          </a:p>
          <a:p>
            <a:pPr lvl="1">
              <a:lnSpc>
                <a:spcPct val="150000"/>
              </a:lnSpc>
              <a:buNone/>
            </a:pPr>
            <a:r>
              <a:rPr lang="en-US" sz="2800" dirty="0" smtClean="0"/>
              <a:t>http://www.princeton.edu/~ekeller</a:t>
            </a:r>
          </a:p>
        </p:txBody>
      </p:sp>
      <p:sp>
        <p:nvSpPr>
          <p:cNvPr id="4" name="Slide Number Placeholder 3"/>
          <p:cNvSpPr>
            <a:spLocks noGrp="1"/>
          </p:cNvSpPr>
          <p:nvPr>
            <p:ph type="sldNum" sz="quarter" idx="10"/>
          </p:nvPr>
        </p:nvSpPr>
        <p:spPr/>
        <p:txBody>
          <a:bodyPr/>
          <a:lstStyle/>
          <a:p>
            <a:fld id="{78045D62-CC08-48FA-985A-62E7EF5E9DE8}" type="slidenum">
              <a:rPr lang="en-US" smtClean="0"/>
              <a:pPr/>
              <a:t>74</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a Link (today)</a:t>
            </a:r>
            <a:endParaRPr lang="en-US" dirty="0"/>
          </a:p>
        </p:txBody>
      </p:sp>
      <p:sp>
        <p:nvSpPr>
          <p:cNvPr id="40" name="Slide Number Placeholder 39"/>
          <p:cNvSpPr>
            <a:spLocks noGrp="1"/>
          </p:cNvSpPr>
          <p:nvPr>
            <p:ph type="sldNum" sz="quarter" idx="10"/>
          </p:nvPr>
        </p:nvSpPr>
        <p:spPr/>
        <p:txBody>
          <a:bodyPr/>
          <a:lstStyle/>
          <a:p>
            <a:fld id="{78045D62-CC08-48FA-985A-62E7EF5E9DE8}" type="slidenum">
              <a:rPr lang="en-US" smtClean="0"/>
              <a:pPr/>
              <a:t>8</a:t>
            </a:fld>
            <a:endParaRPr lang="en-US"/>
          </a:p>
        </p:txBody>
      </p:sp>
      <p:sp>
        <p:nvSpPr>
          <p:cNvPr id="36" name="Can 35"/>
          <p:cNvSpPr/>
          <p:nvPr/>
        </p:nvSpPr>
        <p:spPr>
          <a:xfrm>
            <a:off x="2286000" y="54181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F</a:t>
            </a:r>
            <a:endParaRPr lang="en-US" dirty="0"/>
          </a:p>
        </p:txBody>
      </p:sp>
      <p:sp>
        <p:nvSpPr>
          <p:cNvPr id="38" name="Can 37"/>
          <p:cNvSpPr/>
          <p:nvPr/>
        </p:nvSpPr>
        <p:spPr>
          <a:xfrm>
            <a:off x="3200400" y="43513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C</a:t>
            </a:r>
            <a:endParaRPr lang="en-US" dirty="0"/>
          </a:p>
        </p:txBody>
      </p:sp>
      <p:sp>
        <p:nvSpPr>
          <p:cNvPr id="44" name="Can 43"/>
          <p:cNvSpPr/>
          <p:nvPr/>
        </p:nvSpPr>
        <p:spPr>
          <a:xfrm>
            <a:off x="4800600" y="54181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G</a:t>
            </a:r>
            <a:endParaRPr lang="en-US" dirty="0"/>
          </a:p>
        </p:txBody>
      </p:sp>
      <p:sp>
        <p:nvSpPr>
          <p:cNvPr id="48" name="Can 47"/>
          <p:cNvSpPr/>
          <p:nvPr/>
        </p:nvSpPr>
        <p:spPr>
          <a:xfrm>
            <a:off x="6096000" y="4351337"/>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D</a:t>
            </a:r>
            <a:endParaRPr lang="en-US" dirty="0"/>
          </a:p>
        </p:txBody>
      </p:sp>
      <p:sp>
        <p:nvSpPr>
          <p:cNvPr id="50" name="Line 20"/>
          <p:cNvSpPr>
            <a:spLocks noChangeShapeType="1"/>
          </p:cNvSpPr>
          <p:nvPr/>
        </p:nvSpPr>
        <p:spPr bwMode="auto">
          <a:xfrm flipH="1">
            <a:off x="5257800" y="4656137"/>
            <a:ext cx="914400" cy="762000"/>
          </a:xfrm>
          <a:prstGeom prst="line">
            <a:avLst/>
          </a:prstGeom>
          <a:noFill/>
          <a:ln w="38100">
            <a:solidFill>
              <a:srgbClr val="0080FF"/>
            </a:solidFill>
            <a:round/>
            <a:headEnd/>
            <a:tailEnd/>
          </a:ln>
        </p:spPr>
        <p:txBody>
          <a:bodyPr wrap="none" anchor="ctr"/>
          <a:lstStyle/>
          <a:p>
            <a:endParaRPr lang="en-US"/>
          </a:p>
        </p:txBody>
      </p:sp>
      <p:sp>
        <p:nvSpPr>
          <p:cNvPr id="51" name="Line 20"/>
          <p:cNvSpPr>
            <a:spLocks noChangeShapeType="1"/>
          </p:cNvSpPr>
          <p:nvPr/>
        </p:nvSpPr>
        <p:spPr bwMode="auto">
          <a:xfrm flipH="1">
            <a:off x="3657600" y="4503737"/>
            <a:ext cx="2438400" cy="46038"/>
          </a:xfrm>
          <a:prstGeom prst="line">
            <a:avLst/>
          </a:prstGeom>
          <a:noFill/>
          <a:ln w="38100">
            <a:solidFill>
              <a:srgbClr val="0080FF"/>
            </a:solidFill>
            <a:round/>
            <a:headEnd/>
            <a:tailEnd/>
          </a:ln>
        </p:spPr>
        <p:txBody>
          <a:bodyPr wrap="none" anchor="ctr"/>
          <a:lstStyle/>
          <a:p>
            <a:endParaRPr lang="en-US"/>
          </a:p>
        </p:txBody>
      </p:sp>
      <p:sp>
        <p:nvSpPr>
          <p:cNvPr id="52" name="Line 20"/>
          <p:cNvSpPr>
            <a:spLocks noChangeShapeType="1"/>
          </p:cNvSpPr>
          <p:nvPr/>
        </p:nvSpPr>
        <p:spPr bwMode="auto">
          <a:xfrm flipH="1">
            <a:off x="2667000" y="4656137"/>
            <a:ext cx="685800" cy="762000"/>
          </a:xfrm>
          <a:prstGeom prst="line">
            <a:avLst/>
          </a:prstGeom>
          <a:noFill/>
          <a:ln w="38100">
            <a:solidFill>
              <a:srgbClr val="0080FF"/>
            </a:solidFill>
            <a:round/>
            <a:headEnd/>
            <a:tailEnd/>
          </a:ln>
        </p:spPr>
        <p:txBody>
          <a:bodyPr wrap="none" anchor="ctr"/>
          <a:lstStyle/>
          <a:p>
            <a:endParaRPr lang="en-US"/>
          </a:p>
        </p:txBody>
      </p:sp>
      <p:cxnSp>
        <p:nvCxnSpPr>
          <p:cNvPr id="54" name="Straight Connector 21"/>
          <p:cNvCxnSpPr>
            <a:cxnSpLocks noChangeShapeType="1"/>
            <a:stCxn id="36" idx="4"/>
            <a:endCxn id="44" idx="2"/>
          </p:cNvCxnSpPr>
          <p:nvPr/>
        </p:nvCxnSpPr>
        <p:spPr bwMode="auto">
          <a:xfrm>
            <a:off x="2819400" y="5607050"/>
            <a:ext cx="1981200" cy="1587"/>
          </a:xfrm>
          <a:prstGeom prst="line">
            <a:avLst/>
          </a:prstGeom>
          <a:noFill/>
          <a:ln w="38100">
            <a:solidFill>
              <a:srgbClr val="0080FF"/>
            </a:solidFill>
            <a:round/>
            <a:headEnd/>
            <a:tailEnd/>
          </a:ln>
        </p:spPr>
      </p:cxnSp>
      <p:sp>
        <p:nvSpPr>
          <p:cNvPr id="55" name="Line 20"/>
          <p:cNvSpPr>
            <a:spLocks noChangeShapeType="1"/>
          </p:cNvSpPr>
          <p:nvPr/>
        </p:nvSpPr>
        <p:spPr bwMode="auto">
          <a:xfrm flipH="1" flipV="1">
            <a:off x="990600" y="5257799"/>
            <a:ext cx="1295400" cy="388937"/>
          </a:xfrm>
          <a:prstGeom prst="line">
            <a:avLst/>
          </a:prstGeom>
          <a:noFill/>
          <a:ln w="38100">
            <a:solidFill>
              <a:srgbClr val="0080FF"/>
            </a:solidFill>
            <a:round/>
            <a:headEnd/>
            <a:tailEnd/>
          </a:ln>
        </p:spPr>
        <p:txBody>
          <a:bodyPr wrap="none" anchor="ctr"/>
          <a:lstStyle/>
          <a:p>
            <a:endParaRPr lang="en-US"/>
          </a:p>
        </p:txBody>
      </p:sp>
      <p:sp>
        <p:nvSpPr>
          <p:cNvPr id="61" name="Can 60"/>
          <p:cNvSpPr/>
          <p:nvPr/>
        </p:nvSpPr>
        <p:spPr>
          <a:xfrm>
            <a:off x="2209800" y="33528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A</a:t>
            </a:r>
            <a:endParaRPr lang="en-US" dirty="0"/>
          </a:p>
        </p:txBody>
      </p:sp>
      <p:sp>
        <p:nvSpPr>
          <p:cNvPr id="63" name="Line 20"/>
          <p:cNvSpPr>
            <a:spLocks noChangeShapeType="1"/>
          </p:cNvSpPr>
          <p:nvPr/>
        </p:nvSpPr>
        <p:spPr bwMode="auto">
          <a:xfrm flipH="1" flipV="1">
            <a:off x="2514600" y="3733800"/>
            <a:ext cx="838200" cy="609600"/>
          </a:xfrm>
          <a:prstGeom prst="line">
            <a:avLst/>
          </a:prstGeom>
          <a:noFill/>
          <a:ln w="38100">
            <a:solidFill>
              <a:srgbClr val="0080FF"/>
            </a:solidFill>
            <a:round/>
            <a:headEnd/>
            <a:tailEnd/>
          </a:ln>
        </p:spPr>
        <p:txBody>
          <a:bodyPr wrap="none" anchor="ctr"/>
          <a:lstStyle/>
          <a:p>
            <a:endParaRPr lang="en-US"/>
          </a:p>
        </p:txBody>
      </p:sp>
      <p:sp>
        <p:nvSpPr>
          <p:cNvPr id="66" name="Line 20"/>
          <p:cNvSpPr>
            <a:spLocks noChangeShapeType="1"/>
          </p:cNvSpPr>
          <p:nvPr/>
        </p:nvSpPr>
        <p:spPr bwMode="auto">
          <a:xfrm flipH="1" flipV="1">
            <a:off x="2362200" y="3733800"/>
            <a:ext cx="76200" cy="1600200"/>
          </a:xfrm>
          <a:prstGeom prst="line">
            <a:avLst/>
          </a:prstGeom>
          <a:noFill/>
          <a:ln w="38100">
            <a:solidFill>
              <a:srgbClr val="0080FF"/>
            </a:solidFill>
            <a:round/>
            <a:headEnd/>
            <a:tailEnd/>
          </a:ln>
        </p:spPr>
        <p:txBody>
          <a:bodyPr wrap="none" anchor="ctr"/>
          <a:lstStyle/>
          <a:p>
            <a:endParaRPr lang="en-US"/>
          </a:p>
        </p:txBody>
      </p:sp>
      <p:sp>
        <p:nvSpPr>
          <p:cNvPr id="67" name="Line 20"/>
          <p:cNvSpPr>
            <a:spLocks noChangeShapeType="1"/>
          </p:cNvSpPr>
          <p:nvPr/>
        </p:nvSpPr>
        <p:spPr bwMode="auto">
          <a:xfrm flipH="1">
            <a:off x="2133600" y="5799136"/>
            <a:ext cx="304800" cy="830263"/>
          </a:xfrm>
          <a:prstGeom prst="line">
            <a:avLst/>
          </a:prstGeom>
          <a:noFill/>
          <a:ln w="38100">
            <a:solidFill>
              <a:srgbClr val="0080FF"/>
            </a:solidFill>
            <a:round/>
            <a:headEnd/>
            <a:tailEnd/>
          </a:ln>
        </p:spPr>
        <p:txBody>
          <a:bodyPr wrap="none" anchor="ctr"/>
          <a:lstStyle/>
          <a:p>
            <a:endParaRPr lang="en-US"/>
          </a:p>
        </p:txBody>
      </p:sp>
      <p:sp>
        <p:nvSpPr>
          <p:cNvPr id="68" name="Line 20"/>
          <p:cNvSpPr>
            <a:spLocks noChangeShapeType="1"/>
          </p:cNvSpPr>
          <p:nvPr/>
        </p:nvSpPr>
        <p:spPr bwMode="auto">
          <a:xfrm>
            <a:off x="1524000" y="3352800"/>
            <a:ext cx="685800" cy="228600"/>
          </a:xfrm>
          <a:prstGeom prst="line">
            <a:avLst/>
          </a:prstGeom>
          <a:noFill/>
          <a:ln w="38100">
            <a:solidFill>
              <a:srgbClr val="0080FF"/>
            </a:solidFill>
            <a:round/>
            <a:headEnd/>
            <a:tailEnd/>
          </a:ln>
        </p:spPr>
        <p:txBody>
          <a:bodyPr wrap="none" anchor="ctr"/>
          <a:lstStyle/>
          <a:p>
            <a:endParaRPr lang="en-US"/>
          </a:p>
        </p:txBody>
      </p:sp>
      <p:sp>
        <p:nvSpPr>
          <p:cNvPr id="72" name="Can 71"/>
          <p:cNvSpPr/>
          <p:nvPr/>
        </p:nvSpPr>
        <p:spPr>
          <a:xfrm>
            <a:off x="7467600" y="41910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E</a:t>
            </a:r>
            <a:endParaRPr lang="en-US" dirty="0"/>
          </a:p>
        </p:txBody>
      </p:sp>
      <p:pic>
        <p:nvPicPr>
          <p:cNvPr id="73"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8458200" y="4800600"/>
            <a:ext cx="455285" cy="457200"/>
          </a:xfrm>
          <a:prstGeom prst="rect">
            <a:avLst/>
          </a:prstGeom>
          <a:noFill/>
        </p:spPr>
      </p:pic>
      <p:pic>
        <p:nvPicPr>
          <p:cNvPr id="75"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8458200" y="4191000"/>
            <a:ext cx="455285" cy="457200"/>
          </a:xfrm>
          <a:prstGeom prst="rect">
            <a:avLst/>
          </a:prstGeom>
          <a:noFill/>
        </p:spPr>
      </p:pic>
      <p:pic>
        <p:nvPicPr>
          <p:cNvPr id="76" name="Picture 2" descr="C:\Documents and Settings\Kristen\Local Settings\Temporary Internet Files\Content.IE5\8IFOG7UZ\MCj04041590000[1].wmf"/>
          <p:cNvPicPr>
            <a:picLocks noChangeAspect="1" noChangeArrowheads="1"/>
          </p:cNvPicPr>
          <p:nvPr/>
        </p:nvPicPr>
        <p:blipFill>
          <a:blip r:embed="rId3" cstate="print"/>
          <a:srcRect/>
          <a:stretch>
            <a:fillRect/>
          </a:stretch>
        </p:blipFill>
        <p:spPr bwMode="auto">
          <a:xfrm>
            <a:off x="8458200" y="3505200"/>
            <a:ext cx="455285" cy="457200"/>
          </a:xfrm>
          <a:prstGeom prst="rect">
            <a:avLst/>
          </a:prstGeom>
          <a:noFill/>
        </p:spPr>
      </p:pic>
      <p:sp>
        <p:nvSpPr>
          <p:cNvPr id="79" name="Line 20"/>
          <p:cNvSpPr>
            <a:spLocks noChangeShapeType="1"/>
          </p:cNvSpPr>
          <p:nvPr/>
        </p:nvSpPr>
        <p:spPr bwMode="auto">
          <a:xfrm flipH="1">
            <a:off x="4800600" y="5791200"/>
            <a:ext cx="152400" cy="685800"/>
          </a:xfrm>
          <a:prstGeom prst="line">
            <a:avLst/>
          </a:prstGeom>
          <a:noFill/>
          <a:ln w="38100">
            <a:solidFill>
              <a:srgbClr val="0080FF"/>
            </a:solidFill>
            <a:round/>
            <a:headEnd/>
            <a:tailEnd/>
          </a:ln>
        </p:spPr>
        <p:txBody>
          <a:bodyPr wrap="none" anchor="ctr"/>
          <a:lstStyle/>
          <a:p>
            <a:endParaRPr lang="en-US"/>
          </a:p>
        </p:txBody>
      </p:sp>
      <p:pic>
        <p:nvPicPr>
          <p:cNvPr id="87" name="Picture 10" descr="MCj02957280000[1]"/>
          <p:cNvPicPr>
            <a:picLocks noGrp="1" noChangeAspect="1" noChangeArrowheads="1"/>
          </p:cNvPicPr>
          <p:nvPr>
            <p:ph sz="quarter" idx="4294967295"/>
          </p:nvPr>
        </p:nvPicPr>
        <p:blipFill>
          <a:blip r:embed="rId4" cstate="print"/>
          <a:srcRect/>
          <a:stretch>
            <a:fillRect/>
          </a:stretch>
        </p:blipFill>
        <p:spPr>
          <a:xfrm>
            <a:off x="381000" y="2819400"/>
            <a:ext cx="721192" cy="609600"/>
          </a:xfrm>
          <a:noFill/>
          <a:ln/>
        </p:spPr>
      </p:pic>
      <p:sp>
        <p:nvSpPr>
          <p:cNvPr id="106" name="Line 20"/>
          <p:cNvSpPr>
            <a:spLocks noChangeShapeType="1"/>
          </p:cNvSpPr>
          <p:nvPr/>
        </p:nvSpPr>
        <p:spPr bwMode="auto">
          <a:xfrm flipH="1">
            <a:off x="3657600" y="3436937"/>
            <a:ext cx="1371600" cy="982663"/>
          </a:xfrm>
          <a:prstGeom prst="line">
            <a:avLst/>
          </a:prstGeom>
          <a:noFill/>
          <a:ln w="38100">
            <a:solidFill>
              <a:srgbClr val="0080FF"/>
            </a:solidFill>
            <a:round/>
            <a:headEnd/>
            <a:tailEnd/>
          </a:ln>
        </p:spPr>
        <p:txBody>
          <a:bodyPr wrap="none" anchor="ctr"/>
          <a:lstStyle/>
          <a:p>
            <a:endParaRPr lang="en-US"/>
          </a:p>
        </p:txBody>
      </p:sp>
      <p:sp>
        <p:nvSpPr>
          <p:cNvPr id="107" name="Can 106"/>
          <p:cNvSpPr/>
          <p:nvPr/>
        </p:nvSpPr>
        <p:spPr>
          <a:xfrm>
            <a:off x="4876800" y="3048000"/>
            <a:ext cx="533400" cy="377825"/>
          </a:xfrm>
          <a:prstGeom prst="can">
            <a:avLst>
              <a:gd name="adj" fmla="val 58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B</a:t>
            </a:r>
            <a:endParaRPr lang="en-US" dirty="0"/>
          </a:p>
        </p:txBody>
      </p:sp>
      <p:pic>
        <p:nvPicPr>
          <p:cNvPr id="115" name="Picture 10" descr="MCj02957280000[1]"/>
          <p:cNvPicPr>
            <a:picLocks noGrp="1" noChangeAspect="1" noChangeArrowheads="1"/>
          </p:cNvPicPr>
          <p:nvPr>
            <p:ph sz="quarter" idx="4294967295"/>
          </p:nvPr>
        </p:nvPicPr>
        <p:blipFill>
          <a:blip r:embed="rId4" cstate="print"/>
          <a:srcRect/>
          <a:stretch>
            <a:fillRect/>
          </a:stretch>
        </p:blipFill>
        <p:spPr>
          <a:xfrm>
            <a:off x="5638800" y="2286000"/>
            <a:ext cx="721192" cy="609600"/>
          </a:xfrm>
          <a:noFill/>
          <a:ln/>
        </p:spPr>
      </p:pic>
      <p:sp>
        <p:nvSpPr>
          <p:cNvPr id="45" name="Line 20"/>
          <p:cNvSpPr>
            <a:spLocks noChangeShapeType="1"/>
          </p:cNvSpPr>
          <p:nvPr/>
        </p:nvSpPr>
        <p:spPr bwMode="auto">
          <a:xfrm flipH="1">
            <a:off x="5334000" y="4419600"/>
            <a:ext cx="2133600" cy="1219200"/>
          </a:xfrm>
          <a:prstGeom prst="line">
            <a:avLst/>
          </a:prstGeom>
          <a:noFill/>
          <a:ln w="38100">
            <a:solidFill>
              <a:srgbClr val="0080FF"/>
            </a:solidFill>
            <a:prstDash val="solid"/>
            <a:round/>
            <a:headEnd/>
            <a:tailEnd/>
          </a:ln>
        </p:spPr>
        <p:txBody>
          <a:bodyPr wrap="none" anchor="ctr"/>
          <a:lstStyle/>
          <a:p>
            <a:endParaRPr lang="en-US"/>
          </a:p>
        </p:txBody>
      </p:sp>
      <p:sp>
        <p:nvSpPr>
          <p:cNvPr id="30" name="Rounded Rectangular Callout 29"/>
          <p:cNvSpPr/>
          <p:nvPr/>
        </p:nvSpPr>
        <p:spPr bwMode="auto">
          <a:xfrm>
            <a:off x="5867400" y="5562600"/>
            <a:ext cx="2057400" cy="1295400"/>
          </a:xfrm>
          <a:prstGeom prst="wedgeRoundRectCallout">
            <a:avLst>
              <a:gd name="adj1" fmla="val -22085"/>
              <a:gd name="adj2" fmla="val -78061"/>
              <a:gd name="adj3" fmla="val 16667"/>
            </a:avLst>
          </a:prstGeom>
          <a:solidFill>
            <a:schemeClr val="bg1"/>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Helvetica" pitchFamily="34" charset="0"/>
              </a:rPr>
              <a:t>Add Link</a:t>
            </a:r>
          </a:p>
          <a:p>
            <a:pPr marL="0" marR="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Helvetica" pitchFamily="34" charset="0"/>
              </a:rPr>
              <a:t>Configure E, G</a:t>
            </a:r>
          </a:p>
        </p:txBody>
      </p:sp>
      <p:cxnSp>
        <p:nvCxnSpPr>
          <p:cNvPr id="34" name="Straight Arrow Connector 33"/>
          <p:cNvCxnSpPr/>
          <p:nvPr/>
        </p:nvCxnSpPr>
        <p:spPr bwMode="auto">
          <a:xfrm rot="10800000" flipV="1">
            <a:off x="5638800" y="4495800"/>
            <a:ext cx="1447800" cy="838200"/>
          </a:xfrm>
          <a:prstGeom prst="straightConnector1">
            <a:avLst/>
          </a:prstGeom>
          <a:noFill/>
          <a:ln w="38100"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flipV="1">
            <a:off x="5105400" y="4648200"/>
            <a:ext cx="838200" cy="685800"/>
          </a:xfrm>
          <a:prstGeom prst="straightConnector1">
            <a:avLst/>
          </a:prstGeom>
          <a:noFill/>
          <a:ln w="38100"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rot="10800000">
            <a:off x="3276600" y="5486400"/>
            <a:ext cx="1295400" cy="1588"/>
          </a:xfrm>
          <a:prstGeom prst="straightConnector1">
            <a:avLst/>
          </a:prstGeom>
          <a:noFill/>
          <a:ln w="38100" cap="flat" cmpd="sng" algn="ctr">
            <a:solidFill>
              <a:schemeClr val="tx1"/>
            </a:solidFill>
            <a:prstDash val="solid"/>
            <a:round/>
            <a:headEnd type="none" w="med" len="med"/>
            <a:tailEnd type="arrow"/>
          </a:ln>
          <a:effectLst/>
        </p:spPr>
      </p:cxnSp>
      <p:sp>
        <p:nvSpPr>
          <p:cNvPr id="57" name="TextBox 56"/>
          <p:cNvSpPr txBox="1"/>
          <p:nvPr/>
        </p:nvSpPr>
        <p:spPr>
          <a:xfrm>
            <a:off x="6477000" y="3657600"/>
            <a:ext cx="1710725" cy="369332"/>
          </a:xfrm>
          <a:prstGeom prst="rect">
            <a:avLst/>
          </a:prstGeom>
          <a:noFill/>
        </p:spPr>
        <p:txBody>
          <a:bodyPr wrap="none" rtlCol="0">
            <a:spAutoFit/>
          </a:bodyPr>
          <a:lstStyle/>
          <a:p>
            <a:r>
              <a:rPr lang="en-US" dirty="0" smtClean="0"/>
              <a:t>128.0.0.0/8 (E)</a:t>
            </a:r>
            <a:endParaRPr lang="en-US" dirty="0"/>
          </a:p>
        </p:txBody>
      </p:sp>
      <p:sp>
        <p:nvSpPr>
          <p:cNvPr id="58" name="TextBox 57"/>
          <p:cNvSpPr txBox="1"/>
          <p:nvPr/>
        </p:nvSpPr>
        <p:spPr>
          <a:xfrm>
            <a:off x="3352800" y="4964668"/>
            <a:ext cx="2018501" cy="369332"/>
          </a:xfrm>
          <a:prstGeom prst="rect">
            <a:avLst/>
          </a:prstGeom>
          <a:noFill/>
        </p:spPr>
        <p:txBody>
          <a:bodyPr wrap="none" rtlCol="0">
            <a:spAutoFit/>
          </a:bodyPr>
          <a:lstStyle/>
          <a:p>
            <a:r>
              <a:rPr lang="en-US" dirty="0" smtClean="0"/>
              <a:t>128.0.0.0/8 (G, E)</a:t>
            </a:r>
            <a:endParaRPr lang="en-US" dirty="0"/>
          </a:p>
        </p:txBody>
      </p:sp>
      <p:sp>
        <p:nvSpPr>
          <p:cNvPr id="59" name="Rectangle 58"/>
          <p:cNvSpPr/>
          <p:nvPr/>
        </p:nvSpPr>
        <p:spPr>
          <a:xfrm>
            <a:off x="457200" y="1219200"/>
            <a:ext cx="8229600" cy="1143000"/>
          </a:xfrm>
          <a:prstGeom prst="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0000"/>
                </a:solidFill>
              </a:rPr>
              <a:t>Downtime best case – settle on new path (seconds)</a:t>
            </a:r>
          </a:p>
          <a:p>
            <a:pPr algn="ctr">
              <a:defRPr/>
            </a:pPr>
            <a:r>
              <a:rPr lang="en-US" sz="2400" dirty="0" smtClean="0">
                <a:solidFill>
                  <a:srgbClr val="000000"/>
                </a:solidFill>
              </a:rPr>
              <a:t>Downtime worst case – wait for link to be up (minutes)</a:t>
            </a:r>
          </a:p>
          <a:p>
            <a:pPr algn="ctr">
              <a:defRPr/>
            </a:pPr>
            <a:r>
              <a:rPr lang="en-US" sz="2400" dirty="0" smtClean="0">
                <a:solidFill>
                  <a:srgbClr val="000000"/>
                </a:solidFill>
              </a:rPr>
              <a:t>Both cases: lots of updates propagated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P spid="58" grpId="0"/>
      <p:bldP spid="58" grpId="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a:t>
            </a:r>
            <a:endParaRPr lang="en-US" dirty="0"/>
          </a:p>
        </p:txBody>
      </p:sp>
      <p:sp>
        <p:nvSpPr>
          <p:cNvPr id="3" name="Content Placeholder 2"/>
          <p:cNvSpPr>
            <a:spLocks noGrp="1"/>
          </p:cNvSpPr>
          <p:nvPr>
            <p:ph idx="1"/>
          </p:nvPr>
        </p:nvSpPr>
        <p:spPr/>
        <p:txBody>
          <a:bodyPr/>
          <a:lstStyle/>
          <a:p>
            <a:r>
              <a:rPr lang="en-US" dirty="0" smtClean="0"/>
              <a:t>Benefit of the change</a:t>
            </a:r>
          </a:p>
          <a:p>
            <a:pPr lvl="1">
              <a:buNone/>
            </a:pPr>
            <a:endParaRPr lang="en-US" dirty="0" smtClean="0"/>
          </a:p>
          <a:p>
            <a:pPr lvl="1">
              <a:buNone/>
            </a:pPr>
            <a:r>
              <a:rPr lang="en-US" dirty="0" smtClean="0"/>
              <a:t>Vs</a:t>
            </a:r>
          </a:p>
          <a:p>
            <a:pPr lvl="1">
              <a:buNone/>
            </a:pPr>
            <a:endParaRPr lang="en-US" dirty="0" smtClean="0"/>
          </a:p>
          <a:p>
            <a:r>
              <a:rPr lang="en-US" dirty="0" smtClean="0"/>
              <a:t>Amount of disruption</a:t>
            </a:r>
            <a:endParaRPr lang="en-US" dirty="0"/>
          </a:p>
        </p:txBody>
      </p:sp>
      <p:sp>
        <p:nvSpPr>
          <p:cNvPr id="4" name="Slide Number Placeholder 3"/>
          <p:cNvSpPr>
            <a:spLocks noGrp="1"/>
          </p:cNvSpPr>
          <p:nvPr>
            <p:ph type="sldNum" sz="quarter" idx="10"/>
          </p:nvPr>
        </p:nvSpPr>
        <p:spPr/>
        <p:txBody>
          <a:bodyPr/>
          <a:lstStyle/>
          <a:p>
            <a:fld id="{78045D62-CC08-48FA-985A-62E7EF5E9DE8}"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inceton-jrex">
  <a:themeElements>
    <a:clrScheme name="">
      <a:dk1>
        <a:srgbClr val="000000"/>
      </a:dk1>
      <a:lt1>
        <a:srgbClr val="FFFFFF"/>
      </a:lt1>
      <a:dk2>
        <a:srgbClr val="000000"/>
      </a:dk2>
      <a:lt2>
        <a:srgbClr val="777777"/>
      </a:lt2>
      <a:accent1>
        <a:srgbClr val="F47A00"/>
      </a:accent1>
      <a:accent2>
        <a:srgbClr val="000066"/>
      </a:accent2>
      <a:accent3>
        <a:srgbClr val="FFFFFF"/>
      </a:accent3>
      <a:accent4>
        <a:srgbClr val="000000"/>
      </a:accent4>
      <a:accent5>
        <a:srgbClr val="F8BEAA"/>
      </a:accent5>
      <a:accent6>
        <a:srgbClr val="00005C"/>
      </a:accent6>
      <a:hlink>
        <a:srgbClr val="A50021"/>
      </a:hlink>
      <a:folHlink>
        <a:srgbClr val="008000"/>
      </a:folHlink>
    </a:clrScheme>
    <a:fontScheme name="cs426">
      <a:majorFont>
        <a:latin typeface="Helvetica"/>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0000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38100" cap="flat" cmpd="sng" algn="ctr">
          <a:solidFill>
            <a:srgbClr val="0000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cs42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42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42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42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42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42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42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princeton-jrex</Template>
  <TotalTime>3513</TotalTime>
  <Words>2393</Words>
  <Application>Microsoft Office PowerPoint</Application>
  <PresentationFormat>On-screen Show (4:3)</PresentationFormat>
  <Paragraphs>710</Paragraphs>
  <Slides>74</Slides>
  <Notes>51</Notes>
  <HiddenSlides>1</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princeton-jrex</vt:lpstr>
      <vt:lpstr>Migrating and Grafting Routers  to Accommodate Change </vt:lpstr>
      <vt:lpstr>Abstract</vt:lpstr>
      <vt:lpstr>Dealing with Change</vt:lpstr>
      <vt:lpstr>Shutting Down a Router (today)</vt:lpstr>
      <vt:lpstr>Shutting Down a Router (today)</vt:lpstr>
      <vt:lpstr>Moving a Link (today)</vt:lpstr>
      <vt:lpstr>Moving a Link (today)</vt:lpstr>
      <vt:lpstr>Moving a Link (today)</vt:lpstr>
      <vt:lpstr>Tradeoff</vt:lpstr>
      <vt:lpstr>Planned Maintenance</vt:lpstr>
      <vt:lpstr>Power Savings</vt:lpstr>
      <vt:lpstr>Customer Requests a Feature</vt:lpstr>
      <vt:lpstr>Traffic Management</vt:lpstr>
      <vt:lpstr>Traffic Management</vt:lpstr>
      <vt:lpstr>Why is Change so Hard?</vt:lpstr>
      <vt:lpstr>Network Management Primitives</vt:lpstr>
      <vt:lpstr>Slide 17</vt:lpstr>
      <vt:lpstr>The Two Notions of “Router”</vt:lpstr>
      <vt:lpstr>The Tight Coupling of Physical &amp; Logical</vt:lpstr>
      <vt:lpstr>VROOM: Breaking the Coupling</vt:lpstr>
      <vt:lpstr>Enabling Technology: Virtualization</vt:lpstr>
      <vt:lpstr>Case 1: Planned Maintenance</vt:lpstr>
      <vt:lpstr>Case 1: Planned Maintenance</vt:lpstr>
      <vt:lpstr>Case 1: Planned Maintenance</vt:lpstr>
      <vt:lpstr>Case 2: Power Savings</vt:lpstr>
      <vt:lpstr>Case 2: Power Savings</vt:lpstr>
      <vt:lpstr>Case 2: Power Savings</vt:lpstr>
      <vt:lpstr>Case 2: Power Savings</vt:lpstr>
      <vt:lpstr>Virtual Router Migration: the Challenges</vt:lpstr>
      <vt:lpstr>Virtual Router Migration: the Challenges</vt:lpstr>
      <vt:lpstr>Virtual Router Migration: the Challenges</vt:lpstr>
      <vt:lpstr>Virtual Router Migration: the Challenges</vt:lpstr>
      <vt:lpstr>VROOM Architecture</vt:lpstr>
      <vt:lpstr>VROOM’s Migration Process</vt:lpstr>
      <vt:lpstr>Control-Plane Migration</vt:lpstr>
      <vt:lpstr>Control-Plane Migration</vt:lpstr>
      <vt:lpstr>Data-Plane Cloning</vt:lpstr>
      <vt:lpstr>Remote Control Plane</vt:lpstr>
      <vt:lpstr>Remote Control Plane</vt:lpstr>
      <vt:lpstr>Double Data Planes</vt:lpstr>
      <vt:lpstr>Asynchronous Link Migration</vt:lpstr>
      <vt:lpstr>Prototype: Quagga + OpenVZ</vt:lpstr>
      <vt:lpstr>Evaluation</vt:lpstr>
      <vt:lpstr>Evaluation</vt:lpstr>
      <vt:lpstr>Impact on Data Traffic</vt:lpstr>
      <vt:lpstr>Impact on Routing Protocols</vt:lpstr>
      <vt:lpstr>Edge Router Migration: OSPF + BGP</vt:lpstr>
      <vt:lpstr>VROOM Summary</vt:lpstr>
      <vt:lpstr>Slide 49</vt:lpstr>
      <vt:lpstr>Recall: Moving a single session (today)</vt:lpstr>
      <vt:lpstr>Router Grafting: Breaking up the router</vt:lpstr>
      <vt:lpstr>Grafting needs Router Modification</vt:lpstr>
      <vt:lpstr>Challenge: Protocol Layers</vt:lpstr>
      <vt:lpstr>Link and IP</vt:lpstr>
      <vt:lpstr>Link and IP</vt:lpstr>
      <vt:lpstr>TCP</vt:lpstr>
      <vt:lpstr>TCP</vt:lpstr>
      <vt:lpstr>BGP</vt:lpstr>
      <vt:lpstr>BGP: Not just state transfer</vt:lpstr>
      <vt:lpstr>BGP: Not just state transfer</vt:lpstr>
      <vt:lpstr>BGP: What (not) to Migrate</vt:lpstr>
      <vt:lpstr>BGP: Configuration</vt:lpstr>
      <vt:lpstr>BGP: Route Information</vt:lpstr>
      <vt:lpstr>BGP: Route Information</vt:lpstr>
      <vt:lpstr>BGP: Special Case - Cluster Router</vt:lpstr>
      <vt:lpstr>Prototype</vt:lpstr>
      <vt:lpstr>Evaluation</vt:lpstr>
      <vt:lpstr>Evaluation</vt:lpstr>
      <vt:lpstr>Impact on Routing Protocols</vt:lpstr>
      <vt:lpstr>Overhead on rest of network</vt:lpstr>
      <vt:lpstr>Router Grafting Summary</vt:lpstr>
      <vt:lpstr>Migrating and Grafting Together</vt:lpstr>
      <vt:lpstr>Conclusion</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Migrating and Grafting Routers to Accommodate Change</dc:title>
  <dc:creator>Eric Keller</dc:creator>
  <cp:lastModifiedBy>Eric Keller</cp:lastModifiedBy>
  <cp:revision>278</cp:revision>
  <dcterms:created xsi:type="dcterms:W3CDTF">2009-10-26T15:32:42Z</dcterms:created>
  <dcterms:modified xsi:type="dcterms:W3CDTF">2011-08-31T13:37:42Z</dcterms:modified>
</cp:coreProperties>
</file>