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94"/>
  </p:notesMasterIdLst>
  <p:handoutMasterIdLst>
    <p:handoutMasterId r:id="rId95"/>
  </p:handoutMasterIdLst>
  <p:sldIdLst>
    <p:sldId id="555" r:id="rId2"/>
    <p:sldId id="556" r:id="rId3"/>
    <p:sldId id="570" r:id="rId4"/>
    <p:sldId id="572" r:id="rId5"/>
    <p:sldId id="559" r:id="rId6"/>
    <p:sldId id="560" r:id="rId7"/>
    <p:sldId id="561" r:id="rId8"/>
    <p:sldId id="569" r:id="rId9"/>
    <p:sldId id="574" r:id="rId10"/>
    <p:sldId id="562" r:id="rId11"/>
    <p:sldId id="577" r:id="rId12"/>
    <p:sldId id="578" r:id="rId13"/>
    <p:sldId id="643" r:id="rId14"/>
    <p:sldId id="644" r:id="rId15"/>
    <p:sldId id="564" r:id="rId16"/>
    <p:sldId id="565" r:id="rId17"/>
    <p:sldId id="579" r:id="rId18"/>
    <p:sldId id="580" r:id="rId19"/>
    <p:sldId id="581" r:id="rId20"/>
    <p:sldId id="566" r:id="rId21"/>
    <p:sldId id="398" r:id="rId22"/>
    <p:sldId id="614" r:id="rId23"/>
    <p:sldId id="615" r:id="rId24"/>
    <p:sldId id="618" r:id="rId25"/>
    <p:sldId id="620" r:id="rId26"/>
    <p:sldId id="414" r:id="rId27"/>
    <p:sldId id="630" r:id="rId28"/>
    <p:sldId id="631" r:id="rId29"/>
    <p:sldId id="632" r:id="rId30"/>
    <p:sldId id="639" r:id="rId31"/>
    <p:sldId id="416" r:id="rId32"/>
    <p:sldId id="417" r:id="rId33"/>
    <p:sldId id="418" r:id="rId34"/>
    <p:sldId id="383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634" r:id="rId43"/>
    <p:sldId id="429" r:id="rId44"/>
    <p:sldId id="430" r:id="rId45"/>
    <p:sldId id="636" r:id="rId46"/>
    <p:sldId id="637" r:id="rId47"/>
    <p:sldId id="433" r:id="rId48"/>
    <p:sldId id="434" r:id="rId49"/>
    <p:sldId id="435" r:id="rId50"/>
    <p:sldId id="436" r:id="rId51"/>
    <p:sldId id="437" r:id="rId52"/>
    <p:sldId id="640" r:id="rId53"/>
    <p:sldId id="641" r:id="rId54"/>
    <p:sldId id="440" r:id="rId55"/>
    <p:sldId id="445" r:id="rId56"/>
    <p:sldId id="446" r:id="rId57"/>
    <p:sldId id="448" r:id="rId58"/>
    <p:sldId id="449" r:id="rId59"/>
    <p:sldId id="582" r:id="rId60"/>
    <p:sldId id="638" r:id="rId61"/>
    <p:sldId id="506" r:id="rId62"/>
    <p:sldId id="399" r:id="rId63"/>
    <p:sldId id="629" r:id="rId64"/>
    <p:sldId id="491" r:id="rId65"/>
    <p:sldId id="587" r:id="rId66"/>
    <p:sldId id="588" r:id="rId67"/>
    <p:sldId id="589" r:id="rId68"/>
    <p:sldId id="590" r:id="rId69"/>
    <p:sldId id="591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335" r:id="rId82"/>
    <p:sldId id="493" r:id="rId83"/>
    <p:sldId id="626" r:id="rId84"/>
    <p:sldId id="492" r:id="rId85"/>
    <p:sldId id="624" r:id="rId86"/>
    <p:sldId id="337" r:id="rId87"/>
    <p:sldId id="613" r:id="rId88"/>
    <p:sldId id="612" r:id="rId89"/>
    <p:sldId id="623" r:id="rId90"/>
    <p:sldId id="608" r:id="rId91"/>
    <p:sldId id="633" r:id="rId92"/>
    <p:sldId id="290" r:id="rId9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1D"/>
    <a:srgbClr val="FFFF00"/>
    <a:srgbClr val="FFFF66"/>
    <a:srgbClr val="FFFF99"/>
    <a:srgbClr val="0000FF"/>
    <a:srgbClr val="DDDDDD"/>
    <a:srgbClr val="FFFFFF"/>
    <a:srgbClr val="66FF66"/>
    <a:srgbClr val="FFB66D"/>
    <a:srgbClr val="FFFF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072" autoAdjust="0"/>
    <p:restoredTop sz="83692" autoAdjust="0"/>
  </p:normalViewPr>
  <p:slideViewPr>
    <p:cSldViewPr>
      <p:cViewPr>
        <p:scale>
          <a:sx n="50" d="100"/>
          <a:sy n="50" d="100"/>
        </p:scale>
        <p:origin x="-1710" y="132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projects\Refactor\data\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projects\TE\data_9_14_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chool\projects\TE\data_9_14_2010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>
        <c:manualLayout>
          <c:layoutTarget val="inner"/>
          <c:xMode val="edge"/>
          <c:yMode val="edge"/>
          <c:x val="0.11456310679611792"/>
          <c:y val="4.2352941176470933E-2"/>
          <c:w val="0.82670560354713762"/>
          <c:h val="0.79843137254901964"/>
        </c:manualLayout>
      </c:layout>
      <c:scatterChart>
        <c:scatterStyle val="smoothMarker"/>
        <c:ser>
          <c:idx val="4"/>
          <c:order val="0"/>
          <c:tx>
            <c:strRef>
              <c:f>Sheet1!$G$1</c:f>
              <c:strCache>
                <c:ptCount val="1"/>
              </c:strCache>
            </c:strRef>
          </c:tx>
          <c:spPr>
            <a:ln w="9525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Sheet1!$B$3:$B$12</c:f>
              <c:numCache>
                <c:formatCode>General</c:formatCode>
                <c:ptCount val="10"/>
                <c:pt idx="0">
                  <c:v>20617</c:v>
                </c:pt>
                <c:pt idx="1">
                  <c:v>46387</c:v>
                </c:pt>
                <c:pt idx="2">
                  <c:v>67004</c:v>
                </c:pt>
                <c:pt idx="3">
                  <c:v>87618</c:v>
                </c:pt>
                <c:pt idx="4">
                  <c:v>103079</c:v>
                </c:pt>
                <c:pt idx="5">
                  <c:v>123963</c:v>
                </c:pt>
                <c:pt idx="6">
                  <c:v>144311</c:v>
                </c:pt>
                <c:pt idx="7">
                  <c:v>164925</c:v>
                </c:pt>
                <c:pt idx="8">
                  <c:v>185982</c:v>
                </c:pt>
                <c:pt idx="9">
                  <c:v>206156</c:v>
                </c:pt>
              </c:numCache>
            </c:numRef>
          </c:xVal>
          <c:yVal>
            <c:numRef>
              <c:f>Sheet1!$G$3:$G$12</c:f>
              <c:numCache>
                <c:formatCode>0.000</c:formatCode>
                <c:ptCount val="10"/>
                <c:pt idx="0">
                  <c:v>0.90650010108947754</c:v>
                </c:pt>
                <c:pt idx="1">
                  <c:v>1.3785300254821777</c:v>
                </c:pt>
                <c:pt idx="2">
                  <c:v>2.0680198669433612</c:v>
                </c:pt>
                <c:pt idx="3">
                  <c:v>2.7761900424957511</c:v>
                </c:pt>
                <c:pt idx="4">
                  <c:v>3.4334700107574472</c:v>
                </c:pt>
                <c:pt idx="5">
                  <c:v>4.1486401557922434</c:v>
                </c:pt>
                <c:pt idx="6">
                  <c:v>4.7976398468017445</c:v>
                </c:pt>
                <c:pt idx="7">
                  <c:v>5.4974098205566406</c:v>
                </c:pt>
                <c:pt idx="8">
                  <c:v>6.1947698593139648</c:v>
                </c:pt>
                <c:pt idx="9">
                  <c:v>6.9851000308990479</c:v>
                </c:pt>
              </c:numCache>
            </c:numRef>
          </c:yVal>
          <c:smooth val="1"/>
        </c:ser>
        <c:axId val="63165568"/>
        <c:axId val="63167872"/>
      </c:scatterChart>
      <c:valAx>
        <c:axId val="63165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RIB size</a:t>
                </a:r>
                <a:r>
                  <a:rPr lang="en-US" sz="1400" baseline="0"/>
                  <a:t> (# prefixes)</a:t>
                </a:r>
                <a:endParaRPr lang="en-US" sz="1400"/>
              </a:p>
            </c:rich>
          </c:tx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67872"/>
        <c:crosses val="autoZero"/>
        <c:crossBetween val="midCat"/>
      </c:valAx>
      <c:valAx>
        <c:axId val="631678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Migration Time (seconds)</a:t>
                </a:r>
              </a:p>
            </c:rich>
          </c:tx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6556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668369698062551"/>
          <c:y val="5.1400554097404488E-2"/>
          <c:w val="0.61540502629734162"/>
          <c:h val="0.73709062408865977"/>
        </c:manualLayout>
      </c:layout>
      <c:scatterChart>
        <c:scatterStyle val="lineMarker"/>
        <c:ser>
          <c:idx val="0"/>
          <c:order val="0"/>
          <c:tx>
            <c:v>Constrained Topology (optimal paths)</c:v>
          </c:tx>
          <c:spPr>
            <a:ln w="76200">
              <a:solidFill>
                <a:schemeClr val="accent1"/>
              </a:solidFill>
            </a:ln>
          </c:spPr>
          <c:xVal>
            <c:numRef>
              <c:f>'Virtual Node'!$A$3:$A$11</c:f>
              <c:numCache>
                <c:formatCode>General</c:formatCode>
                <c:ptCount val="9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1.8</c:v>
                </c:pt>
                <c:pt idx="5">
                  <c:v>1.85</c:v>
                </c:pt>
                <c:pt idx="6">
                  <c:v>1.9000000000000001</c:v>
                </c:pt>
                <c:pt idx="7">
                  <c:v>1.9500000000000013</c:v>
                </c:pt>
                <c:pt idx="8">
                  <c:v>2</c:v>
                </c:pt>
              </c:numCache>
            </c:numRef>
          </c:xVal>
          <c:yVal>
            <c:numRef>
              <c:f>'Virtual Node'!$B$3:$B$11</c:f>
              <c:numCache>
                <c:formatCode>General</c:formatCode>
                <c:ptCount val="9"/>
                <c:pt idx="0">
                  <c:v>46999.004419000012</c:v>
                </c:pt>
                <c:pt idx="1">
                  <c:v>63418.778038000011</c:v>
                </c:pt>
                <c:pt idx="2">
                  <c:v>86049.564129000006</c:v>
                </c:pt>
                <c:pt idx="3">
                  <c:v>145696.33017500001</c:v>
                </c:pt>
                <c:pt idx="4">
                  <c:v>210804.803377</c:v>
                </c:pt>
                <c:pt idx="5">
                  <c:v>288825.98140900035</c:v>
                </c:pt>
                <c:pt idx="6">
                  <c:v>390640.52272199985</c:v>
                </c:pt>
                <c:pt idx="7">
                  <c:v>736947.39733499999</c:v>
                </c:pt>
                <c:pt idx="8">
                  <c:v>1354005.2352089996</c:v>
                </c:pt>
              </c:numCache>
            </c:numRef>
          </c:yVal>
        </c:ser>
        <c:ser>
          <c:idx val="3"/>
          <c:order val="1"/>
          <c:tx>
            <c:v>With Grafting</c:v>
          </c:tx>
          <c:spPr>
            <a:ln w="76200">
              <a:solidFill>
                <a:schemeClr val="accent6">
                  <a:lumMod val="50000"/>
                  <a:lumOff val="50000"/>
                </a:schemeClr>
              </a:solidFill>
              <a:prstDash val="solid"/>
            </a:ln>
          </c:spPr>
          <c:marker>
            <c:symbol val="circle"/>
            <c:size val="4"/>
            <c:spPr>
              <a:ln w="12700"/>
            </c:spPr>
          </c:marker>
          <c:xVal>
            <c:numRef>
              <c:f>'Virtual Node'!$A$3:$A$21</c:f>
              <c:numCache>
                <c:formatCode>General</c:formatCode>
                <c:ptCount val="19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1.8</c:v>
                </c:pt>
                <c:pt idx="5">
                  <c:v>1.85</c:v>
                </c:pt>
                <c:pt idx="6">
                  <c:v>1.9000000000000001</c:v>
                </c:pt>
                <c:pt idx="7">
                  <c:v>1.9500000000000013</c:v>
                </c:pt>
                <c:pt idx="8">
                  <c:v>2</c:v>
                </c:pt>
                <c:pt idx="9">
                  <c:v>2.0499999999999998</c:v>
                </c:pt>
                <c:pt idx="10">
                  <c:v>2.1</c:v>
                </c:pt>
                <c:pt idx="11">
                  <c:v>2.15</c:v>
                </c:pt>
                <c:pt idx="12">
                  <c:v>2.2000000000000002</c:v>
                </c:pt>
                <c:pt idx="13">
                  <c:v>2.25</c:v>
                </c:pt>
                <c:pt idx="14">
                  <c:v>2.2999999999999998</c:v>
                </c:pt>
                <c:pt idx="15">
                  <c:v>2.3499999999999988</c:v>
                </c:pt>
                <c:pt idx="16">
                  <c:v>2.4</c:v>
                </c:pt>
                <c:pt idx="17">
                  <c:v>2.4499999999999997</c:v>
                </c:pt>
                <c:pt idx="18">
                  <c:v>2.5</c:v>
                </c:pt>
              </c:numCache>
            </c:numRef>
          </c:xVal>
          <c:yVal>
            <c:numRef>
              <c:f>'Virtual Node'!$D$3:$D$21</c:f>
              <c:numCache>
                <c:formatCode>General</c:formatCode>
                <c:ptCount val="19"/>
                <c:pt idx="0">
                  <c:v>39909.893496999997</c:v>
                </c:pt>
                <c:pt idx="1">
                  <c:v>51866.247945999996</c:v>
                </c:pt>
                <c:pt idx="2">
                  <c:v>64898.673103999994</c:v>
                </c:pt>
                <c:pt idx="3">
                  <c:v>80336.43909</c:v>
                </c:pt>
                <c:pt idx="4">
                  <c:v>83627.397991999998</c:v>
                </c:pt>
                <c:pt idx="5">
                  <c:v>87303.765812999991</c:v>
                </c:pt>
                <c:pt idx="6">
                  <c:v>91065.261350999994</c:v>
                </c:pt>
                <c:pt idx="7">
                  <c:v>94947.577726000105</c:v>
                </c:pt>
                <c:pt idx="8">
                  <c:v>100723.84026500001</c:v>
                </c:pt>
                <c:pt idx="9">
                  <c:v>108422.65475000009</c:v>
                </c:pt>
                <c:pt idx="10">
                  <c:v>116186.62890900002</c:v>
                </c:pt>
                <c:pt idx="11">
                  <c:v>124282.13964800005</c:v>
                </c:pt>
                <c:pt idx="12">
                  <c:v>134969.98216799975</c:v>
                </c:pt>
                <c:pt idx="13">
                  <c:v>172401.43557900001</c:v>
                </c:pt>
                <c:pt idx="14">
                  <c:v>210018.26793900019</c:v>
                </c:pt>
                <c:pt idx="15">
                  <c:v>248113.83081199983</c:v>
                </c:pt>
                <c:pt idx="16">
                  <c:v>287596.35737499985</c:v>
                </c:pt>
                <c:pt idx="17">
                  <c:v>536528.72032299999</c:v>
                </c:pt>
                <c:pt idx="18">
                  <c:v>882848.57334599935</c:v>
                </c:pt>
              </c:numCache>
            </c:numRef>
          </c:yVal>
        </c:ser>
        <c:axId val="67312256"/>
        <c:axId val="67323008"/>
      </c:scatterChart>
      <c:valAx>
        <c:axId val="67312256"/>
        <c:scaling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Demand Multiple</a:t>
                </a:r>
              </a:p>
            </c:rich>
          </c:tx>
        </c:title>
        <c:numFmt formatCode="General" sourceLinked="1"/>
        <c:minorTickMark val="out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7323008"/>
        <c:crosses val="autoZero"/>
        <c:crossBetween val="midCat"/>
        <c:majorUnit val="0.2"/>
        <c:minorUnit val="0.2"/>
      </c:valAx>
      <c:valAx>
        <c:axId val="67323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Total Link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Cost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731225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691889066963985"/>
          <c:y val="0.25890395644988828"/>
          <c:w val="0.21311197825935477"/>
          <c:h val="0.42500097210071014"/>
        </c:manualLayout>
      </c:layout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8369698062551"/>
          <c:y val="5.1400554097404488E-2"/>
          <c:w val="0.61540502629734162"/>
          <c:h val="0.73709062408865988"/>
        </c:manualLayout>
      </c:layout>
      <c:scatterChart>
        <c:scatterStyle val="lineMarker"/>
        <c:ser>
          <c:idx val="0"/>
          <c:order val="0"/>
          <c:tx>
            <c:v>Constrained Topology (optimal paths)</c:v>
          </c:tx>
          <c:spPr>
            <a:ln w="76200">
              <a:solidFill>
                <a:schemeClr val="accent1"/>
              </a:solidFill>
            </a:ln>
          </c:spPr>
          <c:xVal>
            <c:numRef>
              <c:f>'Virtual Node'!$A$3:$A$11</c:f>
              <c:numCache>
                <c:formatCode>General</c:formatCode>
                <c:ptCount val="9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1.8</c:v>
                </c:pt>
                <c:pt idx="5">
                  <c:v>1.85</c:v>
                </c:pt>
                <c:pt idx="6">
                  <c:v>1.9000000000000001</c:v>
                </c:pt>
                <c:pt idx="7">
                  <c:v>1.9500000000000015</c:v>
                </c:pt>
                <c:pt idx="8">
                  <c:v>2</c:v>
                </c:pt>
              </c:numCache>
            </c:numRef>
          </c:xVal>
          <c:yVal>
            <c:numRef>
              <c:f>'Virtual Node'!$B$3:$B$11</c:f>
              <c:numCache>
                <c:formatCode>General</c:formatCode>
                <c:ptCount val="9"/>
                <c:pt idx="0">
                  <c:v>46999.004419000012</c:v>
                </c:pt>
                <c:pt idx="1">
                  <c:v>63418.778038000011</c:v>
                </c:pt>
                <c:pt idx="2">
                  <c:v>86049.564129000006</c:v>
                </c:pt>
                <c:pt idx="3">
                  <c:v>145696.33017500001</c:v>
                </c:pt>
                <c:pt idx="4">
                  <c:v>210804.803377</c:v>
                </c:pt>
                <c:pt idx="5">
                  <c:v>288825.98140900041</c:v>
                </c:pt>
                <c:pt idx="6">
                  <c:v>390640.52272199985</c:v>
                </c:pt>
                <c:pt idx="7">
                  <c:v>736947.39733499999</c:v>
                </c:pt>
                <c:pt idx="8">
                  <c:v>1354005.2352089996</c:v>
                </c:pt>
              </c:numCache>
            </c:numRef>
          </c:yVal>
        </c:ser>
        <c:ser>
          <c:idx val="3"/>
          <c:order val="1"/>
          <c:tx>
            <c:v>With Grafting</c:v>
          </c:tx>
          <c:spPr>
            <a:ln w="76200">
              <a:solidFill>
                <a:schemeClr val="accent6">
                  <a:lumMod val="50000"/>
                  <a:lumOff val="50000"/>
                </a:schemeClr>
              </a:solidFill>
              <a:prstDash val="solid"/>
            </a:ln>
          </c:spPr>
          <c:marker>
            <c:symbol val="circle"/>
            <c:size val="4"/>
            <c:spPr>
              <a:ln w="12700"/>
            </c:spPr>
          </c:marker>
          <c:xVal>
            <c:numRef>
              <c:f>'Virtual Node'!$A$3:$A$21</c:f>
              <c:numCache>
                <c:formatCode>General</c:formatCode>
                <c:ptCount val="19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1.8</c:v>
                </c:pt>
                <c:pt idx="5">
                  <c:v>1.85</c:v>
                </c:pt>
                <c:pt idx="6">
                  <c:v>1.9000000000000001</c:v>
                </c:pt>
                <c:pt idx="7">
                  <c:v>1.9500000000000015</c:v>
                </c:pt>
                <c:pt idx="8">
                  <c:v>2</c:v>
                </c:pt>
                <c:pt idx="9">
                  <c:v>2.0499999999999998</c:v>
                </c:pt>
                <c:pt idx="10">
                  <c:v>2.1</c:v>
                </c:pt>
                <c:pt idx="11">
                  <c:v>2.15</c:v>
                </c:pt>
                <c:pt idx="12">
                  <c:v>2.2000000000000002</c:v>
                </c:pt>
                <c:pt idx="13">
                  <c:v>2.25</c:v>
                </c:pt>
                <c:pt idx="14">
                  <c:v>2.2999999999999998</c:v>
                </c:pt>
                <c:pt idx="15">
                  <c:v>2.3499999999999988</c:v>
                </c:pt>
                <c:pt idx="16">
                  <c:v>2.4</c:v>
                </c:pt>
                <c:pt idx="17">
                  <c:v>2.4499999999999997</c:v>
                </c:pt>
                <c:pt idx="18">
                  <c:v>2.5</c:v>
                </c:pt>
              </c:numCache>
            </c:numRef>
          </c:xVal>
          <c:yVal>
            <c:numRef>
              <c:f>'Virtual Node'!$D$3:$D$21</c:f>
              <c:numCache>
                <c:formatCode>General</c:formatCode>
                <c:ptCount val="19"/>
                <c:pt idx="0">
                  <c:v>39909.893496999997</c:v>
                </c:pt>
                <c:pt idx="1">
                  <c:v>51866.247945999996</c:v>
                </c:pt>
                <c:pt idx="2">
                  <c:v>64898.673103999994</c:v>
                </c:pt>
                <c:pt idx="3">
                  <c:v>80336.43909</c:v>
                </c:pt>
                <c:pt idx="4">
                  <c:v>83627.397991999998</c:v>
                </c:pt>
                <c:pt idx="5">
                  <c:v>87303.765812999991</c:v>
                </c:pt>
                <c:pt idx="6">
                  <c:v>91065.261350999994</c:v>
                </c:pt>
                <c:pt idx="7">
                  <c:v>94947.57772600012</c:v>
                </c:pt>
                <c:pt idx="8">
                  <c:v>100723.84026500001</c:v>
                </c:pt>
                <c:pt idx="9">
                  <c:v>108422.6547500001</c:v>
                </c:pt>
                <c:pt idx="10">
                  <c:v>116186.62890900002</c:v>
                </c:pt>
                <c:pt idx="11">
                  <c:v>124282.13964800005</c:v>
                </c:pt>
                <c:pt idx="12">
                  <c:v>134969.98216799973</c:v>
                </c:pt>
                <c:pt idx="13">
                  <c:v>172401.43557900001</c:v>
                </c:pt>
                <c:pt idx="14">
                  <c:v>210018.26793900022</c:v>
                </c:pt>
                <c:pt idx="15">
                  <c:v>248113.8308119998</c:v>
                </c:pt>
                <c:pt idx="16">
                  <c:v>287596.35737499985</c:v>
                </c:pt>
                <c:pt idx="17">
                  <c:v>536528.72032299999</c:v>
                </c:pt>
                <c:pt idx="18">
                  <c:v>882848.57334599923</c:v>
                </c:pt>
              </c:numCache>
            </c:numRef>
          </c:yVal>
        </c:ser>
        <c:axId val="67365120"/>
        <c:axId val="67547904"/>
      </c:scatterChart>
      <c:valAx>
        <c:axId val="67365120"/>
        <c:scaling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Demand Multiple</a:t>
                </a:r>
              </a:p>
            </c:rich>
          </c:tx>
        </c:title>
        <c:numFmt formatCode="General" sourceLinked="1"/>
        <c:minorTickMark val="out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7547904"/>
        <c:crosses val="autoZero"/>
        <c:crossBetween val="midCat"/>
        <c:majorUnit val="0.2"/>
        <c:minorUnit val="0.2"/>
      </c:valAx>
      <c:valAx>
        <c:axId val="67547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Total Link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Cost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7365120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6918890669639872"/>
          <c:y val="0.25890395644988828"/>
          <c:w val="0.21311197825935477"/>
          <c:h val="0.42500097210071025"/>
        </c:manualLayout>
      </c:layout>
    </c:legend>
    <c:plotVisOnly val="1"/>
    <c:dispBlanksAs val="span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VM/app 1 (max 400)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400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VM/app 2 (max 300)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200</c:v>
                </c:pt>
                <c:pt idx="3">
                  <c:v>100</c:v>
                </c:pt>
                <c:pt idx="4">
                  <c:v>300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VM/app 3 (max 400)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300</c:v>
                </c:pt>
                <c:pt idx="1">
                  <c:v>400</c:v>
                </c:pt>
                <c:pt idx="2">
                  <c:v>200</c:v>
                </c:pt>
                <c:pt idx="3">
                  <c:v>100</c:v>
                </c:pt>
                <c:pt idx="4">
                  <c:v>200</c:v>
                </c:pt>
              </c:numCache>
            </c:numRef>
          </c:val>
        </c:ser>
        <c:axId val="132094592"/>
        <c:axId val="132100480"/>
        <c:axId val="0"/>
      </c:area3DChart>
      <c:dateAx>
        <c:axId val="132094592"/>
        <c:scaling>
          <c:orientation val="minMax"/>
        </c:scaling>
        <c:delete val="1"/>
        <c:axPos val="b"/>
        <c:numFmt formatCode="m/d/yyyy" sourceLinked="1"/>
        <c:tickLblPos val="none"/>
        <c:crossAx val="132100480"/>
        <c:crosses val="autoZero"/>
        <c:auto val="1"/>
        <c:lblOffset val="100"/>
      </c:dateAx>
      <c:valAx>
        <c:axId val="132100480"/>
        <c:scaling>
          <c:orientation val="minMax"/>
        </c:scaling>
        <c:axPos val="l"/>
        <c:majorGridlines/>
        <c:numFmt formatCode="General" sourceLinked="1"/>
        <c:tickLblPos val="nextTo"/>
        <c:crossAx val="132094592"/>
        <c:crosses val="autoZero"/>
        <c:crossBetween val="midCat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4C47-DC30-489D-B269-9801BFB38792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7D6F-04C3-42A1-9D5E-F4549F076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3E21-8104-42E0-826A-9C844DBF3E70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5D02-866D-4EC5-A69E-49F21DAB3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8D4DB-1FC7-4A51-83E1-2B255ABACC98}" type="slidenum">
              <a:rPr lang="en-US" smtClean="0">
                <a:ea typeface="ＭＳ Ｐゴシック" pitchFamily="32" charset="-128"/>
              </a:rPr>
              <a:pPr/>
              <a:t>22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30D25-D129-4CF5-AB81-6D39B9FBF771}" type="slidenum">
              <a:rPr lang="en-US" smtClean="0">
                <a:ea typeface="ＭＳ Ｐゴシック" pitchFamily="32" charset="-128"/>
              </a:rPr>
              <a:pPr/>
              <a:t>23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30D25-D129-4CF5-AB81-6D39B9FBF771}" type="slidenum">
              <a:rPr lang="en-US" smtClean="0">
                <a:ea typeface="ＭＳ Ｐゴシック" pitchFamily="32" charset="-128"/>
              </a:rPr>
              <a:pPr/>
              <a:t>24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30D25-D129-4CF5-AB81-6D39B9FBF771}" type="slidenum">
              <a:rPr lang="en-US" smtClean="0">
                <a:ea typeface="ＭＳ Ｐゴシック" pitchFamily="32" charset="-128"/>
              </a:rPr>
              <a:pPr/>
              <a:t>25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7AAD3-3321-4A1F-86F5-CE9613054808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6EC0A-0DB4-4ABC-9DB0-CB556C3D1768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430C0-6CB0-4CBB-8AF9-6111E41A6625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9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9pPr>
    </p:titleStyle>
    <p:bodyStyle>
      <a:lvl1pPr marL="223838" indent="-223838" algn="l" rtl="0" eaLnBrk="1" fontAlgn="base" hangingPunct="1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1" fontAlgn="base" hangingPunct="1">
        <a:spcBef>
          <a:spcPct val="1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911225" indent="-233363" algn="l" rtl="0" eaLnBrk="1" fontAlgn="base" hangingPunct="1">
        <a:spcBef>
          <a:spcPct val="1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3pPr>
      <a:lvl4pPr marL="1258888" indent="-233363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cs typeface="+mn-cs"/>
        </a:defRPr>
      </a:lvl4pPr>
      <a:lvl5pPr marL="15970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5pPr>
      <a:lvl6pPr marL="20542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6pPr>
      <a:lvl7pPr marL="25114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7pPr>
      <a:lvl8pPr marL="29686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8pPr>
      <a:lvl9pPr marL="34258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wmf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9.wmf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wmf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wmf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wmf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wmf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jpeg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wmf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9.wmf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ekeller@princeton.edu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nceton.edu/~ekell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Dynamic Infrastructure for Dependable Cloud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924800" cy="685800"/>
          </a:xfrm>
        </p:spPr>
        <p:txBody>
          <a:bodyPr/>
          <a:lstStyle/>
          <a:p>
            <a:r>
              <a:rPr lang="en-US" b="1" dirty="0" smtClean="0"/>
              <a:t>Eric Keller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5029200"/>
            <a:ext cx="4735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44196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Princeton University</a:t>
            </a:r>
            <a:endParaRPr lang="en-US" sz="2400" dirty="0"/>
          </a:p>
        </p:txBody>
      </p:sp>
    </p:spTree>
  </p:cSld>
  <p:clrMapOvr>
    <a:masterClrMapping/>
  </p:clrMapOvr>
  <p:transition advTm="79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36" name="Picture 3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</p:spTree>
  </p:cSld>
  <p:clrMapOvr>
    <a:masterClrMapping/>
  </p:clrMapOvr>
  <p:transition advTm="3786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</p:spTree>
  </p:cSld>
  <p:clrMapOvr>
    <a:masterClrMapping/>
  </p:clrMapOvr>
  <p:transition advTm="2151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Today’s </a:t>
            </a:r>
            <a:r>
              <a:rPr lang="en-US" dirty="0" smtClean="0">
                <a:solidFill>
                  <a:srgbClr val="FF0000"/>
                </a:solidFill>
              </a:rPr>
              <a:t>(Brittle) </a:t>
            </a:r>
            <a:r>
              <a:rPr lang="en-US" dirty="0" smtClean="0"/>
              <a:t>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</p:spTree>
  </p:cSld>
  <p:clrMapOvr>
    <a:masterClrMapping/>
  </p:clrMapOvr>
  <p:transition advTm="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Single update partially brought down Internet</a:t>
            </a:r>
          </a:p>
          <a:p>
            <a:pPr lvl="1"/>
            <a:r>
              <a:rPr lang="en-US" dirty="0" smtClean="0"/>
              <a:t>8/27/10:	House of Cards</a:t>
            </a:r>
          </a:p>
          <a:p>
            <a:pPr lvl="1"/>
            <a:r>
              <a:rPr lang="en-US" dirty="0" smtClean="0"/>
              <a:t>5/3/09:	</a:t>
            </a:r>
            <a:r>
              <a:rPr lang="en-US" dirty="0" err="1" smtClean="0"/>
              <a:t>AfNOG</a:t>
            </a:r>
            <a:r>
              <a:rPr lang="en-US" dirty="0" smtClean="0"/>
              <a:t> Takes Byte Out of Internet </a:t>
            </a:r>
          </a:p>
          <a:p>
            <a:pPr lvl="1"/>
            <a:r>
              <a:rPr lang="en-US" dirty="0" smtClean="0"/>
              <a:t>2/16/09:	Reckless Driving on the Internet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Today’s </a:t>
            </a:r>
            <a:r>
              <a:rPr lang="en-US" sz="3400" dirty="0" smtClean="0">
                <a:solidFill>
                  <a:srgbClr val="FF0000"/>
                </a:solidFill>
              </a:rPr>
              <a:t>(Buggy)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4495800" y="3429000"/>
            <a:ext cx="1066800" cy="110539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010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Renesys</a:t>
            </a:r>
            <a:r>
              <a:rPr lang="en-US" dirty="0" smtClean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3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Single update partially brought down Internet</a:t>
            </a:r>
          </a:p>
          <a:p>
            <a:pPr lvl="1"/>
            <a:r>
              <a:rPr lang="en-US" dirty="0" smtClean="0"/>
              <a:t>8/27/10:	House of Cards</a:t>
            </a:r>
          </a:p>
          <a:p>
            <a:pPr lvl="1"/>
            <a:r>
              <a:rPr lang="en-US" dirty="0" smtClean="0"/>
              <a:t>5/3/09:	</a:t>
            </a:r>
            <a:r>
              <a:rPr lang="en-US" dirty="0" err="1" smtClean="0"/>
              <a:t>AfNOG</a:t>
            </a:r>
            <a:r>
              <a:rPr lang="en-US" dirty="0" smtClean="0"/>
              <a:t> Takes Byte Out of Internet </a:t>
            </a:r>
          </a:p>
          <a:p>
            <a:pPr lvl="1"/>
            <a:r>
              <a:rPr lang="en-US" dirty="0" smtClean="0"/>
              <a:t>2/16/09:	Reckless Driving on the Internet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Today’s </a:t>
            </a:r>
            <a:r>
              <a:rPr lang="en-US" sz="3400" dirty="0" smtClean="0">
                <a:solidFill>
                  <a:srgbClr val="FF0000"/>
                </a:solidFill>
              </a:rPr>
              <a:t>(Buggy)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17528" y="5845314"/>
            <a:ext cx="6059672" cy="707886"/>
          </a:xfrm>
          <a:prstGeom prst="rect">
            <a:avLst/>
          </a:prstGeom>
          <a:solidFill>
            <a:srgbClr val="FFFF1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to build a </a:t>
            </a:r>
            <a:r>
              <a:rPr lang="en-US" sz="4000" dirty="0" err="1" smtClean="0"/>
              <a:t>Cybernuke</a:t>
            </a:r>
            <a:endParaRPr lang="en-US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7957" y="3124200"/>
            <a:ext cx="2896643" cy="2566988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010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Renesys</a:t>
            </a:r>
            <a:r>
              <a:rPr lang="en-US" dirty="0" smtClean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Computing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used to share servers</a:t>
            </a:r>
          </a:p>
          <a:p>
            <a:pPr lvl="1"/>
            <a:r>
              <a:rPr lang="en-US" dirty="0" smtClean="0"/>
              <a:t>Software layer running under each virtual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5038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9" name="Oval 58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0" name="Straight Connector 59"/>
          <p:cNvCxnSpPr>
            <a:stCxn id="64" idx="2"/>
            <a:endCxn id="59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2" name="Straight Connector 61"/>
          <p:cNvCxnSpPr>
            <a:stCxn id="64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6" name="Straight Connector 65"/>
          <p:cNvCxnSpPr>
            <a:stCxn id="70" idx="2"/>
            <a:endCxn id="65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8" name="Straight Connector 67"/>
          <p:cNvCxnSpPr>
            <a:stCxn id="70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cxnSp>
        <p:nvCxnSpPr>
          <p:cNvPr id="95" name="Straight Connector 94"/>
          <p:cNvCxnSpPr/>
          <p:nvPr/>
        </p:nvCxnSpPr>
        <p:spPr bwMode="auto">
          <a:xfrm rot="5400000" flipH="1" flipV="1">
            <a:off x="4305300" y="3543300"/>
            <a:ext cx="11430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16200000" flipH="1">
            <a:off x="3848100" y="5219700"/>
            <a:ext cx="20574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97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267200"/>
            <a:ext cx="457200" cy="390832"/>
          </a:xfrm>
          <a:prstGeom prst="rect">
            <a:avLst/>
          </a:prstGeom>
        </p:spPr>
      </p:pic>
      <p:pic>
        <p:nvPicPr>
          <p:cNvPr id="101" name="Picture 100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267200"/>
            <a:ext cx="457200" cy="390832"/>
          </a:xfrm>
          <a:prstGeom prst="rect">
            <a:avLst/>
          </a:prstGeom>
        </p:spPr>
      </p:pic>
      <p:pic>
        <p:nvPicPr>
          <p:cNvPr id="100" name="Picture 99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876800"/>
            <a:ext cx="457200" cy="390832"/>
          </a:xfrm>
          <a:prstGeom prst="rect">
            <a:avLst/>
          </a:prstGeom>
        </p:spPr>
      </p:pic>
      <p:pic>
        <p:nvPicPr>
          <p:cNvPr id="103" name="Picture 102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876800"/>
            <a:ext cx="457200" cy="390832"/>
          </a:xfrm>
          <a:prstGeom prst="rect">
            <a:avLst/>
          </a:prstGeom>
        </p:spPr>
      </p:pic>
      <p:pic>
        <p:nvPicPr>
          <p:cNvPr id="74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94" name="Freeform 93"/>
          <p:cNvSpPr/>
          <p:nvPr/>
        </p:nvSpPr>
        <p:spPr bwMode="auto">
          <a:xfrm>
            <a:off x="2209800" y="4876800"/>
            <a:ext cx="762000" cy="533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1828800" y="4876801"/>
            <a:ext cx="1524000" cy="762000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1828800" y="3962400"/>
            <a:ext cx="3048000" cy="1828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20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sz="2800" dirty="0" smtClean="0"/>
              <a:t>Today’s </a:t>
            </a:r>
            <a:r>
              <a:rPr lang="en-US" sz="2800" dirty="0" smtClean="0">
                <a:solidFill>
                  <a:srgbClr val="FF0000"/>
                </a:solidFill>
              </a:rPr>
              <a:t>(Vulnerable) </a:t>
            </a:r>
            <a:r>
              <a:rPr lang="en-US" sz="2800" dirty="0" smtClean="0"/>
              <a:t>Computing Infrastructure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used to share servers</a:t>
            </a:r>
          </a:p>
          <a:p>
            <a:pPr lvl="1"/>
            <a:r>
              <a:rPr lang="en-US" dirty="0" smtClean="0"/>
              <a:t>Software layer running under each virtual machine</a:t>
            </a:r>
          </a:p>
          <a:p>
            <a:r>
              <a:rPr lang="en-US" dirty="0" smtClean="0"/>
              <a:t>Malicious software can run on the same server</a:t>
            </a:r>
          </a:p>
          <a:p>
            <a:pPr lvl="1"/>
            <a:r>
              <a:rPr lang="en-US" dirty="0" smtClean="0"/>
              <a:t>Attack hypervisor</a:t>
            </a:r>
          </a:p>
          <a:p>
            <a:pPr lvl="1"/>
            <a:r>
              <a:rPr lang="en-US" dirty="0" smtClean="0"/>
              <a:t>Access/Obstruct other VMs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5038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9" name="Oval 58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0" name="Straight Connector 59"/>
          <p:cNvCxnSpPr>
            <a:stCxn id="64" idx="2"/>
            <a:endCxn id="59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2" name="Straight Connector 61"/>
          <p:cNvCxnSpPr>
            <a:stCxn id="64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6" name="Straight Connector 65"/>
          <p:cNvCxnSpPr>
            <a:stCxn id="70" idx="2"/>
            <a:endCxn id="65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8" name="Straight Connector 67"/>
          <p:cNvCxnSpPr>
            <a:stCxn id="70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cxnSp>
        <p:nvCxnSpPr>
          <p:cNvPr id="95" name="Straight Connector 94"/>
          <p:cNvCxnSpPr/>
          <p:nvPr/>
        </p:nvCxnSpPr>
        <p:spPr bwMode="auto">
          <a:xfrm rot="5400000" flipH="1" flipV="1">
            <a:off x="4305300" y="3543300"/>
            <a:ext cx="11430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16200000" flipH="1">
            <a:off x="3848100" y="5219700"/>
            <a:ext cx="20574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 descr="C:\Users\Eric\AppData\Local\Microsoft\Windows\Temporary Internet Files\Content.IE5\CYD2U0ZP\MC9004359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81420"/>
            <a:ext cx="1524000" cy="1205513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 bwMode="auto">
          <a:xfrm rot="5400000">
            <a:off x="6896100" y="4991100"/>
            <a:ext cx="5334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0800000">
            <a:off x="6172200" y="4876800"/>
            <a:ext cx="685800" cy="5334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3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15" name="Freeform 114"/>
          <p:cNvSpPr/>
          <p:nvPr/>
        </p:nvSpPr>
        <p:spPr bwMode="auto">
          <a:xfrm>
            <a:off x="1828800" y="4876801"/>
            <a:ext cx="1524000" cy="762000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73" name="Picture 7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267200"/>
            <a:ext cx="457200" cy="390832"/>
          </a:xfrm>
          <a:prstGeom prst="rect">
            <a:avLst/>
          </a:prstGeom>
        </p:spPr>
      </p:pic>
      <p:pic>
        <p:nvPicPr>
          <p:cNvPr id="93" name="Picture 9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267200"/>
            <a:ext cx="457200" cy="390832"/>
          </a:xfrm>
          <a:prstGeom prst="rect">
            <a:avLst/>
          </a:prstGeom>
        </p:spPr>
      </p:pic>
      <p:pic>
        <p:nvPicPr>
          <p:cNvPr id="94" name="Picture 9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876800"/>
            <a:ext cx="457200" cy="390832"/>
          </a:xfrm>
          <a:prstGeom prst="rect">
            <a:avLst/>
          </a:prstGeom>
        </p:spPr>
      </p:pic>
      <p:pic>
        <p:nvPicPr>
          <p:cNvPr id="98" name="Picture 97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876800"/>
            <a:ext cx="457200" cy="390832"/>
          </a:xfrm>
          <a:prstGeom prst="rect">
            <a:avLst/>
          </a:prstGeom>
        </p:spPr>
      </p:pic>
      <p:sp>
        <p:nvSpPr>
          <p:cNvPr id="99" name="Freeform 98"/>
          <p:cNvSpPr/>
          <p:nvPr/>
        </p:nvSpPr>
        <p:spPr bwMode="auto">
          <a:xfrm>
            <a:off x="2209800" y="4876800"/>
            <a:ext cx="762000" cy="533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1828800" y="4876801"/>
            <a:ext cx="1524000" cy="762000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1828800" y="3962400"/>
            <a:ext cx="3048000" cy="1828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673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Dependable Cloud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3657600" y="4191000"/>
            <a:ext cx="2590800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95800"/>
            <a:ext cx="457200" cy="390832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962400"/>
            <a:ext cx="457200" cy="390832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952568"/>
            <a:ext cx="457200" cy="390832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95800"/>
            <a:ext cx="457200" cy="390832"/>
          </a:xfrm>
          <a:prstGeom prst="rect">
            <a:avLst/>
          </a:prstGeom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0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5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2703493"/>
            <a:ext cx="3680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Brittle/Buggy network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infrastructure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1981200"/>
            <a:ext cx="3752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Vulnerable computing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infrastructure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71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Systems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3657600" y="4191000"/>
            <a:ext cx="2590800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95800"/>
            <a:ext cx="457200" cy="390832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962400"/>
            <a:ext cx="457200" cy="390832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952568"/>
            <a:ext cx="457200" cy="390832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95800"/>
            <a:ext cx="457200" cy="390832"/>
          </a:xfrm>
          <a:prstGeom prst="rect">
            <a:avLst/>
          </a:prstGeom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0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5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Across computing and networking</a:t>
            </a:r>
          </a:p>
        </p:txBody>
      </p:sp>
    </p:spTree>
  </p:cSld>
  <p:clrMapOvr>
    <a:masterClrMapping/>
  </p:clrMapOvr>
  <p:transition advTm="2617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Systems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Across computing and networking</a:t>
            </a:r>
          </a:p>
          <a:p>
            <a:r>
              <a:rPr lang="en-US" dirty="0" smtClean="0"/>
              <a:t>Across layers within computing/network node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62200" y="2971800"/>
            <a:ext cx="3276600" cy="307119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84489" y="535226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684489" y="471465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Virtualization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684489" y="407705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684489" y="317378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543925" y="317378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188502" y="407705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188502" y="317378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047938" y="317378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7470" y="259631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75198" y="259631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29" name="Oval 28"/>
          <p:cNvSpPr/>
          <p:nvPr/>
        </p:nvSpPr>
        <p:spPr bwMode="auto">
          <a:xfrm>
            <a:off x="4779365" y="58835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0" name="Straight Connector 29"/>
          <p:cNvCxnSpPr>
            <a:stCxn id="34" idx="2"/>
            <a:endCxn id="29" idx="2"/>
          </p:cNvCxnSpPr>
          <p:nvPr/>
        </p:nvCxnSpPr>
        <p:spPr bwMode="auto">
          <a:xfrm rot="10800000" flipV="1">
            <a:off x="4779365" y="57773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4779365" y="57773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2" name="Straight Connector 31"/>
          <p:cNvCxnSpPr>
            <a:stCxn id="34" idx="2"/>
          </p:cNvCxnSpPr>
          <p:nvPr/>
        </p:nvCxnSpPr>
        <p:spPr bwMode="auto">
          <a:xfrm rot="10800000" flipV="1">
            <a:off x="4779365" y="57773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4779365" y="57773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779365" y="57241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155368" y="58835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6" name="Straight Connector 35"/>
          <p:cNvCxnSpPr>
            <a:stCxn id="40" idx="2"/>
            <a:endCxn id="35" idx="2"/>
          </p:cNvCxnSpPr>
          <p:nvPr/>
        </p:nvCxnSpPr>
        <p:spPr bwMode="auto">
          <a:xfrm rot="10800000" flipV="1">
            <a:off x="5155368" y="57773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155368" y="57773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8" name="Straight Connector 37"/>
          <p:cNvCxnSpPr>
            <a:stCxn id="40" idx="2"/>
          </p:cNvCxnSpPr>
          <p:nvPr/>
        </p:nvCxnSpPr>
        <p:spPr bwMode="auto">
          <a:xfrm rot="10800000" flipV="1">
            <a:off x="5155368" y="57773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5155368" y="57773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155368" y="57241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101652" y="57773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77656" y="57773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72"/>
          <p:cNvGrpSpPr/>
          <p:nvPr/>
        </p:nvGrpSpPr>
        <p:grpSpPr>
          <a:xfrm rot="19598494">
            <a:off x="3082064" y="5741315"/>
            <a:ext cx="279150" cy="353593"/>
            <a:chOff x="2286000" y="5638800"/>
            <a:chExt cx="457200" cy="6096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50" name="Group 79"/>
          <p:cNvGrpSpPr/>
          <p:nvPr/>
        </p:nvGrpSpPr>
        <p:grpSpPr>
          <a:xfrm rot="19598494">
            <a:off x="2706060" y="5770985"/>
            <a:ext cx="279150" cy="353593"/>
            <a:chOff x="2286000" y="5638800"/>
            <a:chExt cx="457200" cy="6096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 bwMode="auto">
          <a:xfrm>
            <a:off x="3114207" y="317378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618220" y="317378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19400" y="338138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379893" y="338138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pic>
        <p:nvPicPr>
          <p:cNvPr id="6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7912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6019800" y="5334000"/>
            <a:ext cx="2733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Computer Architecture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Operating system /</a:t>
            </a:r>
          </a:p>
          <a:p>
            <a:r>
              <a:rPr lang="en-US" sz="2000" dirty="0" smtClean="0"/>
              <a:t>network stack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019800" y="3276600"/>
            <a:ext cx="267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Distributed Systems /</a:t>
            </a:r>
          </a:p>
          <a:p>
            <a:r>
              <a:rPr lang="en-US" sz="2000" dirty="0" smtClean="0"/>
              <a:t>Routing software</a:t>
            </a:r>
          </a:p>
        </p:txBody>
      </p:sp>
      <p:pic>
        <p:nvPicPr>
          <p:cNvPr id="65" name="Picture 64" descr="serve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5815781"/>
            <a:ext cx="1219200" cy="104221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85800" y="2362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Rethink layers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8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accessible across a network</a:t>
            </a:r>
          </a:p>
          <a:p>
            <a:r>
              <a:rPr lang="en-US" dirty="0" smtClean="0"/>
              <a:t>Available on any device from any where</a:t>
            </a:r>
          </a:p>
          <a:p>
            <a:r>
              <a:rPr lang="en-US" dirty="0" smtClean="0"/>
              <a:t>No installation or upgrade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6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3886200"/>
            <a:ext cx="2004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Documents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Videos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Photos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770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69263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Infrastructure for </a:t>
            </a:r>
            <a:br>
              <a:rPr lang="en-US" dirty="0" smtClean="0"/>
            </a:br>
            <a:r>
              <a:rPr lang="en-US" dirty="0" smtClean="0"/>
              <a:t>Dependable 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 I: Make network infrastructure </a:t>
            </a:r>
            <a:r>
              <a:rPr lang="en-US" dirty="0" smtClean="0">
                <a:solidFill>
                  <a:srgbClr val="FF0000"/>
                </a:solidFill>
              </a:rPr>
              <a:t>dynamic</a:t>
            </a:r>
          </a:p>
          <a:p>
            <a:pPr lvl="1"/>
            <a:r>
              <a:rPr lang="en-US" dirty="0" smtClean="0"/>
              <a:t>Rethink the monolithic view of a router</a:t>
            </a:r>
          </a:p>
          <a:p>
            <a:pPr lvl="1"/>
            <a:r>
              <a:rPr lang="en-US" dirty="0" smtClean="0"/>
              <a:t>Enabling network operators to accommodate change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Part II: Address security threat in </a:t>
            </a:r>
            <a:r>
              <a:rPr lang="en-US" dirty="0" smtClean="0">
                <a:solidFill>
                  <a:srgbClr val="FF0000"/>
                </a:solidFill>
              </a:rPr>
              <a:t>shared</a:t>
            </a:r>
            <a:r>
              <a:rPr lang="en-US" dirty="0" smtClean="0"/>
              <a:t> computing</a:t>
            </a:r>
          </a:p>
          <a:p>
            <a:pPr lvl="1"/>
            <a:r>
              <a:rPr lang="en-US" dirty="0" smtClean="0"/>
              <a:t>Rethink the virtualization layer in computing infrastructure</a:t>
            </a:r>
          </a:p>
          <a:p>
            <a:pPr lvl="1"/>
            <a:r>
              <a:rPr lang="en-US" dirty="0" smtClean="0"/>
              <a:t>Eliminating security threat unique to cloud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Tm="3652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C:\Documents and Settings\Kristen\Local Settings\Temporary Internet Files\Content.IE5\MW3LJ68J\MCj04242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087" y="4343400"/>
            <a:ext cx="925513" cy="11685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1333500" y="24384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Migrating and Grafting Routers 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to Accommodate Change</a:t>
            </a:r>
          </a:p>
          <a:p>
            <a:pPr algn="ctr"/>
            <a:r>
              <a:rPr lang="en-US" sz="2800" dirty="0" smtClean="0"/>
              <a:t>[SIGCOMM 2008] [NSDI 2010]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886200" y="1676400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Part I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718332"/>
            <a:ext cx="10556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7937" y="5184932"/>
            <a:ext cx="1058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9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2098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5720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The Two Notions of “Router”</a:t>
            </a:r>
          </a:p>
        </p:txBody>
      </p:sp>
      <p:sp>
        <p:nvSpPr>
          <p:cNvPr id="5125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7620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The IP-layer </a:t>
            </a:r>
            <a:r>
              <a:rPr lang="en-US" sz="2400" dirty="0" smtClean="0">
                <a:solidFill>
                  <a:srgbClr val="FF0000"/>
                </a:solidFill>
              </a:rPr>
              <a:t>logical</a:t>
            </a:r>
            <a:r>
              <a:rPr lang="en-US" sz="2400" dirty="0" smtClean="0"/>
              <a:t> functionality, and the </a:t>
            </a:r>
            <a:r>
              <a:rPr lang="en-US" sz="2400" dirty="0" smtClean="0">
                <a:solidFill>
                  <a:srgbClr val="FF0000"/>
                </a:solidFill>
              </a:rPr>
              <a:t>physical</a:t>
            </a:r>
            <a:r>
              <a:rPr lang="en-US" sz="2400" dirty="0" smtClean="0"/>
              <a:t> equipment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A8B95-3B94-4942-AAD0-4C7A6774255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5" name="Line 20"/>
          <p:cNvSpPr>
            <a:spLocks noChangeShapeType="1"/>
          </p:cNvSpPr>
          <p:nvPr/>
        </p:nvSpPr>
        <p:spPr bwMode="auto">
          <a:xfrm flipH="1">
            <a:off x="5410200" y="26670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3810000" y="25146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20"/>
          <p:cNvSpPr>
            <a:spLocks noChangeShapeType="1"/>
          </p:cNvSpPr>
          <p:nvPr/>
        </p:nvSpPr>
        <p:spPr bwMode="auto">
          <a:xfrm flipH="1">
            <a:off x="2819400" y="26670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3528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7912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cxnSp>
        <p:nvCxnSpPr>
          <p:cNvPr id="5140" name="Straight Connector 21"/>
          <p:cNvCxnSpPr>
            <a:cxnSpLocks noChangeShapeType="1"/>
            <a:stCxn id="39" idx="4"/>
            <a:endCxn id="41" idx="2"/>
          </p:cNvCxnSpPr>
          <p:nvPr/>
        </p:nvCxnSpPr>
        <p:spPr bwMode="auto">
          <a:xfrm>
            <a:off x="2971800" y="36179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381000" y="30480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6781800" y="2590800"/>
            <a:ext cx="1600200" cy="304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1143000" y="2514600"/>
            <a:ext cx="2209800" cy="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2748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2098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5720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The Tight Coupling of Physical &amp; Logical</a:t>
            </a:r>
          </a:p>
        </p:txBody>
      </p:sp>
      <p:sp>
        <p:nvSpPr>
          <p:cNvPr id="6149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1143000"/>
            <a:ext cx="8272462" cy="762000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2400" dirty="0" smtClean="0"/>
              <a:t>Root cause of disruption is </a:t>
            </a:r>
            <a:r>
              <a:rPr lang="en-US" sz="2400" dirty="0" smtClean="0">
                <a:solidFill>
                  <a:srgbClr val="FF0000"/>
                </a:solidFill>
              </a:rPr>
              <a:t>monolithic</a:t>
            </a:r>
            <a:r>
              <a:rPr lang="en-US" sz="2400" dirty="0" smtClean="0"/>
              <a:t> view of router</a:t>
            </a:r>
            <a:br>
              <a:rPr lang="en-US" sz="2400" dirty="0" smtClean="0"/>
            </a:br>
            <a:r>
              <a:rPr lang="en-US" sz="2400" dirty="0" smtClean="0"/>
              <a:t>(hardware, software, links as one entity)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66BEE-F37C-4F81-B133-2BF713D9CFE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615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410200" y="26670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3810000" y="25146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2819400" y="26670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3528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7912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8100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7432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8100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24400" y="52578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724400" y="30480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69" name="Straight Connector 26"/>
          <p:cNvCxnSpPr>
            <a:cxnSpLocks noChangeShapeType="1"/>
          </p:cNvCxnSpPr>
          <p:nvPr/>
        </p:nvCxnSpPr>
        <p:spPr bwMode="auto">
          <a:xfrm>
            <a:off x="2971800" y="36179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7432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 flipV="1">
            <a:off x="381000" y="30480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 flipV="1">
            <a:off x="6781800" y="2590800"/>
            <a:ext cx="1600200" cy="304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1143000" y="2514600"/>
            <a:ext cx="2209800" cy="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51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2098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5720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The Tight Coupling of Physical &amp; Logical</a:t>
            </a:r>
          </a:p>
        </p:txBody>
      </p:sp>
      <p:sp>
        <p:nvSpPr>
          <p:cNvPr id="6149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1143000"/>
            <a:ext cx="8272462" cy="762000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2400" dirty="0" smtClean="0"/>
              <a:t>Root cause of disruption is </a:t>
            </a:r>
            <a:r>
              <a:rPr lang="en-US" sz="2400" dirty="0" smtClean="0">
                <a:solidFill>
                  <a:srgbClr val="FF0000"/>
                </a:solidFill>
              </a:rPr>
              <a:t>monolithic</a:t>
            </a:r>
            <a:r>
              <a:rPr lang="en-US" sz="2400" dirty="0" smtClean="0"/>
              <a:t> view of router</a:t>
            </a:r>
            <a:br>
              <a:rPr lang="en-US" sz="2400" dirty="0" smtClean="0"/>
            </a:br>
            <a:r>
              <a:rPr lang="en-US" sz="2400" dirty="0" smtClean="0"/>
              <a:t>(hardware, software, links as one entity)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66BEE-F37C-4F81-B133-2BF713D9CFE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615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410200" y="26670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3810000" y="25146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2819400" y="26670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3528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7912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8100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7432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8100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69" name="Straight Connector 26"/>
          <p:cNvCxnSpPr>
            <a:cxnSpLocks noChangeShapeType="1"/>
          </p:cNvCxnSpPr>
          <p:nvPr/>
        </p:nvCxnSpPr>
        <p:spPr bwMode="auto">
          <a:xfrm>
            <a:off x="2971800" y="36179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7432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 flipV="1">
            <a:off x="381000" y="30480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 flipV="1">
            <a:off x="6781800" y="2590800"/>
            <a:ext cx="1600200" cy="304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>
            <a:off x="1143000" y="2514600"/>
            <a:ext cx="2209800" cy="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410200" y="2895600"/>
            <a:ext cx="29718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629400" y="2286000"/>
            <a:ext cx="533400" cy="6096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Tm="23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2098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5720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Breaking the Tight Couplings</a:t>
            </a:r>
          </a:p>
        </p:txBody>
      </p:sp>
      <p:sp>
        <p:nvSpPr>
          <p:cNvPr id="6149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1143000"/>
            <a:ext cx="8272462" cy="762000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2400" dirty="0" smtClean="0"/>
              <a:t>Root cause of disruption is </a:t>
            </a:r>
            <a:r>
              <a:rPr lang="en-US" sz="2400" dirty="0" smtClean="0">
                <a:solidFill>
                  <a:srgbClr val="FF0000"/>
                </a:solidFill>
              </a:rPr>
              <a:t>monolithic</a:t>
            </a:r>
            <a:r>
              <a:rPr lang="en-US" sz="2400" dirty="0" smtClean="0"/>
              <a:t> view of router</a:t>
            </a:r>
            <a:br>
              <a:rPr lang="en-US" sz="2400" dirty="0" smtClean="0"/>
            </a:br>
            <a:r>
              <a:rPr lang="en-US" sz="2400" dirty="0" smtClean="0"/>
              <a:t>(hardware, software, links as one entity)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66BEE-F37C-4F81-B133-2BF713D9CFE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6151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4864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482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429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3622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410200" y="26670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3810000" y="25146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2819400" y="26670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3528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7912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8100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7432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8100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69" name="Straight Connector 26"/>
          <p:cNvCxnSpPr>
            <a:cxnSpLocks noChangeShapeType="1"/>
          </p:cNvCxnSpPr>
          <p:nvPr/>
        </p:nvCxnSpPr>
        <p:spPr bwMode="auto">
          <a:xfrm>
            <a:off x="2971800" y="36179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7432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 flipV="1">
            <a:off x="381000" y="30480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>
            <a:off x="1143000" y="2514600"/>
            <a:ext cx="2209800" cy="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410200" y="2895600"/>
            <a:ext cx="29718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23622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/>
            <a:r>
              <a:rPr lang="en-US" sz="3200" b="1" dirty="0" smtClean="0">
                <a:solidFill>
                  <a:schemeClr val="tx1"/>
                </a:solidFill>
              </a:rPr>
              <a:t>Decouple logical from physical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Allowing nodes to move around</a:t>
            </a:r>
          </a:p>
          <a:p>
            <a:endParaRPr lang="en-US" dirty="0" smtClean="0"/>
          </a:p>
          <a:p>
            <a:pPr lvl="2"/>
            <a:r>
              <a:rPr lang="en-US" sz="3200" b="1" dirty="0" smtClean="0">
                <a:solidFill>
                  <a:schemeClr val="tx1"/>
                </a:solidFill>
              </a:rPr>
              <a:t>Decouple links from nodes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Allowing links to move around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851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8545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Maintenance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Shut down router to…</a:t>
            </a:r>
          </a:p>
          <a:p>
            <a:pPr lvl="1"/>
            <a:r>
              <a:rPr lang="en-US" dirty="0" smtClean="0"/>
              <a:t>Replace power supply</a:t>
            </a:r>
          </a:p>
          <a:p>
            <a:pPr lvl="1"/>
            <a:r>
              <a:rPr lang="en-US" dirty="0" smtClean="0"/>
              <a:t>Upgrade to new model</a:t>
            </a:r>
          </a:p>
          <a:p>
            <a:pPr lvl="1"/>
            <a:r>
              <a:rPr lang="en-US" dirty="0" smtClean="0"/>
              <a:t>Contract network</a:t>
            </a:r>
          </a:p>
          <a:p>
            <a:r>
              <a:rPr lang="en-US" dirty="0" smtClean="0"/>
              <a:t>Add router to…</a:t>
            </a:r>
          </a:p>
          <a:p>
            <a:pPr lvl="1"/>
            <a:r>
              <a:rPr lang="en-US" dirty="0" smtClean="0"/>
              <a:t>Expand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2042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Planned Maintenance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Migrate logical router to another physical router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AEE92C-1E12-416B-AF8F-24605E28118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66" charset="0"/>
              </a:rPr>
              <a:t>A</a:t>
            </a:r>
          </a:p>
        </p:txBody>
      </p:sp>
      <p:pic>
        <p:nvPicPr>
          <p:cNvPr id="8199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8956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>
            <a:off x="46482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66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8214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5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821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2286000"/>
            <a:ext cx="1262062" cy="444500"/>
            <a:chOff x="3386138" y="3336925"/>
            <a:chExt cx="1262062" cy="443819"/>
          </a:xfrm>
        </p:grpSpPr>
        <p:sp>
          <p:nvSpPr>
            <p:cNvPr id="8210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66" charset="0"/>
                </a:rPr>
                <a:t>VR-1</a:t>
              </a:r>
            </a:p>
          </p:txBody>
        </p:sp>
        <p:pic>
          <p:nvPicPr>
            <p:cNvPr id="8211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23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3.33333E-6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76850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Planned Maintenance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Perform maintenance 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AFDEAA-B941-48B7-B247-C142A75080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66" charset="0"/>
              </a:rPr>
              <a:t>A</a:t>
            </a:r>
          </a:p>
        </p:txBody>
      </p:sp>
      <p:pic>
        <p:nvPicPr>
          <p:cNvPr id="9223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66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92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923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9233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66" charset="0"/>
                </a:rPr>
                <a:t>VR-1</a:t>
              </a:r>
            </a:p>
          </p:txBody>
        </p:sp>
        <p:pic>
          <p:nvPicPr>
            <p:cNvPr id="9234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Multiply 22"/>
          <p:cNvSpPr/>
          <p:nvPr/>
        </p:nvSpPr>
        <p:spPr>
          <a:xfrm>
            <a:off x="4114800" y="2590800"/>
            <a:ext cx="838200" cy="9144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5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 advTm="151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Planned Maintenance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Migrate logical router back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 reconfiguration,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 </a:t>
            </a:r>
            <a:r>
              <a:rPr lang="en-US" sz="2800" dirty="0" err="1" smtClean="0"/>
              <a:t>reconvergence</a:t>
            </a:r>
            <a:endParaRPr lang="en-US" sz="2800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12D6C5-E33A-46B7-8710-F2EB9FCFE27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66" charset="0"/>
              </a:rPr>
              <a:t>A</a:t>
            </a:r>
          </a:p>
        </p:txBody>
      </p:sp>
      <p:pic>
        <p:nvPicPr>
          <p:cNvPr id="1024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66" charset="0"/>
              </a:rPr>
              <a:t>B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26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1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260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10258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66" charset="0"/>
                </a:rPr>
                <a:t>VR-1</a:t>
              </a:r>
            </a:p>
          </p:txBody>
        </p:sp>
        <p:pic>
          <p:nvPicPr>
            <p:cNvPr id="10259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956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46482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3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5412E-6 L 0.00243 -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r>
              <a:rPr lang="en-US" dirty="0" smtClean="0"/>
              <a:t>What makes it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infrastructure with illusion of infinite scale</a:t>
            </a:r>
          </a:p>
          <a:p>
            <a:pPr lvl="1"/>
            <a:r>
              <a:rPr lang="en-US" dirty="0" smtClean="0"/>
              <a:t>Elastic and scalable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3336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migrate external links to other routers</a:t>
            </a:r>
          </a:p>
          <a:p>
            <a:pPr lvl="1"/>
            <a:r>
              <a:rPr lang="en-US" dirty="0" smtClean="0"/>
              <a:t>Away from router being shutdown, or</a:t>
            </a:r>
          </a:p>
          <a:p>
            <a:pPr lvl="1"/>
            <a:r>
              <a:rPr lang="en-US" dirty="0" smtClean="0"/>
              <a:t>To router being added (or brought back up)</a:t>
            </a:r>
            <a:endParaRPr lang="en-US" dirty="0"/>
          </a:p>
        </p:txBody>
      </p:sp>
      <p:pic>
        <p:nvPicPr>
          <p:cNvPr id="6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89300"/>
            <a:ext cx="6324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0"/>
          <p:cNvSpPr>
            <a:spLocks noChangeShapeType="1"/>
          </p:cNvSpPr>
          <p:nvPr/>
        </p:nvSpPr>
        <p:spPr bwMode="auto">
          <a:xfrm flipH="1" flipV="1">
            <a:off x="2667000" y="4737100"/>
            <a:ext cx="2590800" cy="6731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2"/>
          <p:cNvSpPr>
            <a:spLocks noChangeShapeType="1"/>
          </p:cNvSpPr>
          <p:nvPr/>
        </p:nvSpPr>
        <p:spPr bwMode="auto">
          <a:xfrm flipV="1">
            <a:off x="5486400" y="4356100"/>
            <a:ext cx="533400" cy="977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384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4203700"/>
            <a:ext cx="38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334000"/>
            <a:ext cx="38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60"/>
          <p:cNvSpPr>
            <a:spLocks noChangeShapeType="1"/>
          </p:cNvSpPr>
          <p:nvPr/>
        </p:nvSpPr>
        <p:spPr bwMode="auto">
          <a:xfrm flipH="1" flipV="1">
            <a:off x="1143000" y="37338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 flipV="1">
            <a:off x="1371600" y="35052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H="1" flipV="1">
            <a:off x="3352800" y="2590800"/>
            <a:ext cx="7620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H="1" flipV="1">
            <a:off x="5486400" y="54864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4343400" y="2514600"/>
            <a:ext cx="457200" cy="1219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>
            <a:off x="6172200" y="40386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 flipV="1">
            <a:off x="4495800" y="3962400"/>
            <a:ext cx="1371600" cy="3175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 flipH="1">
            <a:off x="2743200" y="3962400"/>
            <a:ext cx="1295400" cy="6223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H="1">
            <a:off x="2743200" y="4343400"/>
            <a:ext cx="3124200" cy="304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746500"/>
            <a:ext cx="533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60"/>
          <p:cNvSpPr>
            <a:spLocks noChangeShapeType="1"/>
          </p:cNvSpPr>
          <p:nvPr/>
        </p:nvSpPr>
        <p:spPr bwMode="auto">
          <a:xfrm flipH="1" flipV="1">
            <a:off x="1600200" y="3429000"/>
            <a:ext cx="9906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V="1">
            <a:off x="6019800" y="3124200"/>
            <a:ext cx="10668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H="1" flipV="1">
            <a:off x="6019800" y="2819400"/>
            <a:ext cx="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 flipH="1">
            <a:off x="6172200" y="3657600"/>
            <a:ext cx="16002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H="1" flipV="1">
            <a:off x="5334000" y="54864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 bwMode="auto">
          <a:xfrm rot="16200000" flipV="1">
            <a:off x="3619500" y="4991100"/>
            <a:ext cx="2057400" cy="6096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2667000" y="2590800"/>
            <a:ext cx="685800" cy="1981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H="1" flipV="1">
            <a:off x="4800600" y="2514600"/>
            <a:ext cx="1143000" cy="1752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Multiply 38"/>
          <p:cNvSpPr/>
          <p:nvPr/>
        </p:nvSpPr>
        <p:spPr bwMode="auto">
          <a:xfrm>
            <a:off x="3962400" y="3657600"/>
            <a:ext cx="685800" cy="685800"/>
          </a:xfrm>
          <a:prstGeom prst="mathMultiply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57984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OSPF or Fast re-route for internal links</a:t>
            </a:r>
            <a:endParaRPr lang="en-US" sz="2400" i="1" dirty="0"/>
          </a:p>
        </p:txBody>
      </p:sp>
    </p:spTree>
    <p:custDataLst>
      <p:tags r:id="rId1"/>
    </p:custDataLst>
  </p:cSld>
  <p:clrMapOvr>
    <a:masterClrMapping/>
  </p:clrMapOvr>
  <p:transition advTm="4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7" grpId="0" animBg="1"/>
      <p:bldP spid="38" grpId="0" animBg="1"/>
      <p:bldP spid="39" grpId="0" animBg="1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69263" cy="685800"/>
          </a:xfrm>
        </p:spPr>
        <p:txBody>
          <a:bodyPr/>
          <a:lstStyle/>
          <a:p>
            <a:r>
              <a:rPr lang="en-US" dirty="0" smtClean="0"/>
              <a:t>Customer Requests a Feature</a:t>
            </a:r>
            <a:endParaRPr lang="en-US" dirty="0"/>
          </a:p>
        </p:txBody>
      </p:sp>
      <p:pic>
        <p:nvPicPr>
          <p:cNvPr id="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9845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51300"/>
            <a:ext cx="400050" cy="5334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346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0"/>
          <p:cNvSpPr>
            <a:spLocks noChangeShapeType="1"/>
          </p:cNvSpPr>
          <p:nvPr/>
        </p:nvSpPr>
        <p:spPr bwMode="auto">
          <a:xfrm flipH="1" flipV="1">
            <a:off x="2667000" y="44323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2"/>
          <p:cNvSpPr>
            <a:spLocks noChangeShapeType="1"/>
          </p:cNvSpPr>
          <p:nvPr/>
        </p:nvSpPr>
        <p:spPr bwMode="auto">
          <a:xfrm flipH="1" flipV="1">
            <a:off x="6019800" y="40513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323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279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98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194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64"/>
          <p:cNvSpPr>
            <a:spLocks noChangeShapeType="1"/>
          </p:cNvSpPr>
          <p:nvPr/>
        </p:nvSpPr>
        <p:spPr bwMode="auto">
          <a:xfrm flipH="1">
            <a:off x="4114800" y="52705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H="1" flipV="1">
            <a:off x="1143000" y="34290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 flipV="1">
            <a:off x="1371600" y="32004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 flipH="1" flipV="1">
            <a:off x="3429000" y="27432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V="1">
            <a:off x="6096000" y="25146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581400"/>
            <a:ext cx="609600" cy="54620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5" name="Line 60"/>
          <p:cNvSpPr>
            <a:spLocks noChangeShapeType="1"/>
          </p:cNvSpPr>
          <p:nvPr/>
        </p:nvSpPr>
        <p:spPr bwMode="auto">
          <a:xfrm flipH="1" flipV="1">
            <a:off x="6858000" y="52578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H="1" flipV="1">
            <a:off x="3810000" y="26670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H="1">
            <a:off x="6172200" y="37338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9"/>
          <p:cNvSpPr>
            <a:spLocks noChangeShapeType="1"/>
          </p:cNvSpPr>
          <p:nvPr/>
        </p:nvSpPr>
        <p:spPr bwMode="auto">
          <a:xfrm flipH="1" flipV="1">
            <a:off x="4343400" y="3594100"/>
            <a:ext cx="15240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 flipH="1">
            <a:off x="2743200" y="35179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4038600" y="3581400"/>
            <a:ext cx="228600" cy="1828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4864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441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loud 30"/>
          <p:cNvSpPr/>
          <p:nvPr/>
        </p:nvSpPr>
        <p:spPr bwMode="auto">
          <a:xfrm>
            <a:off x="6019800" y="19812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1219200"/>
            <a:ext cx="7450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has mixture of routers from different vendors</a:t>
            </a:r>
          </a:p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router with needed feature</a:t>
            </a:r>
            <a:endParaRPr lang="en-US" sz="2400" dirty="0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4419600" y="2514600"/>
            <a:ext cx="2133600" cy="990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5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248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traffic engineering: </a:t>
            </a:r>
          </a:p>
          <a:p>
            <a:r>
              <a:rPr lang="en-US" sz="2400" dirty="0" smtClean="0"/>
              <a:t>* adjust routing protocol parameters based on traffic</a:t>
            </a:r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67000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3200400" y="2667000"/>
            <a:ext cx="3293918" cy="2084531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084531"/>
              <a:gd name="connsiteX1" fmla="*/ 2763982 w 3293918"/>
              <a:gd name="connsiteY1" fmla="*/ 1381991 h 2084531"/>
              <a:gd name="connsiteX2" fmla="*/ 1936173 w 3293918"/>
              <a:gd name="connsiteY2" fmla="*/ 1603664 h 2084531"/>
              <a:gd name="connsiteX3" fmla="*/ 1652155 w 3293918"/>
              <a:gd name="connsiteY3" fmla="*/ 2060863 h 2084531"/>
              <a:gd name="connsiteX4" fmla="*/ 1246909 w 3293918"/>
              <a:gd name="connsiteY4" fmla="*/ 1745673 h 2084531"/>
              <a:gd name="connsiteX5" fmla="*/ 789709 w 3293918"/>
              <a:gd name="connsiteY5" fmla="*/ 831273 h 2084531"/>
              <a:gd name="connsiteX6" fmla="*/ 0 w 3293918"/>
              <a:gd name="connsiteY6" fmla="*/ 145473 h 2084531"/>
              <a:gd name="connsiteX7" fmla="*/ 0 w 3293918"/>
              <a:gd name="connsiteY7" fmla="*/ 145473 h 2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918" h="2084531">
                <a:moveTo>
                  <a:pt x="3293918" y="0"/>
                </a:moveTo>
                <a:cubicBezTo>
                  <a:pt x="3165763" y="563707"/>
                  <a:pt x="3037609" y="1038514"/>
                  <a:pt x="2763982" y="1381991"/>
                </a:cubicBezTo>
                <a:cubicBezTo>
                  <a:pt x="2601191" y="1674668"/>
                  <a:pt x="2121478" y="1490519"/>
                  <a:pt x="1936173" y="1603664"/>
                </a:cubicBezTo>
                <a:cubicBezTo>
                  <a:pt x="1750869" y="1716809"/>
                  <a:pt x="1767032" y="2037195"/>
                  <a:pt x="1652155" y="2060863"/>
                </a:cubicBezTo>
                <a:cubicBezTo>
                  <a:pt x="1537278" y="2084531"/>
                  <a:pt x="1390650" y="1950605"/>
                  <a:pt x="1246909" y="1745673"/>
                </a:cubicBezTo>
                <a:cubicBezTo>
                  <a:pt x="1103168" y="15407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4" name="Straight Arrow Connector 63"/>
          <p:cNvCxnSpPr>
            <a:endCxn id="62" idx="2"/>
          </p:cNvCxnSpPr>
          <p:nvPr/>
        </p:nvCxnSpPr>
        <p:spPr bwMode="auto">
          <a:xfrm rot="5400000">
            <a:off x="4443847" y="3456709"/>
            <a:ext cx="1146463" cy="329045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95800" y="2819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Congested link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8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609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Instead…</a:t>
            </a:r>
          </a:p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change traffic matrix</a:t>
            </a:r>
            <a:endParaRPr lang="en-US" sz="2400" dirty="0"/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87782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4343400" y="2667000"/>
            <a:ext cx="22098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3200400" y="2666999"/>
            <a:ext cx="3293918" cy="983673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1861705"/>
              <a:gd name="connsiteX1" fmla="*/ 1652155 w 3293918"/>
              <a:gd name="connsiteY1" fmla="*/ 1527463 h 1861705"/>
              <a:gd name="connsiteX2" fmla="*/ 1246909 w 3293918"/>
              <a:gd name="connsiteY2" fmla="*/ 1745673 h 1861705"/>
              <a:gd name="connsiteX3" fmla="*/ 789709 w 3293918"/>
              <a:gd name="connsiteY3" fmla="*/ 831273 h 1861705"/>
              <a:gd name="connsiteX4" fmla="*/ 0 w 3293918"/>
              <a:gd name="connsiteY4" fmla="*/ 145473 h 1861705"/>
              <a:gd name="connsiteX5" fmla="*/ 0 w 3293918"/>
              <a:gd name="connsiteY5" fmla="*/ 145473 h 1861705"/>
              <a:gd name="connsiteX0" fmla="*/ 3293918 w 3293918"/>
              <a:gd name="connsiteY0" fmla="*/ 0 h 1884219"/>
              <a:gd name="connsiteX1" fmla="*/ 1246909 w 3293918"/>
              <a:gd name="connsiteY1" fmla="*/ 1745673 h 1884219"/>
              <a:gd name="connsiteX2" fmla="*/ 789709 w 3293918"/>
              <a:gd name="connsiteY2" fmla="*/ 831273 h 1884219"/>
              <a:gd name="connsiteX3" fmla="*/ 0 w 3293918"/>
              <a:gd name="connsiteY3" fmla="*/ 145473 h 1884219"/>
              <a:gd name="connsiteX4" fmla="*/ 0 w 3293918"/>
              <a:gd name="connsiteY4" fmla="*/ 145473 h 1884219"/>
              <a:gd name="connsiteX0" fmla="*/ 3293918 w 3293918"/>
              <a:gd name="connsiteY0" fmla="*/ 0 h 2038350"/>
              <a:gd name="connsiteX1" fmla="*/ 1246909 w 3293918"/>
              <a:gd name="connsiteY1" fmla="*/ 1745673 h 2038350"/>
              <a:gd name="connsiteX2" fmla="*/ 1780309 w 3293918"/>
              <a:gd name="connsiteY2" fmla="*/ 308264 h 2038350"/>
              <a:gd name="connsiteX3" fmla="*/ 789709 w 3293918"/>
              <a:gd name="connsiteY3" fmla="*/ 831273 h 2038350"/>
              <a:gd name="connsiteX4" fmla="*/ 0 w 3293918"/>
              <a:gd name="connsiteY4" fmla="*/ 145473 h 2038350"/>
              <a:gd name="connsiteX5" fmla="*/ 0 w 3293918"/>
              <a:gd name="connsiteY5" fmla="*/ 145473 h 2038350"/>
              <a:gd name="connsiteX0" fmla="*/ 3293918 w 3293918"/>
              <a:gd name="connsiteY0" fmla="*/ 0 h 858405"/>
              <a:gd name="connsiteX1" fmla="*/ 2161309 w 3293918"/>
              <a:gd name="connsiteY1" fmla="*/ 221673 h 858405"/>
              <a:gd name="connsiteX2" fmla="*/ 1780309 w 3293918"/>
              <a:gd name="connsiteY2" fmla="*/ 308264 h 858405"/>
              <a:gd name="connsiteX3" fmla="*/ 789709 w 3293918"/>
              <a:gd name="connsiteY3" fmla="*/ 831273 h 858405"/>
              <a:gd name="connsiteX4" fmla="*/ 0 w 3293918"/>
              <a:gd name="connsiteY4" fmla="*/ 145473 h 858405"/>
              <a:gd name="connsiteX5" fmla="*/ 0 w 3293918"/>
              <a:gd name="connsiteY5" fmla="*/ 145473 h 858405"/>
              <a:gd name="connsiteX0" fmla="*/ 3293918 w 3293918"/>
              <a:gd name="connsiteY0" fmla="*/ 0 h 858405"/>
              <a:gd name="connsiteX1" fmla="*/ 1780309 w 3293918"/>
              <a:gd name="connsiteY1" fmla="*/ 308264 h 858405"/>
              <a:gd name="connsiteX2" fmla="*/ 789709 w 3293918"/>
              <a:gd name="connsiteY2" fmla="*/ 831273 h 858405"/>
              <a:gd name="connsiteX3" fmla="*/ 0 w 3293918"/>
              <a:gd name="connsiteY3" fmla="*/ 145473 h 858405"/>
              <a:gd name="connsiteX4" fmla="*/ 0 w 3293918"/>
              <a:gd name="connsiteY4" fmla="*/ 145473 h 858405"/>
              <a:gd name="connsiteX0" fmla="*/ 3293918 w 3293918"/>
              <a:gd name="connsiteY0" fmla="*/ 0 h 855518"/>
              <a:gd name="connsiteX1" fmla="*/ 789709 w 3293918"/>
              <a:gd name="connsiteY1" fmla="*/ 831273 h 855518"/>
              <a:gd name="connsiteX2" fmla="*/ 0 w 3293918"/>
              <a:gd name="connsiteY2" fmla="*/ 145473 h 855518"/>
              <a:gd name="connsiteX3" fmla="*/ 0 w 3293918"/>
              <a:gd name="connsiteY3" fmla="*/ 145473 h 855518"/>
              <a:gd name="connsiteX0" fmla="*/ 3293918 w 3293918"/>
              <a:gd name="connsiteY0" fmla="*/ 0 h 1007918"/>
              <a:gd name="connsiteX1" fmla="*/ 1094509 w 3293918"/>
              <a:gd name="connsiteY1" fmla="*/ 983673 h 1007918"/>
              <a:gd name="connsiteX2" fmla="*/ 0 w 3293918"/>
              <a:gd name="connsiteY2" fmla="*/ 145473 h 1007918"/>
              <a:gd name="connsiteX3" fmla="*/ 0 w 3293918"/>
              <a:gd name="connsiteY3" fmla="*/ 145473 h 1007918"/>
              <a:gd name="connsiteX0" fmla="*/ 3293918 w 3293918"/>
              <a:gd name="connsiteY0" fmla="*/ 0 h 983673"/>
              <a:gd name="connsiteX1" fmla="*/ 1094509 w 3293918"/>
              <a:gd name="connsiteY1" fmla="*/ 983673 h 983673"/>
              <a:gd name="connsiteX2" fmla="*/ 0 w 3293918"/>
              <a:gd name="connsiteY2" fmla="*/ 145473 h 983673"/>
              <a:gd name="connsiteX3" fmla="*/ 0 w 3293918"/>
              <a:gd name="connsiteY3" fmla="*/ 1454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918" h="983673">
                <a:moveTo>
                  <a:pt x="3293918" y="0"/>
                </a:moveTo>
                <a:cubicBezTo>
                  <a:pt x="2772208" y="173182"/>
                  <a:pt x="1643495" y="959428"/>
                  <a:pt x="1094509" y="983673"/>
                </a:cubicBezTo>
                <a:cubicBezTo>
                  <a:pt x="573232" y="869373"/>
                  <a:pt x="182418" y="2851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7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and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Router Migration (VROOM) </a:t>
            </a:r>
            <a:br>
              <a:rPr lang="en-US" dirty="0" smtClean="0"/>
            </a:br>
            <a:r>
              <a:rPr lang="en-US" dirty="0" smtClean="0"/>
              <a:t>   [SIGCOMM 2008]</a:t>
            </a:r>
          </a:p>
          <a:p>
            <a:pPr lvl="1"/>
            <a:r>
              <a:rPr lang="en-US" dirty="0" smtClean="0"/>
              <a:t>Allow (virtual) routers to move around</a:t>
            </a:r>
          </a:p>
          <a:p>
            <a:pPr lvl="1"/>
            <a:r>
              <a:rPr lang="en-US" dirty="0" smtClean="0"/>
              <a:t>To break the routing software free from the physical device it is running on</a:t>
            </a:r>
          </a:p>
          <a:p>
            <a:pPr lvl="1"/>
            <a:r>
              <a:rPr lang="en-US" dirty="0" smtClean="0"/>
              <a:t>Built prototype with </a:t>
            </a:r>
            <a:r>
              <a:rPr lang="en-US" dirty="0" err="1" smtClean="0"/>
              <a:t>OpenVZ</a:t>
            </a:r>
            <a:r>
              <a:rPr lang="en-US" dirty="0" smtClean="0"/>
              <a:t>, </a:t>
            </a:r>
            <a:r>
              <a:rPr lang="en-US" dirty="0" err="1" smtClean="0"/>
              <a:t>Quagga</a:t>
            </a:r>
            <a:r>
              <a:rPr lang="en-US" dirty="0" smtClean="0"/>
              <a:t>, </a:t>
            </a:r>
            <a:r>
              <a:rPr lang="en-US" dirty="0" err="1" smtClean="0"/>
              <a:t>NetFPGA</a:t>
            </a:r>
            <a:r>
              <a:rPr lang="en-US" dirty="0" smtClean="0"/>
              <a:t> or Linux</a:t>
            </a:r>
          </a:p>
          <a:p>
            <a:r>
              <a:rPr lang="en-US" dirty="0" smtClean="0"/>
              <a:t>Router Grafting [NSDI 2010]</a:t>
            </a:r>
          </a:p>
          <a:p>
            <a:pPr lvl="1"/>
            <a:r>
              <a:rPr lang="en-US" dirty="0" smtClean="0"/>
              <a:t>To break the links/sessions free from the routing software instance currently handling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Tm="5865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Router Grafting: Breaking up the router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6477000" y="3898900"/>
            <a:ext cx="18288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Curved Connector 31"/>
          <p:cNvCxnSpPr/>
          <p:nvPr/>
        </p:nvCxnSpPr>
        <p:spPr bwMode="auto">
          <a:xfrm rot="16200000" flipH="1" flipV="1">
            <a:off x="5037068" y="3314700"/>
            <a:ext cx="1066800" cy="1295400"/>
          </a:xfrm>
          <a:prstGeom prst="curvedConnector3">
            <a:avLst>
              <a:gd name="adj1" fmla="val -2142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105400" y="2667000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state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4419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link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4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34" grpId="1" animBg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Router Grafting: Breaking up the router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21336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i="1" dirty="0" smtClean="0">
                <a:solidFill>
                  <a:srgbClr val="000000"/>
                </a:solidFill>
              </a:rPr>
              <a:t>Router Grafting </a:t>
            </a:r>
            <a:r>
              <a:rPr lang="en-US" sz="3000" dirty="0" smtClean="0">
                <a:solidFill>
                  <a:srgbClr val="000000"/>
                </a:solidFill>
              </a:rPr>
              <a:t>enables </a:t>
            </a:r>
            <a:r>
              <a:rPr lang="en-US" sz="3000" dirty="0">
                <a:solidFill>
                  <a:srgbClr val="000000"/>
                </a:solidFill>
              </a:rPr>
              <a:t>this </a:t>
            </a:r>
            <a:r>
              <a:rPr lang="en-US" sz="3000" dirty="0" smtClean="0">
                <a:solidFill>
                  <a:srgbClr val="000000"/>
                </a:solidFill>
              </a:rPr>
              <a:t>breaking apart a router (splitting/merging).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2597102"/>
            <a:ext cx="6284890" cy="1502535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4890" h="1502535">
                <a:moveTo>
                  <a:pt x="0" y="1502535"/>
                </a:moveTo>
                <a:cubicBezTo>
                  <a:pt x="533400" y="1419895"/>
                  <a:pt x="1066800" y="1337256"/>
                  <a:pt x="1468191" y="1193442"/>
                </a:cubicBezTo>
                <a:cubicBezTo>
                  <a:pt x="1869582" y="1049628"/>
                  <a:pt x="2037008" y="736242"/>
                  <a:pt x="2408349" y="639651"/>
                </a:cubicBezTo>
                <a:cubicBezTo>
                  <a:pt x="2779690" y="543060"/>
                  <a:pt x="3275526" y="708338"/>
                  <a:pt x="3696236" y="613893"/>
                </a:cubicBezTo>
                <a:cubicBezTo>
                  <a:pt x="4116946" y="519448"/>
                  <a:pt x="4627808" y="145960"/>
                  <a:pt x="4932608" y="72980"/>
                </a:cubicBezTo>
                <a:cubicBezTo>
                  <a:pt x="5237408" y="0"/>
                  <a:pt x="5299656" y="19318"/>
                  <a:pt x="5525036" y="176011"/>
                </a:cubicBezTo>
                <a:cubicBezTo>
                  <a:pt x="5750416" y="332704"/>
                  <a:pt x="6284890" y="1013138"/>
                  <a:pt x="6284890" y="1013138"/>
                </a:cubicBezTo>
                <a:lnTo>
                  <a:pt x="6284890" y="1013138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0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3934359"/>
            <a:ext cx="6513490" cy="361682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  <a:gd name="connsiteX0" fmla="*/ 0 w 6284890"/>
              <a:gd name="connsiteY0" fmla="*/ 1502535 h 1650642"/>
              <a:gd name="connsiteX1" fmla="*/ 1468191 w 6284890"/>
              <a:gd name="connsiteY1" fmla="*/ 1193442 h 1650642"/>
              <a:gd name="connsiteX2" fmla="*/ 2408349 w 6284890"/>
              <a:gd name="connsiteY2" fmla="*/ 1554051 h 1650642"/>
              <a:gd name="connsiteX3" fmla="*/ 3696236 w 6284890"/>
              <a:gd name="connsiteY3" fmla="*/ 613893 h 1650642"/>
              <a:gd name="connsiteX4" fmla="*/ 4932608 w 6284890"/>
              <a:gd name="connsiteY4" fmla="*/ 72980 h 1650642"/>
              <a:gd name="connsiteX5" fmla="*/ 5525036 w 6284890"/>
              <a:gd name="connsiteY5" fmla="*/ 176011 h 1650642"/>
              <a:gd name="connsiteX6" fmla="*/ 6284890 w 6284890"/>
              <a:gd name="connsiteY6" fmla="*/ 1013138 h 1650642"/>
              <a:gd name="connsiteX7" fmla="*/ 6284890 w 6284890"/>
              <a:gd name="connsiteY7" fmla="*/ 1013138 h 1650642"/>
              <a:gd name="connsiteX0" fmla="*/ 0 w 6284890"/>
              <a:gd name="connsiteY0" fmla="*/ 1502535 h 1676042"/>
              <a:gd name="connsiteX1" fmla="*/ 1468191 w 6284890"/>
              <a:gd name="connsiteY1" fmla="*/ 1345842 h 1676042"/>
              <a:gd name="connsiteX2" fmla="*/ 2408349 w 6284890"/>
              <a:gd name="connsiteY2" fmla="*/ 1554051 h 1676042"/>
              <a:gd name="connsiteX3" fmla="*/ 3696236 w 6284890"/>
              <a:gd name="connsiteY3" fmla="*/ 613893 h 1676042"/>
              <a:gd name="connsiteX4" fmla="*/ 4932608 w 6284890"/>
              <a:gd name="connsiteY4" fmla="*/ 72980 h 1676042"/>
              <a:gd name="connsiteX5" fmla="*/ 5525036 w 6284890"/>
              <a:gd name="connsiteY5" fmla="*/ 176011 h 1676042"/>
              <a:gd name="connsiteX6" fmla="*/ 6284890 w 6284890"/>
              <a:gd name="connsiteY6" fmla="*/ 1013138 h 1676042"/>
              <a:gd name="connsiteX7" fmla="*/ 6284890 w 6284890"/>
              <a:gd name="connsiteY7" fmla="*/ 1013138 h 1676042"/>
              <a:gd name="connsiteX0" fmla="*/ 0 w 6284890"/>
              <a:gd name="connsiteY0" fmla="*/ 1680335 h 2105338"/>
              <a:gd name="connsiteX1" fmla="*/ 1468191 w 6284890"/>
              <a:gd name="connsiteY1" fmla="*/ 1523642 h 2105338"/>
              <a:gd name="connsiteX2" fmla="*/ 2408349 w 6284890"/>
              <a:gd name="connsiteY2" fmla="*/ 1731851 h 2105338"/>
              <a:gd name="connsiteX3" fmla="*/ 3696236 w 6284890"/>
              <a:gd name="connsiteY3" fmla="*/ 1858493 h 2105338"/>
              <a:gd name="connsiteX4" fmla="*/ 4932608 w 6284890"/>
              <a:gd name="connsiteY4" fmla="*/ 250780 h 2105338"/>
              <a:gd name="connsiteX5" fmla="*/ 5525036 w 6284890"/>
              <a:gd name="connsiteY5" fmla="*/ 353811 h 2105338"/>
              <a:gd name="connsiteX6" fmla="*/ 6284890 w 6284890"/>
              <a:gd name="connsiteY6" fmla="*/ 1190938 h 2105338"/>
              <a:gd name="connsiteX7" fmla="*/ 6284890 w 6284890"/>
              <a:gd name="connsiteY7" fmla="*/ 1190938 h 2105338"/>
              <a:gd name="connsiteX0" fmla="*/ 0 w 6284890"/>
              <a:gd name="connsiteY0" fmla="*/ 1398431 h 1594834"/>
              <a:gd name="connsiteX1" fmla="*/ 1468191 w 6284890"/>
              <a:gd name="connsiteY1" fmla="*/ 1241738 h 1594834"/>
              <a:gd name="connsiteX2" fmla="*/ 2408349 w 6284890"/>
              <a:gd name="connsiteY2" fmla="*/ 1449947 h 1594834"/>
              <a:gd name="connsiteX3" fmla="*/ 3696236 w 6284890"/>
              <a:gd name="connsiteY3" fmla="*/ 1576589 h 1594834"/>
              <a:gd name="connsiteX4" fmla="*/ 5161208 w 6284890"/>
              <a:gd name="connsiteY4" fmla="*/ 1340476 h 1594834"/>
              <a:gd name="connsiteX5" fmla="*/ 5525036 w 6284890"/>
              <a:gd name="connsiteY5" fmla="*/ 71907 h 1594834"/>
              <a:gd name="connsiteX6" fmla="*/ 6284890 w 6284890"/>
              <a:gd name="connsiteY6" fmla="*/ 909034 h 1594834"/>
              <a:gd name="connsiteX7" fmla="*/ 6284890 w 6284890"/>
              <a:gd name="connsiteY7" fmla="*/ 909034 h 1594834"/>
              <a:gd name="connsiteX0" fmla="*/ 0 w 6284890"/>
              <a:gd name="connsiteY0" fmla="*/ 489397 h 685800"/>
              <a:gd name="connsiteX1" fmla="*/ 1468191 w 6284890"/>
              <a:gd name="connsiteY1" fmla="*/ 332704 h 685800"/>
              <a:gd name="connsiteX2" fmla="*/ 2408349 w 6284890"/>
              <a:gd name="connsiteY2" fmla="*/ 540913 h 685800"/>
              <a:gd name="connsiteX3" fmla="*/ 3696236 w 6284890"/>
              <a:gd name="connsiteY3" fmla="*/ 667555 h 685800"/>
              <a:gd name="connsiteX4" fmla="*/ 5161208 w 6284890"/>
              <a:gd name="connsiteY4" fmla="*/ 431442 h 685800"/>
              <a:gd name="connsiteX5" fmla="*/ 5829836 w 6284890"/>
              <a:gd name="connsiteY5" fmla="*/ 458273 h 685800"/>
              <a:gd name="connsiteX6" fmla="*/ 6284890 w 6284890"/>
              <a:gd name="connsiteY6" fmla="*/ 0 h 685800"/>
              <a:gd name="connsiteX7" fmla="*/ 6284890 w 6284890"/>
              <a:gd name="connsiteY7" fmla="*/ 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513490 w 6513490"/>
              <a:gd name="connsiteY7" fmla="*/ 68580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278450 w 6513490"/>
              <a:gd name="connsiteY7" fmla="*/ 542122 h 685800"/>
              <a:gd name="connsiteX8" fmla="*/ 6513490 w 6513490"/>
              <a:gd name="connsiteY8" fmla="*/ 685800 h 685800"/>
              <a:gd name="connsiteX0" fmla="*/ 0 w 6513490"/>
              <a:gd name="connsiteY0" fmla="*/ 165279 h 389989"/>
              <a:gd name="connsiteX1" fmla="*/ 1468191 w 6513490"/>
              <a:gd name="connsiteY1" fmla="*/ 8586 h 389989"/>
              <a:gd name="connsiteX2" fmla="*/ 2408349 w 6513490"/>
              <a:gd name="connsiteY2" fmla="*/ 216795 h 389989"/>
              <a:gd name="connsiteX3" fmla="*/ 3696236 w 6513490"/>
              <a:gd name="connsiteY3" fmla="*/ 343437 h 389989"/>
              <a:gd name="connsiteX4" fmla="*/ 5161208 w 6513490"/>
              <a:gd name="connsiteY4" fmla="*/ 107324 h 389989"/>
              <a:gd name="connsiteX5" fmla="*/ 5829836 w 6513490"/>
              <a:gd name="connsiteY5" fmla="*/ 134155 h 389989"/>
              <a:gd name="connsiteX6" fmla="*/ 6056290 w 6513490"/>
              <a:gd name="connsiteY6" fmla="*/ 209282 h 389989"/>
              <a:gd name="connsiteX7" fmla="*/ 6278450 w 6513490"/>
              <a:gd name="connsiteY7" fmla="*/ 218004 h 389989"/>
              <a:gd name="connsiteX8" fmla="*/ 6513490 w 6513490"/>
              <a:gd name="connsiteY8" fmla="*/ 361682 h 389989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056290 w 6513490"/>
              <a:gd name="connsiteY6" fmla="*/ 209282 h 361682"/>
              <a:gd name="connsiteX7" fmla="*/ 6513490 w 6513490"/>
              <a:gd name="connsiteY7" fmla="*/ 361682 h 361682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513490 w 6513490"/>
              <a:gd name="connsiteY6" fmla="*/ 361682 h 3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490" h="361682">
                <a:moveTo>
                  <a:pt x="0" y="165279"/>
                </a:moveTo>
                <a:cubicBezTo>
                  <a:pt x="533400" y="82639"/>
                  <a:pt x="1066800" y="0"/>
                  <a:pt x="1468191" y="8586"/>
                </a:cubicBezTo>
                <a:cubicBezTo>
                  <a:pt x="1869582" y="17172"/>
                  <a:pt x="2037008" y="160987"/>
                  <a:pt x="2408349" y="216795"/>
                </a:cubicBezTo>
                <a:cubicBezTo>
                  <a:pt x="2779690" y="272603"/>
                  <a:pt x="3237426" y="361682"/>
                  <a:pt x="3696236" y="343437"/>
                </a:cubicBezTo>
                <a:cubicBezTo>
                  <a:pt x="4155046" y="325192"/>
                  <a:pt x="4805608" y="142204"/>
                  <a:pt x="5161208" y="107324"/>
                </a:cubicBezTo>
                <a:cubicBezTo>
                  <a:pt x="5516808" y="72444"/>
                  <a:pt x="5604456" y="91762"/>
                  <a:pt x="5829836" y="134155"/>
                </a:cubicBezTo>
                <a:cubicBezTo>
                  <a:pt x="6055216" y="176548"/>
                  <a:pt x="6371062" y="314281"/>
                  <a:pt x="6513490" y="361682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" y="4876800"/>
            <a:ext cx="82296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The topology changes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(Need to re-run decision processes)</a:t>
            </a:r>
          </a:p>
        </p:txBody>
      </p:sp>
    </p:spTree>
    <p:custDataLst>
      <p:tags r:id="rId1"/>
    </p:custDataLst>
  </p:cSld>
  <p:clrMapOvr>
    <a:masterClrMapping/>
  </p:clrMapOvr>
  <p:transition advTm="25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and forwarding should </a:t>
            </a:r>
            <a:r>
              <a:rPr lang="en-US" dirty="0" smtClean="0">
                <a:solidFill>
                  <a:srgbClr val="FF0000"/>
                </a:solidFill>
              </a:rPr>
              <a:t>not be disrupted</a:t>
            </a:r>
          </a:p>
          <a:p>
            <a:pPr lvl="1"/>
            <a:r>
              <a:rPr lang="en-US" dirty="0" smtClean="0"/>
              <a:t>Data packets are not dropped</a:t>
            </a:r>
          </a:p>
          <a:p>
            <a:pPr lvl="1"/>
            <a:r>
              <a:rPr lang="en-US" dirty="0" smtClean="0"/>
              <a:t>Routing protocol adjacencies do not go down</a:t>
            </a:r>
          </a:p>
          <a:p>
            <a:pPr lvl="1"/>
            <a:r>
              <a:rPr lang="en-US" dirty="0" smtClean="0"/>
              <a:t>All route announcements are received</a:t>
            </a:r>
          </a:p>
          <a:p>
            <a:endParaRPr lang="en-US" dirty="0" smtClean="0"/>
          </a:p>
          <a:p>
            <a:r>
              <a:rPr lang="en-US" dirty="0" smtClean="0"/>
              <a:t>Change should be 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</a:p>
          <a:p>
            <a:pPr lvl="1"/>
            <a:r>
              <a:rPr lang="en-US" dirty="0" smtClean="0"/>
              <a:t>Neighboring routers/operators should not be involved</a:t>
            </a:r>
          </a:p>
          <a:p>
            <a:pPr lvl="1"/>
            <a:r>
              <a:rPr lang="en-US" dirty="0" smtClean="0"/>
              <a:t>Redesign the routers not the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Tm="4932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r>
              <a:rPr lang="en-US" dirty="0" smtClean="0"/>
              <a:t>What makes it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infrastructure with illusion of infinite scale</a:t>
            </a:r>
          </a:p>
          <a:p>
            <a:pPr lvl="1"/>
            <a:r>
              <a:rPr lang="en-US" dirty="0" smtClean="0"/>
              <a:t>Elastic and scalable</a:t>
            </a:r>
          </a:p>
          <a:p>
            <a:r>
              <a:rPr lang="en-US" dirty="0" smtClean="0"/>
              <a:t>Hosted infrastructure (public cloud)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Benefits…</a:t>
            </a:r>
          </a:p>
          <a:p>
            <a:pPr lvl="1"/>
            <a:r>
              <a:rPr lang="en-US" dirty="0" smtClean="0"/>
              <a:t>Economies of scale</a:t>
            </a:r>
          </a:p>
          <a:p>
            <a:pPr lvl="1"/>
            <a:r>
              <a:rPr lang="en-US" dirty="0" smtClean="0"/>
              <a:t>Pay for what you use </a:t>
            </a:r>
          </a:p>
          <a:p>
            <a:pPr lvl="1"/>
            <a:r>
              <a:rPr lang="en-US" dirty="0" smtClean="0"/>
              <a:t>Available on-demand (handle spikes)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71825"/>
            <a:ext cx="1562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3962400"/>
            <a:ext cx="123533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733800"/>
            <a:ext cx="1066800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895600"/>
            <a:ext cx="2319337" cy="5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895600"/>
            <a:ext cx="16459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581400"/>
            <a:ext cx="2514599" cy="46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765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Protocol Layers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36614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990600" y="4343400"/>
            <a:ext cx="6858000" cy="2514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8377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 bwMode="auto">
          <a:xfrm>
            <a:off x="0" y="2971800"/>
            <a:ext cx="2286000" cy="31242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352799" y="2628053"/>
            <a:ext cx="5791201" cy="37647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40" name="Straight Connector 39"/>
          <p:cNvCxnSpPr>
            <a:endCxn id="41" idx="3"/>
          </p:cNvCxnSpPr>
          <p:nvPr/>
        </p:nvCxnSpPr>
        <p:spPr>
          <a:xfrm rot="10800000">
            <a:off x="1676400" y="4381500"/>
            <a:ext cx="2286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81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stCxn id="43" idx="1"/>
          </p:cNvCxnSpPr>
          <p:nvPr/>
        </p:nvCxnSpPr>
        <p:spPr>
          <a:xfrm rot="10800000" flipV="1">
            <a:off x="5943600" y="4000500"/>
            <a:ext cx="12192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3810001" y="4038600"/>
            <a:ext cx="2209801" cy="381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 bwMode="auto">
          <a:xfrm>
            <a:off x="6324600" y="40957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4191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1" y="5486400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77861" y="5877580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</p:spTree>
  </p:cSld>
  <p:clrMapOvr>
    <a:masterClrMapping/>
  </p:clrMapOvr>
  <p:transition advTm="2831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r>
              <a:rPr lang="en-US" dirty="0" smtClean="0"/>
              <a:t>Links are not physical wires</a:t>
            </a:r>
          </a:p>
          <a:p>
            <a:pPr lvl="1"/>
            <a:r>
              <a:rPr lang="en-US" dirty="0" smtClean="0"/>
              <a:t>Switchover in nanoseconds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6" name="Cloud 25"/>
          <p:cNvSpPr/>
          <p:nvPr/>
        </p:nvSpPr>
        <p:spPr bwMode="auto">
          <a:xfrm>
            <a:off x="0" y="2971800"/>
            <a:ext cx="2286000" cy="31242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352799" y="2628053"/>
            <a:ext cx="5791201" cy="37647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3657601" y="3733800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191000"/>
            <a:ext cx="479425" cy="385763"/>
          </a:xfrm>
          <a:prstGeom prst="rect">
            <a:avLst/>
          </a:prstGeom>
          <a:noFill/>
        </p:spPr>
      </p:pic>
      <p:pic>
        <p:nvPicPr>
          <p:cNvPr id="6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3962400"/>
            <a:ext cx="479425" cy="385763"/>
          </a:xfrm>
          <a:prstGeom prst="rect">
            <a:avLst/>
          </a:prstGeom>
          <a:noFill/>
        </p:spPr>
      </p:pic>
      <p:pic>
        <p:nvPicPr>
          <p:cNvPr id="8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872037"/>
            <a:ext cx="479425" cy="385763"/>
          </a:xfrm>
          <a:prstGeom prst="rect">
            <a:avLst/>
          </a:prstGeom>
          <a:noFill/>
        </p:spPr>
      </p:pic>
      <p:pic>
        <p:nvPicPr>
          <p:cNvPr id="9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872037"/>
            <a:ext cx="479425" cy="385763"/>
          </a:xfrm>
          <a:prstGeom prst="rect">
            <a:avLst/>
          </a:prstGeom>
          <a:noFill/>
        </p:spPr>
      </p:pic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 flipV="1">
            <a:off x="4365626" y="4155282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5127627" y="4079082"/>
            <a:ext cx="260348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191000" y="4571999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>
          <a:xfrm>
            <a:off x="5051426" y="5064919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1"/>
            <a:endCxn id="29" idx="3"/>
          </p:cNvCxnSpPr>
          <p:nvPr/>
        </p:nvCxnSpPr>
        <p:spPr>
          <a:xfrm rot="10800000">
            <a:off x="1676401" y="4381500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648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81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32" idx="1"/>
            <a:endCxn id="7" idx="3"/>
          </p:cNvCxnSpPr>
          <p:nvPr/>
        </p:nvCxnSpPr>
        <p:spPr>
          <a:xfrm rot="10800000" flipV="1">
            <a:off x="5867400" y="4000500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1"/>
            <a:endCxn id="9" idx="3"/>
          </p:cNvCxnSpPr>
          <p:nvPr/>
        </p:nvCxnSpPr>
        <p:spPr>
          <a:xfrm rot="10800000" flipV="1">
            <a:off x="5737228" y="5029199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4191000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7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886200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0957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3272135"/>
            <a:ext cx="2460930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Optical Switches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177861" y="5877580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1" y="5486400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</p:spTree>
  </p:cSld>
  <p:clrMapOvr>
    <a:masterClrMapping/>
  </p:clrMapOvr>
  <p:transition advTm="2463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35052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Tm="8939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is an identifier in BGP</a:t>
            </a:r>
          </a:p>
          <a:p>
            <a:r>
              <a:rPr lang="en-US" dirty="0" smtClean="0"/>
              <a:t>Changing it would require neighbor to reconfigure</a:t>
            </a:r>
          </a:p>
          <a:p>
            <a:pPr lvl="1"/>
            <a:r>
              <a:rPr lang="en-US" dirty="0" smtClean="0"/>
              <a:t>Not transparent</a:t>
            </a:r>
          </a:p>
          <a:p>
            <a:pPr lvl="1"/>
            <a:r>
              <a:rPr lang="en-US" dirty="0" smtClean="0"/>
              <a:t>Also has impact on TCP (later)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IP Address</a:t>
            </a:r>
            <a:endParaRPr lang="en-US" dirty="0"/>
          </a:p>
        </p:txBody>
      </p:sp>
      <p:sp>
        <p:nvSpPr>
          <p:cNvPr id="27" name="Cloud 26"/>
          <p:cNvSpPr/>
          <p:nvPr/>
        </p:nvSpPr>
        <p:spPr bwMode="auto">
          <a:xfrm>
            <a:off x="0" y="3389293"/>
            <a:ext cx="2286000" cy="28194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352799" y="3008292"/>
            <a:ext cx="5791201" cy="34971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3657601" y="3846493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30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303693"/>
            <a:ext cx="479425" cy="385763"/>
          </a:xfrm>
          <a:prstGeom prst="rect">
            <a:avLst/>
          </a:prstGeom>
          <a:noFill/>
        </p:spPr>
      </p:pic>
      <p:pic>
        <p:nvPicPr>
          <p:cNvPr id="31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075093"/>
            <a:ext cx="479425" cy="385763"/>
          </a:xfrm>
          <a:prstGeom prst="rect">
            <a:avLst/>
          </a:prstGeom>
          <a:noFill/>
        </p:spPr>
      </p:pic>
      <p:pic>
        <p:nvPicPr>
          <p:cNvPr id="32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984730"/>
            <a:ext cx="479425" cy="385763"/>
          </a:xfrm>
          <a:prstGeom prst="rect">
            <a:avLst/>
          </a:prstGeom>
          <a:noFill/>
        </p:spPr>
      </p:pic>
      <p:pic>
        <p:nvPicPr>
          <p:cNvPr id="33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984730"/>
            <a:ext cx="479425" cy="385763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>
            <a:stCxn id="30" idx="3"/>
            <a:endCxn id="31" idx="1"/>
          </p:cNvCxnSpPr>
          <p:nvPr/>
        </p:nvCxnSpPr>
        <p:spPr>
          <a:xfrm flipV="1">
            <a:off x="4365626" y="4267975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3"/>
            <a:endCxn id="45" idx="1"/>
          </p:cNvCxnSpPr>
          <p:nvPr/>
        </p:nvCxnSpPr>
        <p:spPr>
          <a:xfrm flipV="1">
            <a:off x="5127627" y="4191775"/>
            <a:ext cx="260348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191000" y="4684692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3"/>
            <a:endCxn id="33" idx="1"/>
          </p:cNvCxnSpPr>
          <p:nvPr/>
        </p:nvCxnSpPr>
        <p:spPr>
          <a:xfrm>
            <a:off x="5051426" y="5177612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75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6089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94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stCxn id="41" idx="1"/>
            <a:endCxn id="45" idx="3"/>
          </p:cNvCxnSpPr>
          <p:nvPr/>
        </p:nvCxnSpPr>
        <p:spPr>
          <a:xfrm rot="10800000" flipV="1">
            <a:off x="5867400" y="4113193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33" idx="3"/>
          </p:cNvCxnSpPr>
          <p:nvPr/>
        </p:nvCxnSpPr>
        <p:spPr>
          <a:xfrm rot="10800000" flipV="1">
            <a:off x="5737228" y="5141892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15000" y="4303693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4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998893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208443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77861" y="5990273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1" y="5599093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415129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324600" y="37702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  <p:cxnSp>
        <p:nvCxnSpPr>
          <p:cNvPr id="38" name="Straight Connector 37"/>
          <p:cNvCxnSpPr>
            <a:stCxn id="30" idx="1"/>
            <a:endCxn id="39" idx="3"/>
          </p:cNvCxnSpPr>
          <p:nvPr/>
        </p:nvCxnSpPr>
        <p:spPr>
          <a:xfrm rot="10800000">
            <a:off x="1676401" y="4494193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9655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not used for global </a:t>
            </a:r>
            <a:r>
              <a:rPr lang="en-US" dirty="0" err="1" smtClean="0"/>
              <a:t>reachability</a:t>
            </a:r>
            <a:endParaRPr lang="en-US" dirty="0" smtClean="0"/>
          </a:p>
          <a:p>
            <a:pPr lvl="1"/>
            <a:r>
              <a:rPr lang="en-US" dirty="0" smtClean="0"/>
              <a:t>Can move with BGP session</a:t>
            </a:r>
          </a:p>
          <a:p>
            <a:pPr lvl="1"/>
            <a:r>
              <a:rPr lang="en-US" dirty="0" smtClean="0"/>
              <a:t>Neighbor doesn’t have to reconfigure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Re-assign IP Address</a:t>
            </a:r>
            <a:endParaRPr lang="en-US" dirty="0"/>
          </a:p>
        </p:txBody>
      </p:sp>
      <p:sp>
        <p:nvSpPr>
          <p:cNvPr id="28" name="Cloud 27"/>
          <p:cNvSpPr/>
          <p:nvPr/>
        </p:nvSpPr>
        <p:spPr bwMode="auto">
          <a:xfrm>
            <a:off x="0" y="3389293"/>
            <a:ext cx="2286000" cy="28194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352799" y="3008292"/>
            <a:ext cx="5791201" cy="34971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3657601" y="3846493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31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303693"/>
            <a:ext cx="479425" cy="385763"/>
          </a:xfrm>
          <a:prstGeom prst="rect">
            <a:avLst/>
          </a:prstGeom>
          <a:noFill/>
        </p:spPr>
      </p:pic>
      <p:pic>
        <p:nvPicPr>
          <p:cNvPr id="32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075093"/>
            <a:ext cx="479425" cy="385763"/>
          </a:xfrm>
          <a:prstGeom prst="rect">
            <a:avLst/>
          </a:prstGeom>
          <a:noFill/>
        </p:spPr>
      </p:pic>
      <p:pic>
        <p:nvPicPr>
          <p:cNvPr id="33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984730"/>
            <a:ext cx="479425" cy="385763"/>
          </a:xfrm>
          <a:prstGeom prst="rect">
            <a:avLst/>
          </a:prstGeom>
          <a:noFill/>
        </p:spPr>
      </p:pic>
      <p:pic>
        <p:nvPicPr>
          <p:cNvPr id="34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984730"/>
            <a:ext cx="479425" cy="385763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>
            <a:stCxn id="31" idx="3"/>
            <a:endCxn id="32" idx="1"/>
          </p:cNvCxnSpPr>
          <p:nvPr/>
        </p:nvCxnSpPr>
        <p:spPr>
          <a:xfrm flipV="1">
            <a:off x="4365626" y="4267975"/>
            <a:ext cx="282576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3"/>
            <a:endCxn id="45" idx="1"/>
          </p:cNvCxnSpPr>
          <p:nvPr/>
        </p:nvCxnSpPr>
        <p:spPr>
          <a:xfrm flipV="1">
            <a:off x="5127627" y="4191775"/>
            <a:ext cx="260348" cy="762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191000" y="4684692"/>
            <a:ext cx="457202" cy="30480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34" idx="1"/>
          </p:cNvCxnSpPr>
          <p:nvPr/>
        </p:nvCxnSpPr>
        <p:spPr>
          <a:xfrm>
            <a:off x="5051426" y="5177612"/>
            <a:ext cx="206376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75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6089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94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stCxn id="41" idx="1"/>
            <a:endCxn id="45" idx="3"/>
          </p:cNvCxnSpPr>
          <p:nvPr/>
        </p:nvCxnSpPr>
        <p:spPr>
          <a:xfrm rot="10800000" flipV="1">
            <a:off x="5867400" y="4113193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34" idx="3"/>
          </p:cNvCxnSpPr>
          <p:nvPr/>
        </p:nvCxnSpPr>
        <p:spPr>
          <a:xfrm rot="10800000" flipV="1">
            <a:off x="5737228" y="5141892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15000" y="4303693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4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998893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208443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7861" y="5990273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1" y="5599093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676400" y="415129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248400" y="51418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  <p:cxnSp>
        <p:nvCxnSpPr>
          <p:cNvPr id="51" name="Straight Connector 50"/>
          <p:cNvCxnSpPr>
            <a:stCxn id="31" idx="1"/>
            <a:endCxn id="39" idx="3"/>
          </p:cNvCxnSpPr>
          <p:nvPr/>
        </p:nvCxnSpPr>
        <p:spPr>
          <a:xfrm rot="10800000">
            <a:off x="1676401" y="4494193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5584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8194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smtClean="0"/>
              <a:t>TCP sessions are long running in BGP</a:t>
            </a:r>
          </a:p>
          <a:p>
            <a:pPr lvl="1"/>
            <a:r>
              <a:rPr lang="en-US" dirty="0" smtClean="0"/>
              <a:t>Killing it implicitly signals the router is down</a:t>
            </a:r>
          </a:p>
          <a:p>
            <a:r>
              <a:rPr lang="en-US" dirty="0" smtClean="0"/>
              <a:t>BGP and TCP extensions as a workaround</a:t>
            </a:r>
            <a:br>
              <a:rPr lang="en-US" dirty="0" smtClean="0"/>
            </a:br>
            <a:r>
              <a:rPr lang="en-US" dirty="0" smtClean="0"/>
              <a:t>(not supported on all routers)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4739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TCP Transparently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Capitalize on IP address not changing</a:t>
            </a:r>
          </a:p>
          <a:p>
            <a:pPr lvl="1"/>
            <a:r>
              <a:rPr lang="en-US" dirty="0" smtClean="0"/>
              <a:t>To keep it completely transparent</a:t>
            </a:r>
          </a:p>
          <a:p>
            <a:r>
              <a:rPr lang="en-US" dirty="0" smtClean="0"/>
              <a:t>Transfer the TCP session state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r>
              <a:rPr lang="en-US" dirty="0" smtClean="0"/>
              <a:t>Packet input/output queue (packets not read/</a:t>
            </a:r>
            <a:r>
              <a:rPr lang="en-US" dirty="0" err="1" smtClean="0"/>
              <a:t>ack’d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50292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5029200"/>
            <a:ext cx="1600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3962400"/>
            <a:ext cx="3124200" cy="762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4038600"/>
            <a:ext cx="1600200" cy="685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5181600"/>
            <a:ext cx="304800" cy="38100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6019800"/>
            <a:ext cx="304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60198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60198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67200" y="5334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19600" y="48768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TCP(data, </a:t>
            </a:r>
            <a:r>
              <a:rPr lang="en-US" dirty="0" err="1" smtClean="0"/>
              <a:t>seq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4267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send()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267200" y="5715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85461" y="53017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267200" y="64008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485461" y="598753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TCP(data’, </a:t>
            </a:r>
            <a:r>
              <a:rPr lang="en-US" dirty="0" err="1" smtClean="0"/>
              <a:t>seq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267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recv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7" name="Elbow Connector 26"/>
          <p:cNvCxnSpPr>
            <a:stCxn id="12" idx="1"/>
            <a:endCxn id="25" idx="2"/>
          </p:cNvCxnSpPr>
          <p:nvPr/>
        </p:nvCxnSpPr>
        <p:spPr bwMode="auto">
          <a:xfrm rot="10800000">
            <a:off x="1301686" y="4636532"/>
            <a:ext cx="1593914" cy="1573768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hape 29"/>
          <p:cNvCxnSpPr>
            <a:stCxn id="19" idx="2"/>
            <a:endCxn id="9" idx="1"/>
          </p:cNvCxnSpPr>
          <p:nvPr/>
        </p:nvCxnSpPr>
        <p:spPr bwMode="auto">
          <a:xfrm rot="16200000" flipH="1">
            <a:off x="2280289" y="4756789"/>
            <a:ext cx="735568" cy="495054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1000" y="4114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62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</p:spTree>
  </p:cSld>
  <p:clrMapOvr>
    <a:masterClrMapping/>
  </p:clrMapOvr>
  <p:transition advTm="247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demanding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e-mail         →    social media    →   streaming (live) video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192155"/>
            <a:ext cx="1057275" cy="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09800"/>
            <a:ext cx="1600200" cy="3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743200"/>
            <a:ext cx="914400" cy="4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209800"/>
            <a:ext cx="1219200" cy="4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819400"/>
            <a:ext cx="990600" cy="4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7096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209800"/>
            <a:ext cx="68580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advTm="1078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What (not) to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Want data packets to be delivered</a:t>
            </a:r>
          </a:p>
          <a:p>
            <a:pPr lvl="1"/>
            <a:r>
              <a:rPr lang="en-US" dirty="0" smtClean="0"/>
              <a:t>Want routing adjacencies to remain up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Routing information</a:t>
            </a:r>
          </a:p>
          <a:p>
            <a:r>
              <a:rPr lang="en-US" dirty="0" smtClean="0"/>
              <a:t>Do not need (but can have)</a:t>
            </a:r>
          </a:p>
          <a:p>
            <a:pPr lvl="1"/>
            <a:r>
              <a:rPr lang="en-US" dirty="0" smtClean="0"/>
              <a:t>State machine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Timers</a:t>
            </a:r>
          </a:p>
          <a:p>
            <a:r>
              <a:rPr lang="en-US" dirty="0" smtClean="0"/>
              <a:t>Keeps code modifications to a minimum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advTm="62931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Information</a:t>
            </a:r>
            <a:endParaRPr lang="en-US" dirty="0"/>
          </a:p>
        </p:txBody>
      </p:sp>
      <p:sp>
        <p:nvSpPr>
          <p:cNvPr id="32" name="Cloud 31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involve remote end-point</a:t>
            </a:r>
          </a:p>
          <a:p>
            <a:pPr lvl="1"/>
            <a:r>
              <a:rPr lang="en-US" dirty="0" smtClean="0"/>
              <a:t>Similar exchange as with a new BGP session</a:t>
            </a:r>
          </a:p>
          <a:p>
            <a:pPr lvl="1"/>
            <a:r>
              <a:rPr lang="en-US" dirty="0" smtClean="0"/>
              <a:t>Migrate-to router sends entire state to remote end-point</a:t>
            </a:r>
          </a:p>
          <a:p>
            <a:pPr lvl="1"/>
            <a:r>
              <a:rPr lang="en-US" dirty="0" smtClean="0"/>
              <a:t>Ask remote-end point to re-send all routes it advertised</a:t>
            </a:r>
          </a:p>
          <a:p>
            <a:r>
              <a:rPr lang="en-US" dirty="0" smtClean="0"/>
              <a:t>Disruptive </a:t>
            </a:r>
          </a:p>
          <a:p>
            <a:pPr lvl="1"/>
            <a:r>
              <a:rPr lang="en-US" dirty="0" smtClean="0"/>
              <a:t>Makes remote end-point do significant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>
            <a:stCxn id="1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0" name="Straight Connector 29"/>
          <p:cNvCxnSpPr>
            <a:stCxn id="18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467671">
            <a:off x="2489009" y="6080611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42" name="Freeform 41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endCxn id="43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2209800" y="5791200"/>
            <a:ext cx="2667000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advTm="39796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Information (optimization)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Migrate-from router send the migrate-to router:</a:t>
            </a:r>
          </a:p>
          <a:p>
            <a:r>
              <a:rPr lang="en-US" dirty="0" smtClean="0"/>
              <a:t>The routes it learned</a:t>
            </a:r>
          </a:p>
          <a:p>
            <a:pPr lvl="1"/>
            <a:r>
              <a:rPr lang="en-US" dirty="0" smtClean="0"/>
              <a:t>Instead of making remote end-point re-announce</a:t>
            </a:r>
          </a:p>
          <a:p>
            <a:r>
              <a:rPr lang="en-US" dirty="0" smtClean="0"/>
              <a:t>The routes it advertised</a:t>
            </a:r>
          </a:p>
          <a:p>
            <a:pPr lvl="1"/>
            <a:r>
              <a:rPr lang="en-US" dirty="0" smtClean="0"/>
              <a:t>So able to send just an incremental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2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>
            <a:stCxn id="2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36" name="Freeform 35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7" name="Straight Connector 36"/>
          <p:cNvCxnSpPr>
            <a:stCxn id="28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467671">
            <a:off x="3012766" y="5967417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Incremental</a:t>
            </a:r>
          </a:p>
          <a:p>
            <a:r>
              <a:rPr lang="en-US" sz="2000" dirty="0" smtClean="0"/>
              <a:t> Update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6533466" y="5506134"/>
            <a:ext cx="496669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934200" y="5144869"/>
            <a:ext cx="20826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routes </a:t>
            </a:r>
          </a:p>
          <a:p>
            <a:r>
              <a:rPr lang="en-US" dirty="0" smtClean="0"/>
              <a:t>advertised/learned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endCxn id="43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2209800" y="5791200"/>
            <a:ext cx="2667000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 advTm="47221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in The Background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takes a while</a:t>
            </a:r>
          </a:p>
          <a:p>
            <a:pPr lvl="1"/>
            <a:r>
              <a:rPr lang="en-US" dirty="0" smtClean="0"/>
              <a:t>A lot of routing state to transfer</a:t>
            </a:r>
          </a:p>
          <a:p>
            <a:pPr lvl="1"/>
            <a:r>
              <a:rPr lang="en-US" dirty="0" smtClean="0"/>
              <a:t>A lot of processing is needed</a:t>
            </a:r>
          </a:p>
          <a:p>
            <a:r>
              <a:rPr lang="en-US" dirty="0" smtClean="0"/>
              <a:t>Routing changes can happen at any time</a:t>
            </a:r>
          </a:p>
          <a:p>
            <a:r>
              <a:rPr lang="en-US" dirty="0" smtClean="0"/>
              <a:t>Migrate in the background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endCxn id="16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Connector 27"/>
          <p:cNvCxnSpPr>
            <a:stCxn id="19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1404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819400"/>
          </a:xfrm>
        </p:spPr>
        <p:txBody>
          <a:bodyPr/>
          <a:lstStyle/>
          <a:p>
            <a:r>
              <a:rPr lang="en-US" dirty="0" smtClean="0"/>
              <a:t>Added grafting into </a:t>
            </a:r>
            <a:r>
              <a:rPr lang="en-US" dirty="0" err="1" smtClean="0"/>
              <a:t>Quagga</a:t>
            </a:r>
            <a:endParaRPr lang="en-US" dirty="0" smtClean="0"/>
          </a:p>
          <a:p>
            <a:pPr lvl="1"/>
            <a:r>
              <a:rPr lang="en-US" dirty="0" smtClean="0"/>
              <a:t>Import/export routes, new ‘inactive’ state</a:t>
            </a:r>
          </a:p>
          <a:p>
            <a:pPr lvl="1"/>
            <a:r>
              <a:rPr lang="en-US" dirty="0" smtClean="0"/>
              <a:t>Routing data and decision process well separated</a:t>
            </a:r>
          </a:p>
          <a:p>
            <a:r>
              <a:rPr lang="en-US" dirty="0" smtClean="0"/>
              <a:t>Graft daemon to control process</a:t>
            </a:r>
          </a:p>
          <a:p>
            <a:r>
              <a:rPr lang="en-US" dirty="0" err="1" smtClean="0"/>
              <a:t>SockMi</a:t>
            </a:r>
            <a:r>
              <a:rPr lang="en-US" dirty="0" smtClean="0"/>
              <a:t> for TCP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82179"/>
            <a:ext cx="2895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Modified</a:t>
            </a:r>
          </a:p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574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graft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daemon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533400" y="5458479"/>
            <a:ext cx="289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63347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5648979"/>
            <a:ext cx="14478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SockMi.ko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20179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Graftable</a:t>
            </a:r>
            <a:r>
              <a:rPr lang="en-US" sz="2400" b="1" dirty="0" smtClean="0"/>
              <a:t> Router</a:t>
            </a:r>
            <a:endParaRPr lang="en-US" sz="2400" b="1" dirty="0"/>
          </a:p>
        </p:txBody>
      </p:sp>
      <p:cxnSp>
        <p:nvCxnSpPr>
          <p:cNvPr id="12" name="Straight Connector 11"/>
          <p:cNvCxnSpPr>
            <a:stCxn id="5" idx="3"/>
            <a:endCxn id="13" idx="1"/>
          </p:cNvCxnSpPr>
          <p:nvPr/>
        </p:nvCxnSpPr>
        <p:spPr>
          <a:xfrm>
            <a:off x="3429000" y="5458479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91000" y="4582179"/>
            <a:ext cx="1752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Handler</a:t>
            </a:r>
          </a:p>
          <a:p>
            <a:pPr algn="ctr"/>
            <a:r>
              <a:rPr lang="en-US" sz="2000" dirty="0" err="1" smtClean="0"/>
              <a:t>Comm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13" idx="1"/>
            <a:endCxn id="13" idx="3"/>
          </p:cNvCxnSpPr>
          <p:nvPr/>
        </p:nvCxnSpPr>
        <p:spPr>
          <a:xfrm rot="10800000" flipH="1">
            <a:off x="4191000" y="5458479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633477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2.6.19.7-click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95800" y="5648979"/>
            <a:ext cx="1143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click.ko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743979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Emulated</a:t>
            </a:r>
          </a:p>
          <a:p>
            <a:r>
              <a:rPr lang="en-US" sz="2400" b="1" dirty="0" smtClean="0"/>
              <a:t>link migration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010400" y="4582179"/>
            <a:ext cx="1447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 rot="10800000" flipH="1">
            <a:off x="7010400" y="5458479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3741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Unmod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Router</a:t>
            </a:r>
            <a:endParaRPr lang="en-US" sz="2400" b="1" dirty="0"/>
          </a:p>
        </p:txBody>
      </p:sp>
      <p:cxnSp>
        <p:nvCxnSpPr>
          <p:cNvPr id="23" name="Straight Connector 22"/>
          <p:cNvCxnSpPr>
            <a:stCxn id="13" idx="3"/>
            <a:endCxn id="19" idx="1"/>
          </p:cNvCxnSpPr>
          <p:nvPr/>
        </p:nvCxnSpPr>
        <p:spPr>
          <a:xfrm>
            <a:off x="5943600" y="5458479"/>
            <a:ext cx="106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342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</p:spTree>
  </p:cSld>
  <p:clrMapOvr>
    <a:masterClrMapping/>
  </p:clrMapOvr>
  <p:transition advTm="3056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Mechanism:</a:t>
            </a:r>
          </a:p>
          <a:p>
            <a:r>
              <a:rPr lang="en-US" dirty="0" smtClean="0"/>
              <a:t>Impact on migrating routers</a:t>
            </a:r>
          </a:p>
          <a:p>
            <a:r>
              <a:rPr lang="en-US" dirty="0" smtClean="0"/>
              <a:t>Disruption to network operation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Application:</a:t>
            </a:r>
          </a:p>
          <a:p>
            <a:r>
              <a:rPr lang="en-US" dirty="0" smtClean="0"/>
              <a:t>Traffic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advTm="18362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Migrating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migration takes</a:t>
            </a:r>
          </a:p>
          <a:p>
            <a:pPr lvl="1"/>
            <a:r>
              <a:rPr lang="en-US" dirty="0" smtClean="0"/>
              <a:t>Includes export, transmit, import, lookup, decision</a:t>
            </a:r>
          </a:p>
          <a:p>
            <a:pPr lvl="1"/>
            <a:r>
              <a:rPr lang="en-US" dirty="0" smtClean="0"/>
              <a:t>CPU Utilization roughly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5800" y="2590800"/>
          <a:ext cx="54102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Callout 1 5"/>
          <p:cNvSpPr/>
          <p:nvPr/>
        </p:nvSpPr>
        <p:spPr bwMode="auto">
          <a:xfrm>
            <a:off x="6629400" y="2286000"/>
            <a:ext cx="2286000" cy="1295400"/>
          </a:xfrm>
          <a:prstGeom prst="borderCallout1">
            <a:avLst>
              <a:gd name="adj1" fmla="val 30095"/>
              <a:gd name="adj2" fmla="val -170"/>
              <a:gd name="adj3" fmla="val 62080"/>
              <a:gd name="adj4" fmla="val -56190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Between Routers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0.9</a:t>
            </a:r>
            <a:r>
              <a:rPr lang="en-US" sz="2000" b="1" dirty="0" smtClean="0">
                <a:latin typeface="Helvetica" pitchFamily="34" charset="0"/>
              </a:rPr>
              <a:t>s (20k)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6.9s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(200k)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66097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to Network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traffic affected by not having a link</a:t>
            </a:r>
          </a:p>
          <a:p>
            <a:pPr lvl="1">
              <a:defRPr/>
            </a:pPr>
            <a:r>
              <a:rPr lang="en-US" dirty="0" smtClean="0"/>
              <a:t>nanoseconds</a:t>
            </a:r>
          </a:p>
          <a:p>
            <a:pPr>
              <a:defRPr/>
            </a:pPr>
            <a:r>
              <a:rPr lang="en-US" dirty="0" smtClean="0"/>
              <a:t>Routing protocols affected by unresponsiveness</a:t>
            </a:r>
          </a:p>
          <a:p>
            <a:pPr lvl="1">
              <a:defRPr/>
            </a:pPr>
            <a:r>
              <a:rPr lang="en-US" dirty="0" smtClean="0"/>
              <a:t>Set old router to “inactive”, migrate link, migrate TCP, set new router to “active”</a:t>
            </a:r>
          </a:p>
          <a:p>
            <a:pPr lvl="1">
              <a:defRPr/>
            </a:pPr>
            <a:r>
              <a:rPr lang="en-US" dirty="0" smtClean="0"/>
              <a:t>milliseconds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 advTm="54086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86400"/>
          </a:xfrm>
        </p:spPr>
        <p:txBody>
          <a:bodyPr/>
          <a:lstStyle/>
          <a:p>
            <a:r>
              <a:rPr lang="en-US" dirty="0" smtClean="0"/>
              <a:t>Internet2 topology, and traffic data</a:t>
            </a:r>
          </a:p>
          <a:p>
            <a:r>
              <a:rPr lang="en-US" dirty="0" smtClean="0"/>
              <a:t>Developed algorithms to determine links to graft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69263" cy="685800"/>
          </a:xfrm>
        </p:spPr>
        <p:txBody>
          <a:bodyPr/>
          <a:lstStyle/>
          <a:p>
            <a:r>
              <a:rPr lang="en-US" dirty="0" smtClean="0"/>
              <a:t>Traffic Engineering Evaluation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251460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9389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demanding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e-mail         →    social media    →   streaming (live) video</a:t>
            </a:r>
            <a:endParaRPr lang="en-US" dirty="0" smtClean="0"/>
          </a:p>
          <a:p>
            <a:r>
              <a:rPr lang="en-US" dirty="0" smtClean="0"/>
              <a:t>Increasingly critical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business software  →   smart power grid   →   healthcare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1619250" cy="12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429000"/>
            <a:ext cx="1309688" cy="128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429000"/>
            <a:ext cx="20499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524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86400"/>
          </a:xfrm>
        </p:spPr>
        <p:txBody>
          <a:bodyPr/>
          <a:lstStyle/>
          <a:p>
            <a:r>
              <a:rPr lang="en-US" dirty="0" smtClean="0"/>
              <a:t>Internet2 topology, and traffic data</a:t>
            </a:r>
          </a:p>
          <a:p>
            <a:r>
              <a:rPr lang="en-US" dirty="0" smtClean="0"/>
              <a:t>Developed algorithms to determine links to graft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69263" cy="685800"/>
          </a:xfrm>
        </p:spPr>
        <p:txBody>
          <a:bodyPr/>
          <a:lstStyle/>
          <a:p>
            <a:r>
              <a:rPr lang="en-US" dirty="0" smtClean="0"/>
              <a:t>Traffic Engineering Evaluation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251460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4953000" y="4343400"/>
            <a:ext cx="13716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09800" y="2667000"/>
            <a:ext cx="525650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Network can handle more traffic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(at same level of congestion)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3897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Grafting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moving a single link with…</a:t>
            </a:r>
          </a:p>
          <a:p>
            <a:pPr lvl="1"/>
            <a:r>
              <a:rPr lang="en-US" dirty="0" smtClean="0"/>
              <a:t>Minimal code change</a:t>
            </a:r>
          </a:p>
          <a:p>
            <a:pPr lvl="1"/>
            <a:r>
              <a:rPr lang="en-US" dirty="0" smtClean="0"/>
              <a:t>No impact on data traffic</a:t>
            </a:r>
          </a:p>
          <a:p>
            <a:pPr lvl="1"/>
            <a:r>
              <a:rPr lang="en-US" dirty="0" smtClean="0"/>
              <a:t>No visible impact on routing protocol adjacencies</a:t>
            </a:r>
          </a:p>
          <a:p>
            <a:pPr lvl="1"/>
            <a:r>
              <a:rPr lang="en-US" dirty="0" smtClean="0"/>
              <a:t>Minimal overhead on rest of network</a:t>
            </a:r>
          </a:p>
          <a:p>
            <a:r>
              <a:rPr lang="en-US" dirty="0" smtClean="0"/>
              <a:t>Applying to traffic engineering…</a:t>
            </a:r>
          </a:p>
          <a:p>
            <a:pPr lvl="1"/>
            <a:r>
              <a:rPr lang="en-US" dirty="0" smtClean="0"/>
              <a:t>Enables changing ingress/egress points</a:t>
            </a:r>
          </a:p>
          <a:p>
            <a:pPr lvl="1"/>
            <a:r>
              <a:rPr lang="en-US" dirty="0" smtClean="0"/>
              <a:t>Networks can handle more traffic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advTm="2326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295400" y="2362200"/>
            <a:ext cx="66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Virtualized Cloud Infrastructure 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without the Virtualization</a:t>
            </a:r>
          </a:p>
          <a:p>
            <a:pPr algn="ctr"/>
            <a:r>
              <a:rPr lang="en-US" sz="2800" dirty="0" smtClean="0"/>
              <a:t>[ISCA 2010]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775" y="4229100"/>
            <a:ext cx="2076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3867150" y="152400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Part II</a:t>
            </a:r>
          </a:p>
        </p:txBody>
      </p:sp>
    </p:spTree>
  </p:cSld>
  <p:clrMapOvr>
    <a:masterClrMapping/>
  </p:clrMapOvr>
  <p:transition advTm="12963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sz="2800" dirty="0" smtClean="0"/>
              <a:t>Today’s </a:t>
            </a:r>
            <a:r>
              <a:rPr lang="en-US" sz="2800" dirty="0" smtClean="0">
                <a:solidFill>
                  <a:srgbClr val="FF0000"/>
                </a:solidFill>
              </a:rPr>
              <a:t>(Vulnerable) </a:t>
            </a:r>
            <a:r>
              <a:rPr lang="en-US" sz="2800" dirty="0" smtClean="0"/>
              <a:t>Computing Infrastructure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used to share servers</a:t>
            </a:r>
          </a:p>
          <a:p>
            <a:pPr lvl="1"/>
            <a:r>
              <a:rPr lang="en-US" dirty="0" smtClean="0"/>
              <a:t>Software layer running under each virtual machine</a:t>
            </a:r>
          </a:p>
          <a:p>
            <a:r>
              <a:rPr lang="en-US" dirty="0" smtClean="0"/>
              <a:t>Malicious software can run on the same server</a:t>
            </a:r>
          </a:p>
          <a:p>
            <a:pPr lvl="1"/>
            <a:r>
              <a:rPr lang="en-US" dirty="0" smtClean="0"/>
              <a:t>Attack hypervisor</a:t>
            </a:r>
          </a:p>
          <a:p>
            <a:pPr lvl="1"/>
            <a:r>
              <a:rPr lang="en-US" dirty="0" smtClean="0"/>
              <a:t>Access/Obstruct other VMs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503889" y="5219478"/>
            <a:ext cx="2739452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9" name="Oval 58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0" name="Straight Connector 59"/>
          <p:cNvCxnSpPr>
            <a:stCxn id="64" idx="2"/>
            <a:endCxn id="59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2" name="Straight Connector 61"/>
          <p:cNvCxnSpPr>
            <a:stCxn id="64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6" name="Straight Connector 65"/>
          <p:cNvCxnSpPr>
            <a:stCxn id="70" idx="2"/>
            <a:endCxn id="65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8" name="Straight Connector 67"/>
          <p:cNvCxnSpPr>
            <a:stCxn id="70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cxnSp>
        <p:nvCxnSpPr>
          <p:cNvPr id="95" name="Straight Connector 94"/>
          <p:cNvCxnSpPr/>
          <p:nvPr/>
        </p:nvCxnSpPr>
        <p:spPr bwMode="auto">
          <a:xfrm rot="5400000" flipH="1" flipV="1">
            <a:off x="4305300" y="3543300"/>
            <a:ext cx="11430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16200000" flipH="1">
            <a:off x="3848100" y="5219700"/>
            <a:ext cx="20574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8" name="Picture 2" descr="C:\Users\Eric\AppData\Local\Microsoft\Windows\Temporary Internet Files\Content.IE5\CYD2U0ZP\MC9004359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81420"/>
            <a:ext cx="1524000" cy="1205513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 bwMode="auto">
          <a:xfrm rot="5400000">
            <a:off x="6896100" y="4991100"/>
            <a:ext cx="533400" cy="4572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0800000">
            <a:off x="6172200" y="4876800"/>
            <a:ext cx="685800" cy="5334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3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15" name="Freeform 114"/>
          <p:cNvSpPr/>
          <p:nvPr/>
        </p:nvSpPr>
        <p:spPr bwMode="auto">
          <a:xfrm>
            <a:off x="1828800" y="4876801"/>
            <a:ext cx="1524000" cy="762000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73" name="Picture 7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267200"/>
            <a:ext cx="457200" cy="390832"/>
          </a:xfrm>
          <a:prstGeom prst="rect">
            <a:avLst/>
          </a:prstGeom>
        </p:spPr>
      </p:pic>
      <p:pic>
        <p:nvPicPr>
          <p:cNvPr id="93" name="Picture 9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267200"/>
            <a:ext cx="457200" cy="390832"/>
          </a:xfrm>
          <a:prstGeom prst="rect">
            <a:avLst/>
          </a:prstGeom>
        </p:spPr>
      </p:pic>
      <p:pic>
        <p:nvPicPr>
          <p:cNvPr id="94" name="Picture 9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876800"/>
            <a:ext cx="457200" cy="390832"/>
          </a:xfrm>
          <a:prstGeom prst="rect">
            <a:avLst/>
          </a:prstGeom>
        </p:spPr>
      </p:pic>
      <p:pic>
        <p:nvPicPr>
          <p:cNvPr id="98" name="Picture 97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876800"/>
            <a:ext cx="457200" cy="390832"/>
          </a:xfrm>
          <a:prstGeom prst="rect">
            <a:avLst/>
          </a:prstGeom>
        </p:spPr>
      </p:pic>
      <p:sp>
        <p:nvSpPr>
          <p:cNvPr id="99" name="Freeform 98"/>
          <p:cNvSpPr/>
          <p:nvPr/>
        </p:nvSpPr>
        <p:spPr bwMode="auto">
          <a:xfrm>
            <a:off x="2209800" y="4876800"/>
            <a:ext cx="762000" cy="533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1828800" y="4876801"/>
            <a:ext cx="1524000" cy="762000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1828800" y="3962400"/>
            <a:ext cx="3048000" cy="1828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4851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Problem Real?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headlines… doesn’t mean it’s not real</a:t>
            </a:r>
          </a:p>
          <a:p>
            <a:pPr lvl="1"/>
            <a:r>
              <a:rPr lang="en-US" dirty="0" smtClean="0"/>
              <a:t>Not enticing enough to hackers yet?</a:t>
            </a:r>
            <a:br>
              <a:rPr lang="en-US" dirty="0" smtClean="0"/>
            </a:br>
            <a:r>
              <a:rPr lang="en-US" dirty="0" smtClean="0"/>
              <a:t>(small market size, lack of confidential data)</a:t>
            </a:r>
          </a:p>
          <a:p>
            <a:r>
              <a:rPr lang="en-US" dirty="0" smtClean="0"/>
              <a:t>Virtualization layer huge and growing</a:t>
            </a:r>
          </a:p>
          <a:p>
            <a:r>
              <a:rPr lang="en-US" dirty="0" smtClean="0"/>
              <a:t>Derived from existing operating systems </a:t>
            </a:r>
          </a:p>
          <a:p>
            <a:pPr lvl="1"/>
            <a:r>
              <a:rPr lang="en-US" dirty="0" smtClean="0"/>
              <a:t>Which have security holes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advTm="34055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 removes the hypervisor</a:t>
            </a:r>
          </a:p>
          <a:p>
            <a:pPr lvl="1"/>
            <a:r>
              <a:rPr lang="en-US" dirty="0" smtClean="0"/>
              <a:t>There’s nothing to attack</a:t>
            </a:r>
          </a:p>
          <a:p>
            <a:pPr lvl="1"/>
            <a:r>
              <a:rPr lang="en-US" dirty="0" smtClean="0"/>
              <a:t>Complete systems solution</a:t>
            </a:r>
          </a:p>
          <a:p>
            <a:pPr lvl="1"/>
            <a:r>
              <a:rPr lang="en-US" dirty="0" smtClean="0"/>
              <a:t>Still retains the needs of a virtualized cloud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181600" y="3200400"/>
            <a:ext cx="3276600" cy="3347418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03889" y="5857081"/>
            <a:ext cx="2739452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03889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503889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63325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07902" y="4581874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07902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867338" y="3678603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70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94598" y="3253534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7598765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7" name="Straight Connector 16"/>
          <p:cNvCxnSpPr>
            <a:stCxn id="21" idx="2"/>
            <a:endCxn id="16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7598765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 bwMode="auto">
          <a:xfrm rot="10800000" flipV="1">
            <a:off x="7598765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7598765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598765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974768" y="63884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3" name="Straight Connector 22"/>
          <p:cNvCxnSpPr>
            <a:stCxn id="27" idx="2"/>
            <a:endCxn id="22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7974768" y="628215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5" name="Straight Connector 24"/>
          <p:cNvCxnSpPr>
            <a:stCxn id="27" idx="2"/>
          </p:cNvCxnSpPr>
          <p:nvPr/>
        </p:nvCxnSpPr>
        <p:spPr bwMode="auto">
          <a:xfrm rot="10800000" flipV="1">
            <a:off x="7974768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974768" y="628215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974768" y="622901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921052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297056" y="628215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72"/>
          <p:cNvGrpSpPr/>
          <p:nvPr/>
        </p:nvGrpSpPr>
        <p:grpSpPr>
          <a:xfrm rot="19598494">
            <a:off x="5901464" y="6246135"/>
            <a:ext cx="279150" cy="353593"/>
            <a:chOff x="2286000" y="5638800"/>
            <a:chExt cx="457200" cy="609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30" name="Group 79"/>
          <p:cNvGrpSpPr/>
          <p:nvPr/>
        </p:nvGrpSpPr>
        <p:grpSpPr>
          <a:xfrm rot="19598494">
            <a:off x="5525460" y="6275805"/>
            <a:ext cx="279150" cy="353593"/>
            <a:chOff x="2286000" y="5638800"/>
            <a:chExt cx="4572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5933607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437620" y="3678603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38800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99293" y="3886200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73254" y="32766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71600" y="518160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 hypervisor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4038600" y="5486400"/>
            <a:ext cx="9906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51418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a cloud infrastructure use virtualization?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To support dynamically starting/stopping VMs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To allow servers to be shared (multi-tenancy)</a:t>
            </a:r>
          </a:p>
          <a:p>
            <a:r>
              <a:rPr lang="en-US" dirty="0" smtClean="0"/>
              <a:t>Do not need full power of modern hypervisors</a:t>
            </a:r>
          </a:p>
          <a:p>
            <a:pPr lvl="1"/>
            <a:r>
              <a:rPr lang="en-US" dirty="0" smtClean="0"/>
              <a:t>Emulating diverse (potentially older) hardware</a:t>
            </a:r>
          </a:p>
          <a:p>
            <a:pPr lvl="1"/>
            <a:r>
              <a:rPr lang="en-US" dirty="0" smtClean="0"/>
              <a:t>Maximizing server consolidation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advTm="26177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Hypervisor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Isolating/Emulating resources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CPU:</a:t>
            </a:r>
            <a:r>
              <a:rPr lang="en-US" dirty="0" smtClean="0"/>
              <a:t> Scheduling virtual machines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Memory:</a:t>
            </a:r>
            <a:r>
              <a:rPr lang="en-US" dirty="0" smtClean="0"/>
              <a:t> Managing memory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I/O:</a:t>
            </a:r>
            <a:r>
              <a:rPr lang="en-US" dirty="0" smtClean="0"/>
              <a:t> Emulating I/O devices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Managing virtual machines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5715000" y="1219200"/>
            <a:ext cx="990600" cy="15240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715000" y="3048000"/>
            <a:ext cx="1066800" cy="4572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5715000" y="3733800"/>
            <a:ext cx="990600" cy="4572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403" y="1748135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Push to HW /</a:t>
            </a:r>
          </a:p>
          <a:p>
            <a:r>
              <a:rPr lang="en-US" sz="2400" dirty="0" smtClean="0"/>
              <a:t>Pre-allocation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66603" y="296733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60159" y="380553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Push to side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49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Scheduler called each time hypervisor runs</a:t>
            </a:r>
            <a:br>
              <a:rPr lang="en-US" dirty="0" smtClean="0"/>
            </a:br>
            <a:r>
              <a:rPr lang="en-US" dirty="0" smtClean="0"/>
              <a:t>(periodically, I/O events, etc.)</a:t>
            </a:r>
          </a:p>
          <a:p>
            <a:pPr lvl="1"/>
            <a:r>
              <a:rPr lang="en-US" dirty="0" smtClean="0"/>
              <a:t>Chooses what to run next on given core</a:t>
            </a:r>
          </a:p>
          <a:p>
            <a:pPr lvl="1"/>
            <a:r>
              <a:rPr lang="en-US" dirty="0" smtClean="0"/>
              <a:t>Balances load across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990600" y="5955268"/>
            <a:ext cx="7772400" cy="645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820194" y="5117068"/>
            <a:ext cx="6096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02920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hypervisor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429794" y="3669268"/>
            <a:ext cx="1600200" cy="45720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72994" y="3669268"/>
            <a:ext cx="990600" cy="45720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941" y="4130774"/>
            <a:ext cx="461665" cy="6052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2438400" y="4659868"/>
            <a:ext cx="762794" cy="79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1753394" y="3669268"/>
            <a:ext cx="1066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3048794" y="4659868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05994" y="4126468"/>
            <a:ext cx="461665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794" y="4202668"/>
            <a:ext cx="461665" cy="4001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648994" y="4659868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106194" y="5117068"/>
            <a:ext cx="9906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5715000" y="4659074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58929" y="4231134"/>
            <a:ext cx="461665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06394" y="4206974"/>
            <a:ext cx="461665" cy="6052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timer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6782594" y="4659868"/>
            <a:ext cx="762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7772400" y="3668474"/>
            <a:ext cx="1066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63594" y="5117068"/>
            <a:ext cx="609600" cy="45720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7430294" y="4621768"/>
            <a:ext cx="8382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849394" y="4154934"/>
            <a:ext cx="461665" cy="7335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365760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VMs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848600" y="61076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1294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Dedicate a core to a single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Ride the multi-core trend</a:t>
            </a:r>
          </a:p>
          <a:p>
            <a:pPr lvl="1"/>
            <a:r>
              <a:rPr lang="en-US" dirty="0" smtClean="0"/>
              <a:t>1 core on 128-core device is ~0.8% of the processor</a:t>
            </a:r>
          </a:p>
          <a:p>
            <a:r>
              <a:rPr lang="en-US" dirty="0" smtClean="0"/>
              <a:t>Cloud computing is pay-per-use</a:t>
            </a:r>
          </a:p>
          <a:p>
            <a:pPr lvl="1"/>
            <a:r>
              <a:rPr lang="en-US" dirty="0" smtClean="0"/>
              <a:t>During high demand, spawn more VMs</a:t>
            </a:r>
          </a:p>
          <a:p>
            <a:pPr lvl="1"/>
            <a:r>
              <a:rPr lang="en-US" dirty="0" smtClean="0"/>
              <a:t>During low demand, kill some VMs</a:t>
            </a:r>
          </a:p>
          <a:p>
            <a:pPr lvl="1"/>
            <a:r>
              <a:rPr lang="en-US" dirty="0" smtClean="0"/>
              <a:t>Customer maximizing each VMs work, </a:t>
            </a:r>
            <a:br>
              <a:rPr lang="en-US" dirty="0" smtClean="0"/>
            </a:br>
            <a:r>
              <a:rPr lang="en-US" dirty="0" smtClean="0"/>
              <a:t>which minimizes opportunity for over-subscription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60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Increasingly demanding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e-mail         →    social media    →   streaming (live) video</a:t>
            </a:r>
            <a:endParaRPr lang="en-US" dirty="0" smtClean="0"/>
          </a:p>
          <a:p>
            <a:pPr lvl="0"/>
            <a:r>
              <a:rPr lang="en-US" dirty="0" smtClean="0"/>
              <a:t>Increasingly critical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business software  →   smart power grid   →   healthcare</a:t>
            </a:r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257800" y="3352800"/>
            <a:ext cx="3200400" cy="23622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Available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Secure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High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396" y="411480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Dependable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3886200" y="3429000"/>
            <a:ext cx="990600" cy="2209800"/>
          </a:xfrm>
          <a:prstGeom prst="lef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0873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system-wide optimal usage</a:t>
            </a:r>
          </a:p>
          <a:p>
            <a:pPr lvl="1"/>
            <a:r>
              <a:rPr lang="en-US" dirty="0" smtClean="0"/>
              <a:t>i.e., maximize server consolidation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Hypervisor controls allocation of physical memory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828800"/>
          <a:ext cx="70104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67579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Pre-allocate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cloud computing: charged per unit	</a:t>
            </a:r>
          </a:p>
          <a:p>
            <a:pPr lvl="1"/>
            <a:r>
              <a:rPr lang="en-US" dirty="0" smtClean="0"/>
              <a:t>e.g., VM with 2GB memory</a:t>
            </a:r>
          </a:p>
          <a:p>
            <a:r>
              <a:rPr lang="en-US" dirty="0" smtClean="0"/>
              <a:t>Pre-allocate a fixed amount of memory</a:t>
            </a:r>
          </a:p>
          <a:p>
            <a:pPr lvl="1"/>
            <a:r>
              <a:rPr lang="en-US" dirty="0" smtClean="0"/>
              <a:t>Memory is fixed and guaranteed</a:t>
            </a:r>
          </a:p>
          <a:p>
            <a:pPr lvl="1"/>
            <a:r>
              <a:rPr lang="en-US" dirty="0" smtClean="0"/>
              <a:t>Guest VM manages its own physical memory</a:t>
            </a:r>
            <a:br>
              <a:rPr lang="en-US" dirty="0" smtClean="0"/>
            </a:br>
            <a:r>
              <a:rPr lang="en-US" dirty="0" smtClean="0"/>
              <a:t>(deciding what pages to swap to disk)</a:t>
            </a:r>
          </a:p>
          <a:p>
            <a:r>
              <a:rPr lang="en-US" dirty="0" smtClean="0"/>
              <a:t>Processor support for enforcing:</a:t>
            </a:r>
          </a:p>
          <a:p>
            <a:pPr lvl="1"/>
            <a:r>
              <a:rPr lang="en-US" dirty="0" smtClean="0"/>
              <a:t>allocation and bus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9904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14400" y="3048000"/>
            <a:ext cx="6781800" cy="35814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1905000" y="3429000"/>
            <a:ext cx="1371600" cy="2362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Emulate I/O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sees virtual devices</a:t>
            </a:r>
          </a:p>
          <a:p>
            <a:pPr lvl="1"/>
            <a:r>
              <a:rPr lang="en-US" dirty="0" smtClean="0"/>
              <a:t>Access to a device’s memory range traps to hypervisor</a:t>
            </a:r>
          </a:p>
          <a:p>
            <a:pPr lvl="1"/>
            <a:r>
              <a:rPr lang="en-US" dirty="0" smtClean="0"/>
              <a:t>Hypervisor handles interrupts</a:t>
            </a:r>
          </a:p>
          <a:p>
            <a:pPr lvl="1"/>
            <a:r>
              <a:rPr lang="en-US" dirty="0" smtClean="0"/>
              <a:t>Privileged VM emulates devices and performs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6038061"/>
            <a:ext cx="4800600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05000" y="5371878"/>
            <a:ext cx="48006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51289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751289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10725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83902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83902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343338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270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0598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44" name="Rounded Rectangle 43"/>
          <p:cNvSpPr/>
          <p:nvPr/>
        </p:nvSpPr>
        <p:spPr bwMode="auto">
          <a:xfrm>
            <a:off x="4181007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13620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5293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81400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349254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1981200" y="4191000"/>
            <a:ext cx="1235439" cy="610409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Real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Drivers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8919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48685" y="30179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grpSp>
        <p:nvGrpSpPr>
          <p:cNvPr id="16" name="Group 79"/>
          <p:cNvGrpSpPr/>
          <p:nvPr/>
        </p:nvGrpSpPr>
        <p:grpSpPr>
          <a:xfrm rot="19598494">
            <a:off x="5666429" y="4619622"/>
            <a:ext cx="279150" cy="353593"/>
            <a:chOff x="2286000" y="5638800"/>
            <a:chExt cx="457200" cy="6096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17" name="Group 79"/>
          <p:cNvGrpSpPr/>
          <p:nvPr/>
        </p:nvGrpSpPr>
        <p:grpSpPr>
          <a:xfrm rot="19598494">
            <a:off x="3913829" y="4619622"/>
            <a:ext cx="279150" cy="353593"/>
            <a:chOff x="2286000" y="5638800"/>
            <a:chExt cx="457200" cy="6096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1983698" y="3429001"/>
            <a:ext cx="1235439" cy="76200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Device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Emulation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5" name="Straight Connector 74"/>
          <p:cNvCxnSpPr>
            <a:stCxn id="11" idx="2"/>
          </p:cNvCxnSpPr>
          <p:nvPr/>
        </p:nvCxnSpPr>
        <p:spPr bwMode="auto">
          <a:xfrm rot="5400000">
            <a:off x="5820983" y="5053360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4068383" y="5075618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091443" y="48723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338843" y="48768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cxnSp>
        <p:nvCxnSpPr>
          <p:cNvPr id="79" name="Straight Connector 78"/>
          <p:cNvCxnSpPr>
            <a:stCxn id="52" idx="2"/>
          </p:cNvCxnSpPr>
          <p:nvPr/>
        </p:nvCxnSpPr>
        <p:spPr bwMode="auto">
          <a:xfrm rot="5400000">
            <a:off x="2329813" y="5064894"/>
            <a:ext cx="532593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1066800" y="4876801"/>
            <a:ext cx="1371600" cy="380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 smtClean="0"/>
              <a:t>hypercall</a:t>
            </a:r>
            <a:endParaRPr lang="en-US" sz="1600" b="1" dirty="0"/>
          </a:p>
        </p:txBody>
      </p:sp>
      <p:sp>
        <p:nvSpPr>
          <p:cNvPr id="82" name="Oval 81"/>
          <p:cNvSpPr/>
          <p:nvPr/>
        </p:nvSpPr>
        <p:spPr bwMode="auto">
          <a:xfrm>
            <a:off x="2667000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4" name="Straight Connector 83"/>
          <p:cNvCxnSpPr>
            <a:stCxn id="88" idx="2"/>
            <a:endCxn id="82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67000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6" name="Straight Connector 85"/>
          <p:cNvCxnSpPr>
            <a:stCxn id="88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2667000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667000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18" name="Group 79"/>
          <p:cNvGrpSpPr/>
          <p:nvPr/>
        </p:nvGrpSpPr>
        <p:grpSpPr>
          <a:xfrm rot="19598494">
            <a:off x="5103421" y="6456785"/>
            <a:ext cx="279150" cy="353593"/>
            <a:chOff x="2286000" y="5638800"/>
            <a:chExt cx="457200" cy="6096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96" name="Picture 3" descr="C:\Users\Eric\AppData\Local\Microsoft\Windows\Temporary Internet Files\Content.IE5\AX5VW4RH\MC90043156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04070"/>
            <a:ext cx="649599" cy="653930"/>
          </a:xfrm>
          <a:prstGeom prst="rect">
            <a:avLst/>
          </a:prstGeom>
          <a:noFill/>
        </p:spPr>
      </p:pic>
      <p:pic>
        <p:nvPicPr>
          <p:cNvPr id="97" name="Picture 4" descr="C:\Users\Eric\AppData\Local\Microsoft\Windows\Temporary Internet Files\Content.IE5\S3C8IRI7\MC9003605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486144"/>
            <a:ext cx="761925" cy="371856"/>
          </a:xfrm>
          <a:prstGeom prst="rect">
            <a:avLst/>
          </a:prstGeom>
          <a:noFill/>
        </p:spPr>
      </p:pic>
      <p:pic>
        <p:nvPicPr>
          <p:cNvPr id="98" name="Picture 7" descr="C:\Users\Eric\AppData\Local\Microsoft\Windows\Temporary Internet Files\Content.IE5\RGK68R1W\MC9003531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324600"/>
            <a:ext cx="685070" cy="533400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5756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sees virtual devices</a:t>
            </a:r>
          </a:p>
          <a:p>
            <a:pPr lvl="1"/>
            <a:r>
              <a:rPr lang="en-US" dirty="0" smtClean="0"/>
              <a:t>Access to a device’s memory range traps to hypervisor</a:t>
            </a:r>
          </a:p>
          <a:p>
            <a:pPr lvl="1"/>
            <a:r>
              <a:rPr lang="en-US" dirty="0" smtClean="0"/>
              <a:t>Hypervisor handles interrupts</a:t>
            </a:r>
          </a:p>
          <a:p>
            <a:pPr lvl="1"/>
            <a:r>
              <a:rPr lang="en-US" dirty="0" smtClean="0"/>
              <a:t>Privileged VM emulates devices and performs I/O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048000"/>
            <a:ext cx="6781800" cy="35814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1905000" y="3429000"/>
            <a:ext cx="1371600" cy="2362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Emulate I/O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6038061"/>
            <a:ext cx="4800600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05000" y="5371878"/>
            <a:ext cx="48006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51289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751289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10725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83902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483902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343338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4270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0598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2667000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7" name="Straight Connector 16"/>
          <p:cNvCxnSpPr>
            <a:stCxn id="21" idx="2"/>
            <a:endCxn id="16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2667000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 bwMode="auto">
          <a:xfrm rot="10800000" flipV="1">
            <a:off x="2667000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667000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67000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grpSp>
        <p:nvGrpSpPr>
          <p:cNvPr id="22" name="Group 79"/>
          <p:cNvGrpSpPr/>
          <p:nvPr/>
        </p:nvGrpSpPr>
        <p:grpSpPr>
          <a:xfrm rot="19598494">
            <a:off x="5103421" y="6456785"/>
            <a:ext cx="279150" cy="353593"/>
            <a:chOff x="2286000" y="5638800"/>
            <a:chExt cx="4572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4181007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13620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5293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81400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349254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1981200" y="4191000"/>
            <a:ext cx="1235439" cy="610409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Real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Drivers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8919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48685" y="30179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grpSp>
        <p:nvGrpSpPr>
          <p:cNvPr id="23" name="Group 79"/>
          <p:cNvGrpSpPr/>
          <p:nvPr/>
        </p:nvGrpSpPr>
        <p:grpSpPr>
          <a:xfrm rot="19598494">
            <a:off x="5666429" y="4619622"/>
            <a:ext cx="279150" cy="353593"/>
            <a:chOff x="2286000" y="5638800"/>
            <a:chExt cx="457200" cy="6096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24" name="Group 79"/>
          <p:cNvGrpSpPr/>
          <p:nvPr/>
        </p:nvGrpSpPr>
        <p:grpSpPr>
          <a:xfrm rot="19598494">
            <a:off x="3913829" y="4619622"/>
            <a:ext cx="279150" cy="353593"/>
            <a:chOff x="2286000" y="5638800"/>
            <a:chExt cx="457200" cy="6096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 bwMode="auto">
          <a:xfrm>
            <a:off x="1983698" y="3429001"/>
            <a:ext cx="1235439" cy="76200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Device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Emulation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5" name="Straight Connector 74"/>
          <p:cNvCxnSpPr>
            <a:stCxn id="11" idx="2"/>
          </p:cNvCxnSpPr>
          <p:nvPr/>
        </p:nvCxnSpPr>
        <p:spPr bwMode="auto">
          <a:xfrm rot="5400000">
            <a:off x="5820983" y="5053360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4068383" y="5075618"/>
            <a:ext cx="555657" cy="5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52" idx="2"/>
          </p:cNvCxnSpPr>
          <p:nvPr/>
        </p:nvCxnSpPr>
        <p:spPr bwMode="auto">
          <a:xfrm rot="16200000" flipH="1">
            <a:off x="2337932" y="5062396"/>
            <a:ext cx="532593" cy="106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Freeform 82"/>
          <p:cNvSpPr/>
          <p:nvPr/>
        </p:nvSpPr>
        <p:spPr bwMode="auto">
          <a:xfrm>
            <a:off x="2286000" y="3724270"/>
            <a:ext cx="1962150" cy="2590800"/>
          </a:xfrm>
          <a:custGeom>
            <a:avLst/>
            <a:gdLst>
              <a:gd name="connsiteX0" fmla="*/ 1962150 w 1962150"/>
              <a:gd name="connsiteY0" fmla="*/ 1028700 h 2590800"/>
              <a:gd name="connsiteX1" fmla="*/ 1524000 w 1962150"/>
              <a:gd name="connsiteY1" fmla="*/ 1847850 h 2590800"/>
              <a:gd name="connsiteX2" fmla="*/ 533400 w 1962150"/>
              <a:gd name="connsiteY2" fmla="*/ 1809750 h 2590800"/>
              <a:gd name="connsiteX3" fmla="*/ 361950 w 1962150"/>
              <a:gd name="connsiteY3" fmla="*/ 304800 h 2590800"/>
              <a:gd name="connsiteX4" fmla="*/ 114300 w 1962150"/>
              <a:gd name="connsiteY4" fmla="*/ 381000 h 2590800"/>
              <a:gd name="connsiteX5" fmla="*/ 0 w 1962150"/>
              <a:gd name="connsiteY5" fmla="*/ 2590800 h 2590800"/>
              <a:gd name="connsiteX6" fmla="*/ 0 w 1962150"/>
              <a:gd name="connsiteY6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150" h="2590800">
                <a:moveTo>
                  <a:pt x="1962150" y="1028700"/>
                </a:moveTo>
                <a:cubicBezTo>
                  <a:pt x="1862137" y="1373187"/>
                  <a:pt x="1762125" y="1717675"/>
                  <a:pt x="1524000" y="1847850"/>
                </a:cubicBezTo>
                <a:cubicBezTo>
                  <a:pt x="1285875" y="1978025"/>
                  <a:pt x="727075" y="2066925"/>
                  <a:pt x="533400" y="1809750"/>
                </a:cubicBezTo>
                <a:cubicBezTo>
                  <a:pt x="339725" y="1552575"/>
                  <a:pt x="431800" y="542925"/>
                  <a:pt x="361950" y="304800"/>
                </a:cubicBezTo>
                <a:cubicBezTo>
                  <a:pt x="292100" y="66675"/>
                  <a:pt x="174625" y="0"/>
                  <a:pt x="114300" y="381000"/>
                </a:cubicBezTo>
                <a:cubicBezTo>
                  <a:pt x="53975" y="762000"/>
                  <a:pt x="0" y="2590800"/>
                  <a:pt x="0" y="2590800"/>
                </a:cubicBezTo>
                <a:lnTo>
                  <a:pt x="0" y="259080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27" name="Picture 3" descr="C:\Users\Eric\AppData\Local\Microsoft\Windows\Temporary Internet Files\Content.IE5\AX5VW4RH\MC90043156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04070"/>
            <a:ext cx="649599" cy="653930"/>
          </a:xfrm>
          <a:prstGeom prst="rect">
            <a:avLst/>
          </a:prstGeom>
          <a:noFill/>
        </p:spPr>
      </p:pic>
      <p:pic>
        <p:nvPicPr>
          <p:cNvPr id="1028" name="Picture 4" descr="C:\Users\Eric\AppData\Local\Microsoft\Windows\Temporary Internet Files\Content.IE5\S3C8IRI7\MC9003605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486144"/>
            <a:ext cx="761925" cy="371856"/>
          </a:xfrm>
          <a:prstGeom prst="rect">
            <a:avLst/>
          </a:prstGeom>
          <a:noFill/>
        </p:spPr>
      </p:pic>
      <p:pic>
        <p:nvPicPr>
          <p:cNvPr id="1031" name="Picture 7" descr="C:\Users\Eric\AppData\Local\Microsoft\Windows\Temporary Internet Files\Content.IE5\RGK68R1W\MC90035319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324600"/>
            <a:ext cx="685070" cy="53340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6091443" y="487233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338843" y="48768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trap</a:t>
            </a:r>
            <a:endParaRPr lang="en-US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066800" y="4876801"/>
            <a:ext cx="1371600" cy="380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 smtClean="0"/>
              <a:t>hypercall</a:t>
            </a:r>
            <a:endParaRPr lang="en-US" sz="1600" b="1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 Devices to a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cloud computing, only networking and storage</a:t>
            </a:r>
          </a:p>
          <a:p>
            <a:r>
              <a:rPr lang="en-US" dirty="0" smtClean="0"/>
              <a:t>Static memory partitioning for enforcing access</a:t>
            </a:r>
          </a:p>
          <a:p>
            <a:pPr lvl="1"/>
            <a:r>
              <a:rPr lang="en-US" dirty="0" smtClean="0"/>
              <a:t>Processor (for to device), IOMMU (for from device)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9" name="Rounded Rectangle 68"/>
          <p:cNvSpPr/>
          <p:nvPr/>
        </p:nvSpPr>
        <p:spPr bwMode="auto">
          <a:xfrm>
            <a:off x="914400" y="3048000"/>
            <a:ext cx="6781800" cy="35814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905000" y="6038061"/>
            <a:ext cx="4800600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Physical Hardware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3751289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3751289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4610725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5483902" y="43001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5483902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343338" y="33968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84270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370598" y="29718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80" name="Oval 79"/>
          <p:cNvSpPr/>
          <p:nvPr/>
        </p:nvSpPr>
        <p:spPr bwMode="auto">
          <a:xfrm>
            <a:off x="5697511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>
            <a:stCxn id="85" idx="2"/>
            <a:endCxn id="80" idx="2"/>
          </p:cNvCxnSpPr>
          <p:nvPr/>
        </p:nvCxnSpPr>
        <p:spPr bwMode="auto">
          <a:xfrm rot="10800000" flipV="1">
            <a:off x="56975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5697511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3" name="Straight Connector 82"/>
          <p:cNvCxnSpPr>
            <a:stCxn id="85" idx="2"/>
          </p:cNvCxnSpPr>
          <p:nvPr/>
        </p:nvCxnSpPr>
        <p:spPr bwMode="auto">
          <a:xfrm rot="10800000" flipV="1">
            <a:off x="56975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5697511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5697511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3944911" y="65693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7" name="Straight Connector 86"/>
          <p:cNvCxnSpPr>
            <a:stCxn id="91" idx="2"/>
            <a:endCxn id="86" idx="2"/>
          </p:cNvCxnSpPr>
          <p:nvPr/>
        </p:nvCxnSpPr>
        <p:spPr bwMode="auto">
          <a:xfrm rot="10800000" flipV="1">
            <a:off x="39449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944911" y="6463130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9" name="Straight Connector 88"/>
          <p:cNvCxnSpPr>
            <a:stCxn id="91" idx="2"/>
          </p:cNvCxnSpPr>
          <p:nvPr/>
        </p:nvCxnSpPr>
        <p:spPr bwMode="auto">
          <a:xfrm rot="10800000" flipV="1">
            <a:off x="3944911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3944911" y="6463130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3944911" y="6409997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6019798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267199" y="6463130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Rounded Rectangle 100"/>
          <p:cNvSpPr/>
          <p:nvPr/>
        </p:nvSpPr>
        <p:spPr bwMode="auto">
          <a:xfrm>
            <a:off x="4181007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5913620" y="33968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86200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675293" y="36044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581400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349254" y="29948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grpSp>
        <p:nvGrpSpPr>
          <p:cNvPr id="5" name="Group 79"/>
          <p:cNvGrpSpPr/>
          <p:nvPr/>
        </p:nvGrpSpPr>
        <p:grpSpPr>
          <a:xfrm rot="19598494">
            <a:off x="4447229" y="6380585"/>
            <a:ext cx="279150" cy="353593"/>
            <a:chOff x="2286000" y="5638800"/>
            <a:chExt cx="457200" cy="6096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125" name="Straight Connector 124"/>
          <p:cNvCxnSpPr>
            <a:stCxn id="75" idx="2"/>
          </p:cNvCxnSpPr>
          <p:nvPr/>
        </p:nvCxnSpPr>
        <p:spPr bwMode="auto">
          <a:xfrm rot="5400000">
            <a:off x="5287582" y="5586761"/>
            <a:ext cx="1622459" cy="562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>
            <a:off x="3546111" y="5597890"/>
            <a:ext cx="1600202" cy="562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79"/>
          <p:cNvGrpSpPr/>
          <p:nvPr/>
        </p:nvGrpSpPr>
        <p:grpSpPr>
          <a:xfrm rot="19598494">
            <a:off x="6170221" y="6380585"/>
            <a:ext cx="279150" cy="353593"/>
            <a:chOff x="2286000" y="5638800"/>
            <a:chExt cx="457200" cy="6096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28923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Virtualize</a:t>
            </a:r>
            <a:r>
              <a:rPr lang="en-US" dirty="0" smtClean="0"/>
              <a:t> the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Per-VM physical device doesn’t scale</a:t>
            </a:r>
          </a:p>
          <a:p>
            <a:r>
              <a:rPr lang="en-US" dirty="0" smtClean="0"/>
              <a:t>Multiple queues on device</a:t>
            </a:r>
          </a:p>
          <a:p>
            <a:pPr lvl="1"/>
            <a:r>
              <a:rPr lang="en-US" dirty="0" smtClean="0"/>
              <a:t>Multiple memory ranges mapping to different queues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733800"/>
            <a:ext cx="3429000" cy="2590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0" y="4648200"/>
            <a:ext cx="1371600" cy="7620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Processor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133600" y="4648200"/>
            <a:ext cx="990600" cy="7620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Chipset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81200" y="6096000"/>
            <a:ext cx="1295400" cy="457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Memory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46863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8387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9911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5143500" y="40767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76800" y="4419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876800" y="3886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48387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49911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1435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295900" y="4610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76800" y="4800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76800" y="4267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46863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8387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49911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3500" y="53721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876800" y="57150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876800" y="5181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8387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49911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51435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295900" y="59055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876800" y="60960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76800" y="55626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324600" y="3810000"/>
            <a:ext cx="533400" cy="1066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Classify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324600" y="5029200"/>
            <a:ext cx="533400" cy="1066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MUX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rot="10800000">
            <a:off x="5486400" y="4114800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0800000">
            <a:off x="5486400" y="5334000"/>
            <a:ext cx="304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 flipH="1" flipV="1">
            <a:off x="5486400" y="50292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10800000">
            <a:off x="5791200" y="4724400"/>
            <a:ext cx="533400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0800000">
            <a:off x="5486401" y="5867399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0800000">
            <a:off x="5486400" y="4572000"/>
            <a:ext cx="457202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5600700" y="4914900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0800000">
            <a:off x="5943600" y="5257800"/>
            <a:ext cx="381000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0800000" flipV="1">
            <a:off x="7772400" y="4571998"/>
            <a:ext cx="685800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7239000" y="4267200"/>
            <a:ext cx="533400" cy="1295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MAC/PHY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 rot="10800000" flipV="1">
            <a:off x="7772401" y="5181598"/>
            <a:ext cx="685801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0800000">
            <a:off x="6858000" y="44958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0800000">
            <a:off x="6858002" y="5257800"/>
            <a:ext cx="380999" cy="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3" name="Elbow Connector 82"/>
          <p:cNvCxnSpPr>
            <a:stCxn id="14" idx="3"/>
            <a:endCxn id="12" idx="1"/>
          </p:cNvCxnSpPr>
          <p:nvPr/>
        </p:nvCxnSpPr>
        <p:spPr bwMode="auto">
          <a:xfrm>
            <a:off x="3124200" y="5029200"/>
            <a:ext cx="1524000" cy="158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Elbow Connector 84"/>
          <p:cNvCxnSpPr>
            <a:stCxn id="14" idx="2"/>
            <a:endCxn id="16" idx="0"/>
          </p:cNvCxnSpPr>
          <p:nvPr/>
        </p:nvCxnSpPr>
        <p:spPr bwMode="auto">
          <a:xfrm rot="5400000">
            <a:off x="2286000" y="5753100"/>
            <a:ext cx="685800" cy="158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13" idx="3"/>
            <a:endCxn id="14" idx="1"/>
          </p:cNvCxnSpPr>
          <p:nvPr/>
        </p:nvCxnSpPr>
        <p:spPr bwMode="auto">
          <a:xfrm>
            <a:off x="1752600" y="50292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5257800" y="32004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Network Card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3276600" y="4687669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Peripheral</a:t>
            </a:r>
          </a:p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28595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switches connect servers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64" name="Picture 63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0" y="2432256"/>
            <a:ext cx="1611702" cy="1377744"/>
          </a:xfrm>
          <a:prstGeom prst="rect">
            <a:avLst/>
          </a:prstGeom>
        </p:spPr>
      </p:pic>
      <p:pic>
        <p:nvPicPr>
          <p:cNvPr id="65" name="Picture 64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50" y="2438400"/>
            <a:ext cx="1611702" cy="1377744"/>
          </a:xfrm>
          <a:prstGeom prst="rect">
            <a:avLst/>
          </a:prstGeom>
        </p:spPr>
      </p:pic>
      <p:cxnSp>
        <p:nvCxnSpPr>
          <p:cNvPr id="72" name="Straight Connector 71"/>
          <p:cNvCxnSpPr>
            <a:stCxn id="65" idx="2"/>
          </p:cNvCxnSpPr>
          <p:nvPr/>
        </p:nvCxnSpPr>
        <p:spPr bwMode="auto">
          <a:xfrm rot="16200000" flipH="1">
            <a:off x="4501746" y="4177898"/>
            <a:ext cx="755858" cy="323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</p:cNvCxnSpPr>
          <p:nvPr/>
        </p:nvCxnSpPr>
        <p:spPr bwMode="auto">
          <a:xfrm rot="5400000">
            <a:off x="6403676" y="3978575"/>
            <a:ext cx="762000" cy="4248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438650" y="2145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72250" y="2133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Connector 95"/>
          <p:cNvCxnSpPr/>
          <p:nvPr/>
        </p:nvCxnSpPr>
        <p:spPr bwMode="auto">
          <a:xfrm rot="10800000" flipV="1">
            <a:off x="3886200" y="5181600"/>
            <a:ext cx="123825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4572000"/>
            <a:ext cx="3943350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18252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429000" y="1981200"/>
            <a:ext cx="4876800" cy="3733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Ethernet switches connect VMs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(in virtualized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64" name="Picture 63" descr="serve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1250" y="2432256"/>
            <a:ext cx="1611702" cy="1377744"/>
          </a:xfrm>
          <a:prstGeom prst="rect">
            <a:avLst/>
          </a:prstGeom>
        </p:spPr>
      </p:pic>
      <p:pic>
        <p:nvPicPr>
          <p:cNvPr id="65" name="Picture 64" descr="serve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7650" y="2438400"/>
            <a:ext cx="1611702" cy="1377744"/>
          </a:xfrm>
          <a:prstGeom prst="rect">
            <a:avLst/>
          </a:prstGeom>
        </p:spPr>
      </p:pic>
      <p:cxnSp>
        <p:nvCxnSpPr>
          <p:cNvPr id="72" name="Straight Connector 71"/>
          <p:cNvCxnSpPr>
            <a:stCxn id="65" idx="2"/>
          </p:cNvCxnSpPr>
          <p:nvPr/>
        </p:nvCxnSpPr>
        <p:spPr bwMode="auto">
          <a:xfrm rot="16200000" flipH="1">
            <a:off x="4501746" y="4177898"/>
            <a:ext cx="755858" cy="323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2"/>
          </p:cNvCxnSpPr>
          <p:nvPr/>
        </p:nvCxnSpPr>
        <p:spPr bwMode="auto">
          <a:xfrm rot="5400000">
            <a:off x="6403676" y="3978575"/>
            <a:ext cx="762000" cy="4248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114800" y="2145268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server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48400" y="21336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server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 bwMode="auto">
          <a:xfrm rot="10800000" flipV="1">
            <a:off x="3886200" y="5181600"/>
            <a:ext cx="123825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0" y="4572000"/>
            <a:ext cx="3943350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219200" y="40386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3"/>
            <a:endCxn id="21" idx="1"/>
          </p:cNvCxnSpPr>
          <p:nvPr/>
        </p:nvCxnSpPr>
        <p:spPr bwMode="auto">
          <a:xfrm>
            <a:off x="2618942" y="4269433"/>
            <a:ext cx="1286308" cy="593213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13355" y="41910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switch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19172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429000" y="1981200"/>
            <a:ext cx="4876800" cy="3886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Software Ethernet switches connect VMs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(in virtualized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cxnSp>
        <p:nvCxnSpPr>
          <p:cNvPr id="72" name="Straight Connector 71"/>
          <p:cNvCxnSpPr/>
          <p:nvPr/>
        </p:nvCxnSpPr>
        <p:spPr bwMode="auto">
          <a:xfrm rot="16200000" flipH="1">
            <a:off x="4501746" y="4177898"/>
            <a:ext cx="755858" cy="323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6403676" y="3978575"/>
            <a:ext cx="762000" cy="4248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 bwMode="auto">
          <a:xfrm>
            <a:off x="4299943" y="3394103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299943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59379" y="2490832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2924" y="2065763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729661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4854" y="2698429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1989563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3810000" y="4419600"/>
            <a:ext cx="4267200" cy="10668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grpSp>
        <p:nvGrpSpPr>
          <p:cNvPr id="5" name="Group 79"/>
          <p:cNvGrpSpPr/>
          <p:nvPr/>
        </p:nvGrpSpPr>
        <p:grpSpPr>
          <a:xfrm rot="19598494">
            <a:off x="4462483" y="3713585"/>
            <a:ext cx="279150" cy="353593"/>
            <a:chOff x="2286000" y="5638800"/>
            <a:chExt cx="457200" cy="609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6372597" y="3385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372597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232033" y="2482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5578" y="2057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6802315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7508" y="2690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263654" y="19812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grpSp>
        <p:nvGrpSpPr>
          <p:cNvPr id="6" name="Group 79"/>
          <p:cNvGrpSpPr/>
          <p:nvPr/>
        </p:nvGrpSpPr>
        <p:grpSpPr>
          <a:xfrm rot="19598494">
            <a:off x="6535137" y="3705222"/>
            <a:ext cx="279150" cy="353593"/>
            <a:chOff x="2286000" y="5638800"/>
            <a:chExt cx="457200" cy="6096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24600" y="5100935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hypervisor</a:t>
            </a:r>
            <a:endParaRPr lang="en-US" sz="2400" b="1" dirty="0"/>
          </a:p>
        </p:txBody>
      </p:sp>
      <p:sp>
        <p:nvSpPr>
          <p:cNvPr id="66" name="Rounded Rectangle 65"/>
          <p:cNvSpPr/>
          <p:nvPr/>
        </p:nvSpPr>
        <p:spPr bwMode="auto">
          <a:xfrm>
            <a:off x="3886200" y="5562600"/>
            <a:ext cx="4191000" cy="152400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rot="10800000" flipV="1">
            <a:off x="3886200" y="5181600"/>
            <a:ext cx="123825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79"/>
          <p:cNvGrpSpPr/>
          <p:nvPr/>
        </p:nvGrpSpPr>
        <p:grpSpPr>
          <a:xfrm rot="19598494">
            <a:off x="4112821" y="5618585"/>
            <a:ext cx="279150" cy="353593"/>
            <a:chOff x="2286000" y="5638800"/>
            <a:chExt cx="457200" cy="6096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4572000"/>
            <a:ext cx="3943350" cy="5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9875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362200" y="1981200"/>
            <a:ext cx="5943600" cy="3886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667000" y="2514600"/>
            <a:ext cx="1371600" cy="2362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Ethernet switches connect VMs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(in virtualized server)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41648" y="29948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543050" y="5257800"/>
            <a:ext cx="81915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06548"/>
            <a:ext cx="3962400" cy="77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 bwMode="auto">
          <a:xfrm>
            <a:off x="4299943" y="3394103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299943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59379" y="2490832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2924" y="2065763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4729661" y="2490832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4854" y="2698429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1989563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2667000" y="4419600"/>
            <a:ext cx="5410200" cy="10668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Hypervisor</a:t>
            </a:r>
          </a:p>
        </p:txBody>
      </p:sp>
      <p:grpSp>
        <p:nvGrpSpPr>
          <p:cNvPr id="5" name="Group 79"/>
          <p:cNvGrpSpPr/>
          <p:nvPr/>
        </p:nvGrpSpPr>
        <p:grpSpPr>
          <a:xfrm rot="19598494">
            <a:off x="4462483" y="3713585"/>
            <a:ext cx="279150" cy="353593"/>
            <a:chOff x="2286000" y="5638800"/>
            <a:chExt cx="457200" cy="609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 bwMode="auto">
          <a:xfrm>
            <a:off x="6372597" y="33857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6372597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232033" y="2482469"/>
            <a:ext cx="376003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5578" y="20574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6802315" y="2482469"/>
            <a:ext cx="429718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7508" y="2690066"/>
            <a:ext cx="954107" cy="461665"/>
          </a:xfrm>
          <a:prstGeom prst="rect">
            <a:avLst/>
          </a:prstGeom>
          <a:solidFill>
            <a:srgbClr val="FFB66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34" charset="0"/>
              </a:rPr>
              <a:t>Apps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263654" y="19812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VM2</a:t>
            </a:r>
            <a:endParaRPr lang="en-US" sz="2000" b="1" dirty="0"/>
          </a:p>
        </p:txBody>
      </p:sp>
      <p:grpSp>
        <p:nvGrpSpPr>
          <p:cNvPr id="6" name="Group 79"/>
          <p:cNvGrpSpPr/>
          <p:nvPr/>
        </p:nvGrpSpPr>
        <p:grpSpPr>
          <a:xfrm rot="19598494">
            <a:off x="6535137" y="3705222"/>
            <a:ext cx="279150" cy="353593"/>
            <a:chOff x="2286000" y="5638800"/>
            <a:chExt cx="457200" cy="6096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2743200" y="5562601"/>
            <a:ext cx="5334000" cy="152399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 rot="16200000" flipH="1">
            <a:off x="2514600" y="4648200"/>
            <a:ext cx="1905000" cy="838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79"/>
          <p:cNvGrpSpPr/>
          <p:nvPr/>
        </p:nvGrpSpPr>
        <p:grpSpPr>
          <a:xfrm rot="19598494">
            <a:off x="3808021" y="5618585"/>
            <a:ext cx="279150" cy="353593"/>
            <a:chOff x="2286000" y="5638800"/>
            <a:chExt cx="457200" cy="6096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63" name="Rounded Rectangle 62"/>
          <p:cNvSpPr/>
          <p:nvPr/>
        </p:nvSpPr>
        <p:spPr bwMode="auto">
          <a:xfrm>
            <a:off x="2743200" y="2819400"/>
            <a:ext cx="1235439" cy="129540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Software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Switch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733800" y="3867150"/>
            <a:ext cx="1196975" cy="1025525"/>
          </a:xfrm>
          <a:custGeom>
            <a:avLst/>
            <a:gdLst>
              <a:gd name="connsiteX0" fmla="*/ 1143000 w 1196975"/>
              <a:gd name="connsiteY0" fmla="*/ 0 h 1025525"/>
              <a:gd name="connsiteX1" fmla="*/ 1143000 w 1196975"/>
              <a:gd name="connsiteY1" fmla="*/ 171450 h 1025525"/>
              <a:gd name="connsiteX2" fmla="*/ 819150 w 1196975"/>
              <a:gd name="connsiteY2" fmla="*/ 914400 h 1025525"/>
              <a:gd name="connsiteX3" fmla="*/ 228600 w 1196975"/>
              <a:gd name="connsiteY3" fmla="*/ 838200 h 1025525"/>
              <a:gd name="connsiteX4" fmla="*/ 0 w 1196975"/>
              <a:gd name="connsiteY4" fmla="*/ 228600 h 10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975" h="1025525">
                <a:moveTo>
                  <a:pt x="1143000" y="0"/>
                </a:moveTo>
                <a:cubicBezTo>
                  <a:pt x="1169987" y="9525"/>
                  <a:pt x="1196975" y="19050"/>
                  <a:pt x="1143000" y="171450"/>
                </a:cubicBezTo>
                <a:cubicBezTo>
                  <a:pt x="1089025" y="323850"/>
                  <a:pt x="971550" y="803275"/>
                  <a:pt x="819150" y="914400"/>
                </a:cubicBezTo>
                <a:cubicBezTo>
                  <a:pt x="666750" y="1025525"/>
                  <a:pt x="365125" y="952500"/>
                  <a:pt x="228600" y="838200"/>
                </a:cubicBezTo>
                <a:cubicBezTo>
                  <a:pt x="92075" y="723900"/>
                  <a:pt x="46037" y="476250"/>
                  <a:pt x="0" y="22860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3409950" y="3886200"/>
            <a:ext cx="3543300" cy="1311275"/>
          </a:xfrm>
          <a:custGeom>
            <a:avLst/>
            <a:gdLst>
              <a:gd name="connsiteX0" fmla="*/ 3543300 w 3543300"/>
              <a:gd name="connsiteY0" fmla="*/ 0 h 1431925"/>
              <a:gd name="connsiteX1" fmla="*/ 3352800 w 3543300"/>
              <a:gd name="connsiteY1" fmla="*/ 895350 h 1431925"/>
              <a:gd name="connsiteX2" fmla="*/ 2609850 w 3543300"/>
              <a:gd name="connsiteY2" fmla="*/ 1257300 h 1431925"/>
              <a:gd name="connsiteX3" fmla="*/ 457200 w 3543300"/>
              <a:gd name="connsiteY3" fmla="*/ 1257300 h 1431925"/>
              <a:gd name="connsiteX4" fmla="*/ 0 w 3543300"/>
              <a:gd name="connsiteY4" fmla="*/ 209550 h 1431925"/>
              <a:gd name="connsiteX0" fmla="*/ 3543300 w 3543300"/>
              <a:gd name="connsiteY0" fmla="*/ 0 h 1317625"/>
              <a:gd name="connsiteX1" fmla="*/ 3352800 w 3543300"/>
              <a:gd name="connsiteY1" fmla="*/ 895350 h 1317625"/>
              <a:gd name="connsiteX2" fmla="*/ 2609850 w 3543300"/>
              <a:gd name="connsiteY2" fmla="*/ 1257300 h 1317625"/>
              <a:gd name="connsiteX3" fmla="*/ 457200 w 3543300"/>
              <a:gd name="connsiteY3" fmla="*/ 1257300 h 1317625"/>
              <a:gd name="connsiteX4" fmla="*/ 171450 w 3543300"/>
              <a:gd name="connsiteY4" fmla="*/ 990600 h 1317625"/>
              <a:gd name="connsiteX5" fmla="*/ 0 w 3543300"/>
              <a:gd name="connsiteY5" fmla="*/ 209550 h 1317625"/>
              <a:gd name="connsiteX0" fmla="*/ 3543300 w 3543300"/>
              <a:gd name="connsiteY0" fmla="*/ 0 h 1311275"/>
              <a:gd name="connsiteX1" fmla="*/ 3352800 w 3543300"/>
              <a:gd name="connsiteY1" fmla="*/ 895350 h 1311275"/>
              <a:gd name="connsiteX2" fmla="*/ 2609850 w 3543300"/>
              <a:gd name="connsiteY2" fmla="*/ 1257300 h 1311275"/>
              <a:gd name="connsiteX3" fmla="*/ 628650 w 3543300"/>
              <a:gd name="connsiteY3" fmla="*/ 1219200 h 1311275"/>
              <a:gd name="connsiteX4" fmla="*/ 171450 w 3543300"/>
              <a:gd name="connsiteY4" fmla="*/ 990600 h 1311275"/>
              <a:gd name="connsiteX5" fmla="*/ 0 w 3543300"/>
              <a:gd name="connsiteY5" fmla="*/ 209550 h 1311275"/>
              <a:gd name="connsiteX0" fmla="*/ 3543300 w 3543300"/>
              <a:gd name="connsiteY0" fmla="*/ 0 h 1311275"/>
              <a:gd name="connsiteX1" fmla="*/ 3352800 w 3543300"/>
              <a:gd name="connsiteY1" fmla="*/ 895350 h 1311275"/>
              <a:gd name="connsiteX2" fmla="*/ 2609850 w 3543300"/>
              <a:gd name="connsiteY2" fmla="*/ 1257300 h 1311275"/>
              <a:gd name="connsiteX3" fmla="*/ 628650 w 3543300"/>
              <a:gd name="connsiteY3" fmla="*/ 1219200 h 1311275"/>
              <a:gd name="connsiteX4" fmla="*/ 171450 w 3543300"/>
              <a:gd name="connsiteY4" fmla="*/ 762000 h 1311275"/>
              <a:gd name="connsiteX5" fmla="*/ 0 w 3543300"/>
              <a:gd name="connsiteY5" fmla="*/ 209550 h 13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300" h="1311275">
                <a:moveTo>
                  <a:pt x="3543300" y="0"/>
                </a:moveTo>
                <a:cubicBezTo>
                  <a:pt x="3525837" y="342900"/>
                  <a:pt x="3508375" y="685800"/>
                  <a:pt x="3352800" y="895350"/>
                </a:cubicBezTo>
                <a:cubicBezTo>
                  <a:pt x="3197225" y="1104900"/>
                  <a:pt x="3063875" y="1203325"/>
                  <a:pt x="2609850" y="1257300"/>
                </a:cubicBezTo>
                <a:cubicBezTo>
                  <a:pt x="2155825" y="1311275"/>
                  <a:pt x="1035050" y="1301750"/>
                  <a:pt x="628650" y="1219200"/>
                </a:cubicBezTo>
                <a:cubicBezTo>
                  <a:pt x="222250" y="1136650"/>
                  <a:pt x="276225" y="930275"/>
                  <a:pt x="171450" y="762000"/>
                </a:cubicBezTo>
                <a:cubicBezTo>
                  <a:pt x="66675" y="593725"/>
                  <a:pt x="22225" y="333375"/>
                  <a:pt x="0" y="20955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269" y="3776302"/>
            <a:ext cx="1130131" cy="1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2786885" y="2038290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C000"/>
                </a:solidFill>
                <a:latin typeface="Helvetica" pitchFamily="34" charset="0"/>
              </a:rPr>
              <a:t>Today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3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 the Cloud”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29400" y="3886200"/>
            <a:ext cx="2004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Documents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Videos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Photos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E12B-AF5E-4676-AE1F-60AB827D62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Networking in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Co-located VMs communicate through software</a:t>
            </a:r>
          </a:p>
          <a:p>
            <a:pPr lvl="1"/>
            <a:r>
              <a:rPr lang="en-US" dirty="0" smtClean="0"/>
              <a:t>Performance penalty for not co-located VMs</a:t>
            </a:r>
          </a:p>
          <a:p>
            <a:pPr lvl="1"/>
            <a:r>
              <a:rPr lang="en-US" dirty="0" smtClean="0"/>
              <a:t>Special case in cloud computing</a:t>
            </a:r>
          </a:p>
          <a:p>
            <a:pPr lvl="1"/>
            <a:r>
              <a:rPr lang="en-US" dirty="0" smtClean="0"/>
              <a:t>Artifact of going through hypervisor anyway</a:t>
            </a:r>
          </a:p>
          <a:p>
            <a:r>
              <a:rPr lang="en-US" dirty="0" smtClean="0"/>
              <a:t>Instead: utilize hardware switches in the network</a:t>
            </a:r>
          </a:p>
          <a:p>
            <a:pPr lvl="1"/>
            <a:r>
              <a:rPr lang="en-US" dirty="0" smtClean="0"/>
              <a:t>Modification to support hairpin turnaround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Helvetica" pitchFamily="34" charset="0"/>
              </a:rPr>
              <a:t>NoHype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368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the Hypervisor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virtual machines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One VM per core</a:t>
            </a:r>
          </a:p>
          <a:p>
            <a:r>
              <a:rPr lang="en-US" dirty="0" smtClean="0"/>
              <a:t>Managing memory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Pre-allocate memory with processor support</a:t>
            </a:r>
          </a:p>
          <a:p>
            <a:r>
              <a:rPr lang="en-US" dirty="0" smtClean="0"/>
              <a:t>Emulating I/O devices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 access to virtualized devices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Utilize hardware Ethernet switches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Managing virtual machines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Decouple the management from operation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 advTm="2351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 Double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Means </a:t>
            </a:r>
            <a:r>
              <a:rPr lang="en-US" dirty="0" smtClean="0">
                <a:solidFill>
                  <a:srgbClr val="FF0000"/>
                </a:solidFill>
              </a:rPr>
              <a:t>no hypervisor</a:t>
            </a:r>
            <a:r>
              <a:rPr lang="en-US" dirty="0" smtClean="0"/>
              <a:t>, also means “</a:t>
            </a:r>
            <a:r>
              <a:rPr lang="en-US" dirty="0" smtClean="0">
                <a:solidFill>
                  <a:srgbClr val="FF0000"/>
                </a:solidFill>
              </a:rPr>
              <a:t>no hype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Multi-core processors</a:t>
            </a:r>
          </a:p>
          <a:p>
            <a:r>
              <a:rPr lang="en-US" dirty="0" smtClean="0"/>
              <a:t>Extended Page Tables</a:t>
            </a:r>
          </a:p>
          <a:p>
            <a:r>
              <a:rPr lang="en-US" dirty="0" smtClean="0"/>
              <a:t>SR-IOV and Directed I/O (VT-d)</a:t>
            </a:r>
          </a:p>
          <a:p>
            <a:r>
              <a:rPr lang="en-US" dirty="0" smtClean="0"/>
              <a:t>Virtual Ethernet Port Aggregator (VEPA)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 advTm="65224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29200" cy="5486400"/>
          </a:xfrm>
        </p:spPr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as starting point</a:t>
            </a:r>
          </a:p>
          <a:p>
            <a:r>
              <a:rPr lang="en-US" dirty="0" smtClean="0"/>
              <a:t>Pre-configure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Support for legacy boot</a:t>
            </a:r>
          </a:p>
          <a:p>
            <a:pPr lvl="1"/>
            <a:r>
              <a:rPr lang="en-US" dirty="0" smtClean="0"/>
              <a:t>Use known good kernel</a:t>
            </a:r>
            <a:br>
              <a:rPr lang="en-US" dirty="0" smtClean="0"/>
            </a:br>
            <a:r>
              <a:rPr lang="en-US" dirty="0" smtClean="0"/>
              <a:t>(i.e., non-malicious)</a:t>
            </a:r>
          </a:p>
          <a:p>
            <a:pPr lvl="1"/>
            <a:r>
              <a:rPr lang="en-US" dirty="0" smtClean="0"/>
              <a:t>Temporary hypervisor</a:t>
            </a:r>
          </a:p>
          <a:p>
            <a:pPr lvl="1"/>
            <a:r>
              <a:rPr lang="en-US" dirty="0" smtClean="0"/>
              <a:t>Before switching to user code,</a:t>
            </a:r>
            <a:br>
              <a:rPr lang="en-US" dirty="0" smtClean="0"/>
            </a:br>
            <a:r>
              <a:rPr lang="en-US" dirty="0" smtClean="0"/>
              <a:t>switch off hypervisor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181600" y="1295400"/>
            <a:ext cx="3657600" cy="32766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486400" y="1676400"/>
            <a:ext cx="1371600" cy="1981200"/>
          </a:xfrm>
          <a:prstGeom prst="roundRect">
            <a:avLst>
              <a:gd name="adj" fmla="val 9167"/>
            </a:avLst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0" y="3200400"/>
            <a:ext cx="13716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Xen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5670" y="12192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2422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VM1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70598" y="1242266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30085" y="1265332"/>
            <a:ext cx="1175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Priv. VM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565098" y="1752599"/>
            <a:ext cx="1235439" cy="685801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xm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 bwMode="auto">
          <a:xfrm rot="5400000">
            <a:off x="5796509" y="2814091"/>
            <a:ext cx="762000" cy="106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5486400" y="3788997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2800" y="3810000"/>
            <a:ext cx="1371600" cy="478203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core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22761" y="1752600"/>
            <a:ext cx="1311639" cy="6858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239000" y="2362200"/>
            <a:ext cx="1295400" cy="381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kernel</a:t>
            </a:r>
          </a:p>
        </p:txBody>
      </p:sp>
      <p:grpSp>
        <p:nvGrpSpPr>
          <p:cNvPr id="18" name="Group 79"/>
          <p:cNvGrpSpPr/>
          <p:nvPr/>
        </p:nvGrpSpPr>
        <p:grpSpPr>
          <a:xfrm rot="19598494">
            <a:off x="7495229" y="2714622"/>
            <a:ext cx="279150" cy="353593"/>
            <a:chOff x="2286000" y="5638800"/>
            <a:chExt cx="457200" cy="6096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7162800" y="3200400"/>
            <a:ext cx="1371600" cy="47820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Kill VM</a:t>
            </a:r>
          </a:p>
        </p:txBody>
      </p:sp>
    </p:spTree>
  </p:cSld>
  <p:clrMapOvr>
    <a:masterClrMapping/>
  </p:clrMapOvr>
  <p:transition advTm="122867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85800"/>
          </a:xfrm>
        </p:spPr>
        <p:txBody>
          <a:bodyPr/>
          <a:lstStyle/>
          <a:p>
            <a:r>
              <a:rPr lang="en-US" dirty="0" smtClean="0"/>
              <a:t>Improvements for Future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 Limitations:</a:t>
            </a:r>
          </a:p>
          <a:p>
            <a:r>
              <a:rPr lang="en-US" dirty="0" smtClean="0"/>
              <a:t>Inter-processor Interrupts</a:t>
            </a:r>
          </a:p>
          <a:p>
            <a:endParaRPr lang="en-US" dirty="0" smtClean="0"/>
          </a:p>
          <a:p>
            <a:r>
              <a:rPr lang="en-US" dirty="0" smtClean="0"/>
              <a:t>Side channels</a:t>
            </a:r>
          </a:p>
          <a:p>
            <a:endParaRPr lang="en-US" dirty="0" smtClean="0"/>
          </a:p>
          <a:p>
            <a:r>
              <a:rPr lang="en-US" dirty="0" smtClean="0"/>
              <a:t>Legacy boot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 advTm="43477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85800"/>
          </a:xfrm>
        </p:spPr>
        <p:txBody>
          <a:bodyPr/>
          <a:lstStyle/>
          <a:p>
            <a:r>
              <a:rPr lang="en-US" dirty="0" smtClean="0"/>
              <a:t>Improvements for Future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 Limitations:</a:t>
            </a:r>
          </a:p>
          <a:p>
            <a:r>
              <a:rPr lang="en-US" dirty="0" smtClean="0"/>
              <a:t>Inter-processor Interrupts</a:t>
            </a:r>
          </a:p>
          <a:p>
            <a:endParaRPr lang="en-US" dirty="0" smtClean="0"/>
          </a:p>
          <a:p>
            <a:r>
              <a:rPr lang="en-US" dirty="0" smtClean="0"/>
              <a:t>Side channels</a:t>
            </a:r>
          </a:p>
          <a:p>
            <a:endParaRPr lang="en-US" dirty="0" smtClean="0"/>
          </a:p>
          <a:p>
            <a:r>
              <a:rPr lang="en-US" dirty="0" smtClean="0"/>
              <a:t>Legacy boot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1828800"/>
            <a:ext cx="3282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Architecture</a:t>
            </a:r>
          </a:p>
          <a:p>
            <a:r>
              <a:rPr lang="en-US" sz="2400" dirty="0" smtClean="0"/>
              <a:t>(minor change)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276600"/>
            <a:ext cx="328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Architecture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4953000" y="2133600"/>
            <a:ext cx="8382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3733800" y="3429000"/>
            <a:ext cx="8382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267201" y="4572000"/>
            <a:ext cx="3587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Operating Systems in</a:t>
            </a:r>
          </a:p>
          <a:p>
            <a:r>
              <a:rPr lang="en-US" sz="2400" dirty="0" smtClean="0"/>
              <a:t>Virtualized Environments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3276601" y="4724400"/>
            <a:ext cx="8382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17207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NoHype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security issue threatens cloud adoption</a:t>
            </a:r>
          </a:p>
          <a:p>
            <a:r>
              <a:rPr lang="en-US" dirty="0" err="1" smtClean="0"/>
              <a:t>NoHype</a:t>
            </a:r>
            <a:r>
              <a:rPr lang="en-US" dirty="0" smtClean="0"/>
              <a:t> solves this by removing the hypervisor</a:t>
            </a:r>
          </a:p>
          <a:p>
            <a:r>
              <a:rPr lang="en-US" dirty="0" smtClean="0"/>
              <a:t>Performance improvement is a side benefit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ransition advTm="12558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My 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reliability in routers</a:t>
            </a:r>
          </a:p>
          <a:p>
            <a:r>
              <a:rPr lang="en-US" dirty="0" smtClean="0"/>
              <a:t>Reconfigurable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3657600" y="4191000"/>
            <a:ext cx="2590800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95800"/>
            <a:ext cx="457200" cy="390832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962400"/>
            <a:ext cx="457200" cy="390832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952568"/>
            <a:ext cx="457200" cy="390832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95800"/>
            <a:ext cx="457200" cy="390832"/>
          </a:xfrm>
          <a:prstGeom prst="rect">
            <a:avLst/>
          </a:prstGeom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0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5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15928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Reliability in Routers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747086"/>
            <a:ext cx="1828800" cy="25908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08089" y="3423486"/>
            <a:ext cx="1201711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08089" y="2852340"/>
            <a:ext cx="1235439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008089" y="1949069"/>
            <a:ext cx="1201712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070" y="1524000"/>
            <a:ext cx="139359" cy="405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752600" y="3954822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7" name="Straight Connector 16"/>
          <p:cNvCxnSpPr>
            <a:stCxn id="21" idx="2"/>
            <a:endCxn id="16" idx="2"/>
          </p:cNvCxnSpPr>
          <p:nvPr/>
        </p:nvCxnSpPr>
        <p:spPr bwMode="auto">
          <a:xfrm rot="10800000" flipV="1">
            <a:off x="1752600" y="3848555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752600" y="3848555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9" name="Straight Connector 18"/>
          <p:cNvCxnSpPr>
            <a:stCxn id="21" idx="2"/>
          </p:cNvCxnSpPr>
          <p:nvPr/>
        </p:nvCxnSpPr>
        <p:spPr bwMode="auto">
          <a:xfrm rot="10800000" flipV="1">
            <a:off x="1752600" y="3848555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1752600" y="3848555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752600" y="3795422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074887" y="3848555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79"/>
          <p:cNvGrpSpPr/>
          <p:nvPr/>
        </p:nvGrpSpPr>
        <p:grpSpPr>
          <a:xfrm rot="19598494">
            <a:off x="1029660" y="3842210"/>
            <a:ext cx="279150" cy="353593"/>
            <a:chOff x="2286000" y="5638800"/>
            <a:chExt cx="457200" cy="6096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90600" y="2057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</a:rPr>
              <a:t>Routing</a:t>
            </a:r>
          </a:p>
          <a:p>
            <a:r>
              <a:rPr lang="en-US" sz="2000" b="1" dirty="0" smtClean="0">
                <a:latin typeface="Helvetica" pitchFamily="34" charset="0"/>
              </a:rPr>
              <a:t>Software</a:t>
            </a:r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5105400" y="1219200"/>
            <a:ext cx="3429000" cy="3129714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5427689" y="3582686"/>
            <a:ext cx="2801911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CPU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5427689" y="3011540"/>
            <a:ext cx="2801911" cy="478203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OS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6172200" y="4114022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8" name="Straight Connector 67"/>
          <p:cNvCxnSpPr>
            <a:stCxn id="72" idx="2"/>
            <a:endCxn id="67" idx="2"/>
          </p:cNvCxnSpPr>
          <p:nvPr/>
        </p:nvCxnSpPr>
        <p:spPr bwMode="auto">
          <a:xfrm rot="10800000" flipV="1">
            <a:off x="6172200" y="4007755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6172200" y="4007755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0" name="Straight Connector 69"/>
          <p:cNvCxnSpPr>
            <a:stCxn id="72" idx="2"/>
          </p:cNvCxnSpPr>
          <p:nvPr/>
        </p:nvCxnSpPr>
        <p:spPr bwMode="auto">
          <a:xfrm rot="10800000" flipV="1">
            <a:off x="6172200" y="4007755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Oval 70"/>
          <p:cNvSpPr/>
          <p:nvPr/>
        </p:nvSpPr>
        <p:spPr bwMode="auto">
          <a:xfrm>
            <a:off x="6172200" y="4007755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172200" y="3954622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494487" y="4007755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4" name="Group 79"/>
          <p:cNvGrpSpPr/>
          <p:nvPr/>
        </p:nvGrpSpPr>
        <p:grpSpPr>
          <a:xfrm rot="19598494">
            <a:off x="5449260" y="3947699"/>
            <a:ext cx="279150" cy="353593"/>
            <a:chOff x="2286000" y="5638800"/>
            <a:chExt cx="457200" cy="6096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83" name="Rounded Rectangle 82"/>
          <p:cNvSpPr/>
          <p:nvPr/>
        </p:nvSpPr>
        <p:spPr bwMode="auto">
          <a:xfrm>
            <a:off x="5410200" y="2422911"/>
            <a:ext cx="2819400" cy="478203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“Hypervisor”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029200" y="4724400"/>
            <a:ext cx="1828800" cy="1981200"/>
          </a:xfrm>
          <a:prstGeom prst="roundRect">
            <a:avLst>
              <a:gd name="adj" fmla="val 8334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5351489" y="5791200"/>
            <a:ext cx="1277911" cy="47820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FPGA</a:t>
            </a:r>
          </a:p>
        </p:txBody>
      </p:sp>
      <p:sp>
        <p:nvSpPr>
          <p:cNvPr id="96" name="Oval 95"/>
          <p:cNvSpPr/>
          <p:nvPr/>
        </p:nvSpPr>
        <p:spPr bwMode="auto">
          <a:xfrm>
            <a:off x="6096000" y="6322536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97" name="Straight Connector 96"/>
          <p:cNvCxnSpPr>
            <a:stCxn id="101" idx="2"/>
            <a:endCxn id="96" idx="2"/>
          </p:cNvCxnSpPr>
          <p:nvPr/>
        </p:nvCxnSpPr>
        <p:spPr bwMode="auto">
          <a:xfrm rot="10800000" flipV="1">
            <a:off x="6096000" y="6216269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6096000" y="6216269"/>
            <a:ext cx="322289" cy="159401"/>
          </a:xfrm>
          <a:prstGeom prst="rect">
            <a:avLst/>
          </a:prstGeom>
          <a:solidFill>
            <a:srgbClr val="918E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99" name="Straight Connector 98"/>
          <p:cNvCxnSpPr>
            <a:stCxn id="101" idx="2"/>
          </p:cNvCxnSpPr>
          <p:nvPr/>
        </p:nvCxnSpPr>
        <p:spPr bwMode="auto">
          <a:xfrm rot="10800000" flipV="1">
            <a:off x="6096000" y="6216269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6096000" y="6216269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096000" y="6163136"/>
            <a:ext cx="322289" cy="106267"/>
          </a:xfrm>
          <a:prstGeom prst="ellipse">
            <a:avLst/>
          </a:prstGeom>
          <a:solidFill>
            <a:srgbClr val="918E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6418287" y="6216269"/>
            <a:ext cx="0" cy="1594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3" name="Group 79"/>
          <p:cNvGrpSpPr/>
          <p:nvPr/>
        </p:nvGrpSpPr>
        <p:grpSpPr>
          <a:xfrm rot="19598494">
            <a:off x="5373060" y="6209924"/>
            <a:ext cx="279150" cy="353593"/>
            <a:chOff x="2286000" y="5638800"/>
            <a:chExt cx="457200" cy="609600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2362200" y="5638800"/>
              <a:ext cx="381000" cy="609600"/>
            </a:xfrm>
            <a:prstGeom prst="rect">
              <a:avLst/>
            </a:prstGeom>
            <a:solidFill>
              <a:srgbClr val="66FF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286000" y="5638800"/>
              <a:ext cx="76200" cy="304800"/>
            </a:xfrm>
            <a:prstGeom prst="rect">
              <a:avLst/>
            </a:prstGeom>
            <a:solidFill>
              <a:srgbClr val="918E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590800" y="5715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590800" y="60198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514600" y="5867400"/>
              <a:ext cx="1524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438400" y="6096000"/>
              <a:ext cx="76200" cy="76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118" name="Straight Arrow Connector 117"/>
          <p:cNvCxnSpPr/>
          <p:nvPr/>
        </p:nvCxnSpPr>
        <p:spPr bwMode="auto">
          <a:xfrm>
            <a:off x="2743200" y="2971800"/>
            <a:ext cx="22098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 rot="16200000" flipH="1">
            <a:off x="2667000" y="3505200"/>
            <a:ext cx="2362200" cy="2057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3183249" y="1905000"/>
            <a:ext cx="1343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Router</a:t>
            </a:r>
          </a:p>
          <a:p>
            <a:r>
              <a:rPr lang="en-US" sz="2800" b="1" dirty="0" smtClean="0"/>
              <a:t>Bugs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981200" y="4876800"/>
            <a:ext cx="2382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Performance</a:t>
            </a:r>
          </a:p>
          <a:p>
            <a:pPr algn="r"/>
            <a:r>
              <a:rPr lang="en-US" sz="2800" b="1" dirty="0" smtClean="0"/>
              <a:t>Wall</a:t>
            </a:r>
            <a:endParaRPr lang="en-US" sz="2800" b="1" dirty="0"/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427689" y="1447800"/>
            <a:ext cx="1201712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10200" y="155613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</a:rPr>
              <a:t>Routing</a:t>
            </a:r>
          </a:p>
          <a:p>
            <a:r>
              <a:rPr lang="en-US" sz="2000" b="1" dirty="0" smtClean="0">
                <a:latin typeface="Helvetica" pitchFamily="34" charset="0"/>
              </a:rPr>
              <a:t>Software</a:t>
            </a:r>
            <a:endParaRPr lang="en-US" sz="1600" dirty="0"/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75489" y="1447800"/>
            <a:ext cx="1201712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58000" y="155613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</a:rPr>
              <a:t>Routing</a:t>
            </a:r>
          </a:p>
          <a:p>
            <a:r>
              <a:rPr lang="en-US" sz="2000" b="1" dirty="0" smtClean="0">
                <a:latin typeface="Helvetica" pitchFamily="34" charset="0"/>
              </a:rPr>
              <a:t>Software</a:t>
            </a:r>
            <a:endParaRPr lang="en-US" sz="1600" dirty="0"/>
          </a:p>
        </p:txBody>
      </p:sp>
      <p:sp>
        <p:nvSpPr>
          <p:cNvPr id="127" name="Rounded Rectangle 126"/>
          <p:cNvSpPr/>
          <p:nvPr/>
        </p:nvSpPr>
        <p:spPr bwMode="auto">
          <a:xfrm>
            <a:off x="5351489" y="4864862"/>
            <a:ext cx="1201712" cy="850138"/>
          </a:xfrm>
          <a:prstGeom prst="roundRect">
            <a:avLst/>
          </a:prstGeom>
          <a:solidFill>
            <a:srgbClr val="FFB66D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34000" y="497319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</a:rPr>
              <a:t>Routing</a:t>
            </a:r>
          </a:p>
          <a:p>
            <a:r>
              <a:rPr lang="en-US" sz="2000" b="1" dirty="0" smtClean="0">
                <a:latin typeface="Helvetica" pitchFamily="34" charset="0"/>
              </a:rPr>
              <a:t>Software</a:t>
            </a:r>
            <a:endParaRPr lang="en-US" sz="1600" dirty="0"/>
          </a:p>
        </p:txBody>
      </p:sp>
    </p:spTree>
  </p:cSld>
  <p:clrMapOvr>
    <a:masterClrMapping/>
  </p:clrMapOvr>
  <p:transition advTm="81386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FPGAs in networking</a:t>
            </a:r>
          </a:p>
          <a:p>
            <a:pPr lvl="1"/>
            <a:r>
              <a:rPr lang="en-US" dirty="0" smtClean="0"/>
              <a:t>Click + G: a domain specific design environment</a:t>
            </a:r>
          </a:p>
          <a:p>
            <a:r>
              <a:rPr lang="en-US" dirty="0" smtClean="0"/>
              <a:t>Taking advantage of </a:t>
            </a:r>
            <a:r>
              <a:rPr lang="en-US" dirty="0" err="1" smtClean="0"/>
              <a:t>reconfigurability</a:t>
            </a:r>
            <a:endParaRPr lang="en-US" dirty="0" smtClean="0"/>
          </a:p>
          <a:p>
            <a:pPr lvl="1"/>
            <a:r>
              <a:rPr lang="en-US" dirty="0" err="1" smtClean="0"/>
              <a:t>JBits</a:t>
            </a:r>
            <a:r>
              <a:rPr lang="en-US" dirty="0" smtClean="0"/>
              <a:t>, Self-reconfiguration</a:t>
            </a:r>
          </a:p>
          <a:p>
            <a:pPr lvl="1"/>
            <a:r>
              <a:rPr lang="en-US" dirty="0" smtClean="0"/>
              <a:t>Demonstration applications (e.g., bio-informatics, DSP)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318470" name="Picture 6" descr="FSBexpansion_srvr_328x1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704" y="4963222"/>
            <a:ext cx="3810000" cy="1742378"/>
          </a:xfrm>
          <a:prstGeom prst="rect">
            <a:avLst/>
          </a:prstGeom>
          <a:noFill/>
        </p:spPr>
      </p:pic>
      <p:pic>
        <p:nvPicPr>
          <p:cNvPr id="318472" name="Picture 8" descr="http://t3.gstatic.com/images?q=tbn:ANd9GcT1Ru0AQe0ZVROXkCeZT0oOrzn9CpXXrCLp8sfF6yg0frK8uQRv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304" y="5144196"/>
            <a:ext cx="3228975" cy="14192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4583668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alongside CPUs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83304" y="47360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FPGAs in network components</a:t>
            </a:r>
          </a:p>
        </p:txBody>
      </p:sp>
      <p:pic>
        <p:nvPicPr>
          <p:cNvPr id="227330" name="Picture 2" descr="http://t3.gstatic.com/images?q=tbn:ANd9GcTk4MdrGNiCsm4R8O9Ib4zIlKHBRS1IMaAMzfMG-isxdK0iodcE9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140534"/>
            <a:ext cx="1752600" cy="654241"/>
          </a:xfrm>
          <a:prstGeom prst="rect">
            <a:avLst/>
          </a:prstGeom>
          <a:noFill/>
        </p:spPr>
      </p:pic>
    </p:spTree>
  </p:cSld>
  <p:clrMapOvr>
    <a:masterClrMapping/>
  </p:clrMapOvr>
  <p:transition advTm="2795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 the Cloud”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But it’s a real infrastructure with real problems</a:t>
            </a:r>
          </a:p>
          <a:p>
            <a:r>
              <a:rPr lang="en-US" dirty="0" smtClean="0"/>
              <a:t>Not controlled by the user</a:t>
            </a:r>
          </a:p>
          <a:p>
            <a:r>
              <a:rPr lang="en-US" dirty="0" smtClean="0"/>
              <a:t>Not even controlled by the service provider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657600" y="4191000"/>
            <a:ext cx="2590800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20" name="Picture 119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95800"/>
            <a:ext cx="457200" cy="390832"/>
          </a:xfrm>
          <a:prstGeom prst="rect">
            <a:avLst/>
          </a:prstGeom>
        </p:spPr>
      </p:pic>
      <p:pic>
        <p:nvPicPr>
          <p:cNvPr id="121" name="Picture 120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962400"/>
            <a:ext cx="457200" cy="390832"/>
          </a:xfrm>
          <a:prstGeom prst="rect">
            <a:avLst/>
          </a:prstGeom>
        </p:spPr>
      </p:pic>
      <p:pic>
        <p:nvPicPr>
          <p:cNvPr id="122" name="Picture 12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952568"/>
            <a:ext cx="457200" cy="390832"/>
          </a:xfrm>
          <a:prstGeom prst="rect">
            <a:avLst/>
          </a:prstGeom>
        </p:spPr>
      </p:pic>
      <p:pic>
        <p:nvPicPr>
          <p:cNvPr id="123" name="Picture 122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95800"/>
            <a:ext cx="457200" cy="390832"/>
          </a:xfrm>
          <a:prstGeom prst="rect">
            <a:avLst/>
          </a:prstGeom>
        </p:spPr>
      </p:pic>
      <p:pic>
        <p:nvPicPr>
          <p:cNvPr id="124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0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1" name="Freeform 20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E12B-AF5E-4676-AE1F-60AB827D62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17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Securing the cloud</a:t>
            </a:r>
          </a:p>
          <a:p>
            <a:pPr lvl="1"/>
            <a:r>
              <a:rPr lang="en-US" dirty="0" smtClean="0"/>
              <a:t>Rethink server architecture in large data centers </a:t>
            </a:r>
          </a:p>
          <a:p>
            <a:pPr>
              <a:buNone/>
            </a:pPr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Hosted and shared network infrastructure</a:t>
            </a:r>
          </a:p>
          <a:p>
            <a:pPr lvl="1"/>
            <a:r>
              <a:rPr lang="en-US" dirty="0" smtClean="0"/>
              <a:t>Refactoring routers to ease management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ransition advTm="50154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“The Network is the Computer” </a:t>
            </a:r>
            <a:r>
              <a: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[John Gage ‘84]</a:t>
            </a:r>
            <a:endParaRPr lang="en-US" sz="2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800" dirty="0" smtClean="0"/>
              <a:t>Exciting time when this is becoming a reality</a:t>
            </a:r>
          </a:p>
          <a:p>
            <a:endParaRPr lang="en-US" dirty="0"/>
          </a:p>
        </p:txBody>
      </p:sp>
    </p:spTree>
  </p:cSld>
  <p:clrMapOvr>
    <a:masterClrMapping/>
  </p:clrMapOvr>
  <p:transition advTm="42963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Contact info:</a:t>
            </a:r>
            <a:endParaRPr lang="en-US" dirty="0" smtClean="0">
              <a:solidFill>
                <a:schemeClr val="tx1"/>
              </a:solidFill>
              <a:hlinkClick r:id="rId3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/>
              <a:t>ekeller@princeton.edu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800" dirty="0" smtClean="0">
                <a:hlinkClick r:id="rId4"/>
              </a:rPr>
              <a:t>http://www.princeton.edu/~ekeller</a:t>
            </a:r>
            <a:endParaRPr lang="en-US" sz="2800" dirty="0" smtClean="0"/>
          </a:p>
          <a:p>
            <a:pPr lvl="1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 advTm="118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2.9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heme/theme1.xml><?xml version="1.0" encoding="utf-8"?>
<a:theme xmlns:a="http://schemas.openxmlformats.org/drawingml/2006/main" name="jrex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77777"/>
    </a:lt2>
    <a:accent1>
      <a:srgbClr val="F47A00"/>
    </a:accent1>
    <a:accent2>
      <a:srgbClr val="000066"/>
    </a:accent2>
    <a:accent3>
      <a:srgbClr val="FFFFFF"/>
    </a:accent3>
    <a:accent4>
      <a:srgbClr val="000000"/>
    </a:accent4>
    <a:accent5>
      <a:srgbClr val="F8BEAA"/>
    </a:accent5>
    <a:accent6>
      <a:srgbClr val="00005C"/>
    </a:accent6>
    <a:hlink>
      <a:srgbClr val="A50021"/>
    </a:hlink>
    <a:folHlink>
      <a:srgbClr val="008000"/>
    </a:folHlink>
  </a:clrScheme>
  <a:fontScheme name="cs426">
    <a:majorFont>
      <a:latin typeface="Helvetica"/>
      <a:ea typeface=""/>
      <a:cs typeface="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2510</Words>
  <Application>Microsoft Office PowerPoint</Application>
  <PresentationFormat>On-screen Show (4:3)</PresentationFormat>
  <Paragraphs>989</Paragraphs>
  <Slides>92</Slides>
  <Notes>92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  <vt:variant>
        <vt:lpstr>Custom Shows</vt:lpstr>
      </vt:variant>
      <vt:variant>
        <vt:i4>1</vt:i4>
      </vt:variant>
    </vt:vector>
  </HeadingPairs>
  <TitlesOfParts>
    <vt:vector size="94" baseType="lpstr">
      <vt:lpstr>jrex</vt:lpstr>
      <vt:lpstr>Dynamic Infrastructure for Dependable Cloud Services</vt:lpstr>
      <vt:lpstr>Cloud Computing</vt:lpstr>
      <vt:lpstr>What makes it cloud computing?</vt:lpstr>
      <vt:lpstr>What makes it cloud computing?</vt:lpstr>
      <vt:lpstr>Cloud Services</vt:lpstr>
      <vt:lpstr>Cloud Services</vt:lpstr>
      <vt:lpstr>Cloud Services</vt:lpstr>
      <vt:lpstr>“In the Cloud”</vt:lpstr>
      <vt:lpstr>“In the Cloud”</vt:lpstr>
      <vt:lpstr>Today’s Network Infrastructure</vt:lpstr>
      <vt:lpstr>Today’s Network Infrastructure</vt:lpstr>
      <vt:lpstr>Today’s (Brittle) Network Infrastructure</vt:lpstr>
      <vt:lpstr>Today’s (Buggy) Network Infrastructure</vt:lpstr>
      <vt:lpstr>Today’s (Buggy) Network Infrastructure</vt:lpstr>
      <vt:lpstr>Today’s Computing Infrastructure</vt:lpstr>
      <vt:lpstr>Today’s (Vulnerable) Computing Infrastructure</vt:lpstr>
      <vt:lpstr>Dependable Cloud Services?</vt:lpstr>
      <vt:lpstr>Interdisciplinary Systems Research</vt:lpstr>
      <vt:lpstr>Interdisciplinary Systems Research</vt:lpstr>
      <vt:lpstr>Dynamic Infrastructure for  Dependable Cloud Services</vt:lpstr>
      <vt:lpstr>Slide 21</vt:lpstr>
      <vt:lpstr>The Two Notions of “Router”</vt:lpstr>
      <vt:lpstr>The Tight Coupling of Physical &amp; Logical</vt:lpstr>
      <vt:lpstr>The Tight Coupling of Physical &amp; Logical</vt:lpstr>
      <vt:lpstr>Breaking the Tight Couplings</vt:lpstr>
      <vt:lpstr>Planned Maintenance</vt:lpstr>
      <vt:lpstr>Planned Maintenance</vt:lpstr>
      <vt:lpstr>Planned Maintenance</vt:lpstr>
      <vt:lpstr>Planned Maintenance</vt:lpstr>
      <vt:lpstr>Planned Maintenance</vt:lpstr>
      <vt:lpstr>Customer Requests a Feature</vt:lpstr>
      <vt:lpstr>Traffic Management</vt:lpstr>
      <vt:lpstr>Traffic Management</vt:lpstr>
      <vt:lpstr>Migrating and Grafting</vt:lpstr>
      <vt:lpstr>Router Grafting: Breaking up the router</vt:lpstr>
      <vt:lpstr>Router Grafting: Breaking up the router</vt:lpstr>
      <vt:lpstr>Not Just State Transfer</vt:lpstr>
      <vt:lpstr>Not Just State Transfer</vt:lpstr>
      <vt:lpstr>Goals</vt:lpstr>
      <vt:lpstr>Challenge: Protocol Layers</vt:lpstr>
      <vt:lpstr>Physical Link</vt:lpstr>
      <vt:lpstr>Physical Link</vt:lpstr>
      <vt:lpstr>Physical Link</vt:lpstr>
      <vt:lpstr>IP</vt:lpstr>
      <vt:lpstr>Changing IP Address</vt:lpstr>
      <vt:lpstr>Re-assign IP Address</vt:lpstr>
      <vt:lpstr>TCP</vt:lpstr>
      <vt:lpstr>Dealing with TCP</vt:lpstr>
      <vt:lpstr>Migrating TCP Transparently</vt:lpstr>
      <vt:lpstr>BGP</vt:lpstr>
      <vt:lpstr>BGP: What (not) to Migrate</vt:lpstr>
      <vt:lpstr>Routing Information</vt:lpstr>
      <vt:lpstr>Routing Information (optimization)</vt:lpstr>
      <vt:lpstr>Migration in The Background</vt:lpstr>
      <vt:lpstr>Prototype</vt:lpstr>
      <vt:lpstr>Evaluation</vt:lpstr>
      <vt:lpstr>Impact on Migrating Routers</vt:lpstr>
      <vt:lpstr>Disruption to Network Operation</vt:lpstr>
      <vt:lpstr>Traffic Engineering Evaluation</vt:lpstr>
      <vt:lpstr>Traffic Engineering Evaluation</vt:lpstr>
      <vt:lpstr>Router Grafting Conclusions</vt:lpstr>
      <vt:lpstr>Slide 62</vt:lpstr>
      <vt:lpstr>Today’s (Vulnerable) Computing Infrastructure</vt:lpstr>
      <vt:lpstr>Is this Problem Real?</vt:lpstr>
      <vt:lpstr>NoHype</vt:lpstr>
      <vt:lpstr>Virtualization in the Cloud</vt:lpstr>
      <vt:lpstr>Roles of the Hypervisor</vt:lpstr>
      <vt:lpstr>Scheduling Virtual Machines</vt:lpstr>
      <vt:lpstr>Dedicate a core to a single VM</vt:lpstr>
      <vt:lpstr>Managing Memory</vt:lpstr>
      <vt:lpstr>Pre-allocate Memory</vt:lpstr>
      <vt:lpstr>Emulate I/O Devices</vt:lpstr>
      <vt:lpstr>Emulate I/O Devices</vt:lpstr>
      <vt:lpstr>Dedicate Devices to a VM</vt:lpstr>
      <vt:lpstr>Virtualize the Devices</vt:lpstr>
      <vt:lpstr>Networking</vt:lpstr>
      <vt:lpstr>Networking (in virtualized server)</vt:lpstr>
      <vt:lpstr>Networking (in virtualized server)</vt:lpstr>
      <vt:lpstr>Networking (in virtualized server)</vt:lpstr>
      <vt:lpstr>Do Networking in the Network</vt:lpstr>
      <vt:lpstr>Removing the Hypervisor Summary</vt:lpstr>
      <vt:lpstr>NoHype Double Meaning</vt:lpstr>
      <vt:lpstr>Prototype</vt:lpstr>
      <vt:lpstr>Improvements for Future Technology</vt:lpstr>
      <vt:lpstr>Improvements for Future Technology</vt:lpstr>
      <vt:lpstr>NoHype Conclusions</vt:lpstr>
      <vt:lpstr>Brief Overview of My Other Work</vt:lpstr>
      <vt:lpstr>Software Reliability in Routers</vt:lpstr>
      <vt:lpstr>Reconfigurable Computing</vt:lpstr>
      <vt:lpstr>Future Work</vt:lpstr>
      <vt:lpstr>Slide 91</vt:lpstr>
      <vt:lpstr>Questions?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Infrastructure for Dependable Cloud Services</dc:title>
  <dc:creator/>
  <cp:lastModifiedBy/>
  <cp:revision>1</cp:revision>
  <dcterms:created xsi:type="dcterms:W3CDTF">2011-03-26T20:29:12Z</dcterms:created>
  <dcterms:modified xsi:type="dcterms:W3CDTF">2011-08-31T13:37:20Z</dcterms:modified>
</cp:coreProperties>
</file>