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24"/>
  </p:notesMasterIdLst>
  <p:sldIdLst>
    <p:sldId id="256" r:id="rId2"/>
    <p:sldId id="285" r:id="rId3"/>
    <p:sldId id="289" r:id="rId4"/>
    <p:sldId id="287" r:id="rId5"/>
    <p:sldId id="288" r:id="rId6"/>
    <p:sldId id="262" r:id="rId7"/>
    <p:sldId id="264" r:id="rId8"/>
    <p:sldId id="266" r:id="rId9"/>
    <p:sldId id="273" r:id="rId10"/>
    <p:sldId id="267" r:id="rId11"/>
    <p:sldId id="268" r:id="rId12"/>
    <p:sldId id="272" r:id="rId13"/>
    <p:sldId id="269" r:id="rId14"/>
    <p:sldId id="290" r:id="rId15"/>
    <p:sldId id="271" r:id="rId16"/>
    <p:sldId id="270" r:id="rId17"/>
    <p:sldId id="275" r:id="rId18"/>
    <p:sldId id="276" r:id="rId19"/>
    <p:sldId id="277" r:id="rId20"/>
    <p:sldId id="278" r:id="rId21"/>
    <p:sldId id="292" r:id="rId22"/>
    <p:sldId id="280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585"/>
    <a:srgbClr val="F5C5FF"/>
    <a:srgbClr val="FFC000"/>
    <a:srgbClr val="FFCA95"/>
    <a:srgbClr val="92F6A5"/>
    <a:srgbClr val="BDFFBD"/>
    <a:srgbClr val="FF6969"/>
    <a:srgbClr val="00FF00"/>
    <a:srgbClr val="C5C5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67" autoAdjust="0"/>
    <p:restoredTop sz="86455" autoAdjust="0"/>
  </p:normalViewPr>
  <p:slideViewPr>
    <p:cSldViewPr>
      <p:cViewPr varScale="1">
        <p:scale>
          <a:sx n="64" d="100"/>
          <a:sy n="64" d="100"/>
        </p:scale>
        <p:origin x="-7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55F549-282C-4375-9DED-D160F7EFBBEC}" type="datetimeFigureOut">
              <a:rPr lang="en-US" smtClean="0"/>
              <a:pPr/>
              <a:t>7/8/2009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DE4D9C-DAA2-41AC-8104-CF4DA3FD0D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E4D9C-DAA2-41AC-8104-CF4DA3FD0D6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E4D9C-DAA2-41AC-8104-CF4DA3FD0D6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E4D9C-DAA2-41AC-8104-CF4DA3FD0D6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E4D9C-DAA2-41AC-8104-CF4DA3FD0D6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E4D9C-DAA2-41AC-8104-CF4DA3FD0D6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E4D9C-DAA2-41AC-8104-CF4DA3FD0D66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E4D9C-DAA2-41AC-8104-CF4DA3FD0D66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E4D9C-DAA2-41AC-8104-CF4DA3FD0D66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E4D9C-DAA2-41AC-8104-CF4DA3FD0D66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E4D9C-DAA2-41AC-8104-CF4DA3FD0D6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E4D9C-DAA2-41AC-8104-CF4DA3FD0D6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E4D9C-DAA2-41AC-8104-CF4DA3FD0D6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E4D9C-DAA2-41AC-8104-CF4DA3FD0D6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E4D9C-DAA2-41AC-8104-CF4DA3FD0D6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E4D9C-DAA2-41AC-8104-CF4DA3FD0D6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E4D9C-DAA2-41AC-8104-CF4DA3FD0D6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E4D9C-DAA2-41AC-8104-CF4DA3FD0D6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>
                <a:solidFill>
                  <a:srgbClr val="0000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57412" name="Rectangle 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A5EE665-2D15-47E5-9693-EAEBDBB688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57413" name="Line 5"/>
          <p:cNvSpPr>
            <a:spLocks noChangeShapeType="1"/>
          </p:cNvSpPr>
          <p:nvPr/>
        </p:nvSpPr>
        <p:spPr bwMode="auto">
          <a:xfrm>
            <a:off x="152400" y="1143000"/>
            <a:ext cx="88392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7414" name="Line 6"/>
          <p:cNvSpPr>
            <a:spLocks noChangeShapeType="1"/>
          </p:cNvSpPr>
          <p:nvPr/>
        </p:nvSpPr>
        <p:spPr bwMode="auto">
          <a:xfrm>
            <a:off x="381000" y="1143000"/>
            <a:ext cx="0" cy="55626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657415" name="Picture 7" descr="pu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97863" y="317500"/>
            <a:ext cx="641350" cy="723900"/>
          </a:xfrm>
          <a:prstGeom prst="rect">
            <a:avLst/>
          </a:prstGeom>
          <a:noFill/>
        </p:spPr>
      </p:pic>
      <p:sp>
        <p:nvSpPr>
          <p:cNvPr id="657416" name="AutoShape 8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oundRect">
            <a:avLst>
              <a:gd name="adj" fmla="val 4144"/>
            </a:avLst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5EE665-2D15-47E5-9693-EAEBDBB68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5EE665-2D15-47E5-9693-EAEBDBB68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1529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219200"/>
            <a:ext cx="41529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/>
            </a:lvl1pPr>
          </a:lstStyle>
          <a:p>
            <a:fld id="{BA5EE665-2D15-47E5-9693-EAEBDBB68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1529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2500" y="1219200"/>
            <a:ext cx="41529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62500" y="4038600"/>
            <a:ext cx="41529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/>
            </a:lvl1pPr>
          </a:lstStyle>
          <a:p>
            <a:fld id="{BA5EE665-2D15-47E5-9693-EAEBDBB68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5EE665-2D15-47E5-9693-EAEBDBB68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5EE665-2D15-47E5-9693-EAEBDBB68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1529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219200"/>
            <a:ext cx="41529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5EE665-2D15-47E5-9693-EAEBDBB68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5EE665-2D15-47E5-9693-EAEBDBB68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5EE665-2D15-47E5-9693-EAEBDBB68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5EE665-2D15-47E5-9693-EAEBDBB68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5EE665-2D15-47E5-9693-EAEBDBB68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5EE665-2D15-47E5-9693-EAEBDBB68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0692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458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01000" y="6324600"/>
            <a:ext cx="914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pitchFamily="18" charset="0"/>
              </a:defRPr>
            </a:lvl1pPr>
          </a:lstStyle>
          <a:p>
            <a:fld id="{BA5EE665-2D15-47E5-9693-EAEBDBB688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>
            <a:off x="152400" y="1143000"/>
            <a:ext cx="88392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4" name="Line 6"/>
          <p:cNvSpPr>
            <a:spLocks noChangeShapeType="1"/>
          </p:cNvSpPr>
          <p:nvPr/>
        </p:nvSpPr>
        <p:spPr bwMode="auto">
          <a:xfrm>
            <a:off x="381000" y="1143000"/>
            <a:ext cx="0" cy="55626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63495" name="Picture 7" descr="pulogo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8297863" y="317500"/>
            <a:ext cx="641350" cy="723900"/>
          </a:xfrm>
          <a:prstGeom prst="rect">
            <a:avLst/>
          </a:prstGeom>
          <a:noFill/>
        </p:spPr>
      </p:pic>
      <p:sp>
        <p:nvSpPr>
          <p:cNvPr id="63496" name="AutoShape 8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oundRect">
            <a:avLst>
              <a:gd name="adj" fmla="val 4144"/>
            </a:avLst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9pPr>
    </p:titleStyle>
    <p:bodyStyle>
      <a:lvl1pPr marL="223838" indent="-223838" algn="l" rtl="0" eaLnBrk="1" fontAlgn="base" hangingPunct="1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+mn-ea"/>
          <a:cs typeface="+mn-cs"/>
        </a:defRPr>
      </a:lvl1pPr>
      <a:lvl2pPr marL="563563" indent="-223838" algn="l" rtl="0" eaLnBrk="1" fontAlgn="base" hangingPunct="1">
        <a:spcBef>
          <a:spcPct val="10000"/>
        </a:spcBef>
        <a:spcAft>
          <a:spcPct val="0"/>
        </a:spcAft>
        <a:buFont typeface="Helvetica" pitchFamily="34" charset="0"/>
        <a:buChar char="–"/>
        <a:defRPr sz="2400">
          <a:solidFill>
            <a:schemeClr val="accent2"/>
          </a:solidFill>
          <a:latin typeface="+mn-lt"/>
          <a:cs typeface="+mn-cs"/>
        </a:defRPr>
      </a:lvl2pPr>
      <a:lvl3pPr marL="911225" indent="-233363" algn="l" rtl="0" eaLnBrk="1" fontAlgn="base" hangingPunct="1">
        <a:spcBef>
          <a:spcPct val="10000"/>
        </a:spcBef>
        <a:spcAft>
          <a:spcPct val="0"/>
        </a:spcAft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3pPr>
      <a:lvl4pPr marL="1258888" indent="-233363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accent2"/>
          </a:solidFill>
          <a:latin typeface="+mj-lt"/>
          <a:cs typeface="+mn-cs"/>
        </a:defRPr>
      </a:lvl4pPr>
      <a:lvl5pPr marL="1597025" indent="-223838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j-lt"/>
          <a:cs typeface="+mn-cs"/>
        </a:defRPr>
      </a:lvl5pPr>
      <a:lvl6pPr marL="2054225" indent="-223838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j-lt"/>
          <a:cs typeface="+mn-cs"/>
        </a:defRPr>
      </a:lvl6pPr>
      <a:lvl7pPr marL="2511425" indent="-223838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j-lt"/>
          <a:cs typeface="+mn-cs"/>
        </a:defRPr>
      </a:lvl7pPr>
      <a:lvl8pPr marL="2968625" indent="-223838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j-lt"/>
          <a:cs typeface="+mn-cs"/>
        </a:defRPr>
      </a:lvl8pPr>
      <a:lvl9pPr marL="3425825" indent="-223838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j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610600" cy="1470025"/>
          </a:xfrm>
        </p:spPr>
        <p:txBody>
          <a:bodyPr/>
          <a:lstStyle/>
          <a:p>
            <a:r>
              <a:rPr smtClean="0"/>
              <a:t>Accountability in Hosted Virtual Networks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610600" cy="1752600"/>
          </a:xfrm>
        </p:spPr>
        <p:txBody>
          <a:bodyPr/>
          <a:lstStyle/>
          <a:p>
            <a:r>
              <a:rPr lang="en-US" dirty="0" smtClean="0"/>
              <a:t>Eric Keller, Ruby B. Lee, Jennifer Rexford</a:t>
            </a:r>
          </a:p>
          <a:p>
            <a:r>
              <a:rPr lang="en-US" dirty="0" smtClean="0"/>
              <a:t>Princeton University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Monitoring SLA compliance</a:t>
            </a:r>
            <a:endParaRPr lang="en-US" dirty="0"/>
          </a:p>
        </p:txBody>
      </p:sp>
      <p:sp>
        <p:nvSpPr>
          <p:cNvPr id="4" name="Cloud 3"/>
          <p:cNvSpPr/>
          <p:nvPr/>
        </p:nvSpPr>
        <p:spPr bwMode="auto">
          <a:xfrm>
            <a:off x="6477000" y="4648200"/>
            <a:ext cx="1981200" cy="1447800"/>
          </a:xfrm>
          <a:prstGeom prst="cloud">
            <a:avLst/>
          </a:prstGeom>
          <a:noFill/>
          <a:ln w="381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" name="Cloud 4"/>
          <p:cNvSpPr/>
          <p:nvPr/>
        </p:nvSpPr>
        <p:spPr bwMode="auto">
          <a:xfrm>
            <a:off x="3276600" y="3505200"/>
            <a:ext cx="1981200" cy="1447800"/>
          </a:xfrm>
          <a:prstGeom prst="cloud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" name="Cloud 5"/>
          <p:cNvSpPr/>
          <p:nvPr/>
        </p:nvSpPr>
        <p:spPr bwMode="auto">
          <a:xfrm>
            <a:off x="2209800" y="1447800"/>
            <a:ext cx="1981200" cy="1447800"/>
          </a:xfrm>
          <a:prstGeom prst="cloud">
            <a:avLst/>
          </a:prstGeom>
          <a:noFill/>
          <a:ln w="381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" name="Cloud 6"/>
          <p:cNvSpPr/>
          <p:nvPr/>
        </p:nvSpPr>
        <p:spPr bwMode="auto">
          <a:xfrm>
            <a:off x="685800" y="5029200"/>
            <a:ext cx="1981200" cy="1447800"/>
          </a:xfrm>
          <a:prstGeom prst="cloud">
            <a:avLst/>
          </a:prstGeom>
          <a:noFill/>
          <a:ln w="381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819400" y="1752600"/>
            <a:ext cx="381000" cy="3048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429000" y="1828800"/>
            <a:ext cx="381000" cy="3048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4038600" y="4419600"/>
            <a:ext cx="381000" cy="3048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419600" y="3886200"/>
            <a:ext cx="381000" cy="3048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810000" y="3962400"/>
            <a:ext cx="381000" cy="3048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828800" y="5257800"/>
            <a:ext cx="381000" cy="3048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1143000" y="5638800"/>
            <a:ext cx="381000" cy="3048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7086600" y="5105400"/>
            <a:ext cx="381000" cy="3048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18" name="Straight Connector 17"/>
          <p:cNvCxnSpPr>
            <a:endCxn id="14" idx="1"/>
          </p:cNvCxnSpPr>
          <p:nvPr/>
        </p:nvCxnSpPr>
        <p:spPr bwMode="auto">
          <a:xfrm flipV="1">
            <a:off x="1447800" y="5410200"/>
            <a:ext cx="381000" cy="22860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14" idx="3"/>
            <a:endCxn id="11" idx="1"/>
          </p:cNvCxnSpPr>
          <p:nvPr/>
        </p:nvCxnSpPr>
        <p:spPr bwMode="auto">
          <a:xfrm flipV="1">
            <a:off x="2209800" y="4572000"/>
            <a:ext cx="1828800" cy="83820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11" idx="3"/>
            <a:endCxn id="16" idx="1"/>
          </p:cNvCxnSpPr>
          <p:nvPr/>
        </p:nvCxnSpPr>
        <p:spPr bwMode="auto">
          <a:xfrm>
            <a:off x="4419600" y="4572000"/>
            <a:ext cx="2667000" cy="68580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>
            <a:stCxn id="11" idx="0"/>
            <a:endCxn id="13" idx="2"/>
          </p:cNvCxnSpPr>
          <p:nvPr/>
        </p:nvCxnSpPr>
        <p:spPr bwMode="auto">
          <a:xfrm rot="16200000" flipV="1">
            <a:off x="4038600" y="4229100"/>
            <a:ext cx="152400" cy="22860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>
            <a:stCxn id="11" idx="0"/>
            <a:endCxn id="12" idx="2"/>
          </p:cNvCxnSpPr>
          <p:nvPr/>
        </p:nvCxnSpPr>
        <p:spPr bwMode="auto">
          <a:xfrm rot="5400000" flipH="1" flipV="1">
            <a:off x="4305300" y="4114800"/>
            <a:ext cx="228600" cy="38100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13" idx="0"/>
            <a:endCxn id="9" idx="2"/>
          </p:cNvCxnSpPr>
          <p:nvPr/>
        </p:nvCxnSpPr>
        <p:spPr bwMode="auto">
          <a:xfrm rot="16200000" flipV="1">
            <a:off x="2552700" y="2514600"/>
            <a:ext cx="1905000" cy="99060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10" idx="2"/>
            <a:endCxn id="12" idx="0"/>
          </p:cNvCxnSpPr>
          <p:nvPr/>
        </p:nvCxnSpPr>
        <p:spPr bwMode="auto">
          <a:xfrm rot="16200000" flipH="1">
            <a:off x="3238500" y="2514600"/>
            <a:ext cx="1752600" cy="99060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9" idx="3"/>
            <a:endCxn id="10" idx="1"/>
          </p:cNvCxnSpPr>
          <p:nvPr/>
        </p:nvCxnSpPr>
        <p:spPr bwMode="auto">
          <a:xfrm>
            <a:off x="3200400" y="1905000"/>
            <a:ext cx="228600" cy="7620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4724400" y="1371600"/>
            <a:ext cx="4267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Probe to determine: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Loss rates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Latency/Jitter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Path taken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To know how DP supposed to act: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Log control messages (at boundaries)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Model network and replay logs</a:t>
            </a: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Extending the Interface Card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763000" cy="5486400"/>
          </a:xfrm>
        </p:spPr>
        <p:txBody>
          <a:bodyPr/>
          <a:lstStyle/>
          <a:p>
            <a:r>
              <a:rPr lang="en-US" dirty="0" smtClean="0"/>
              <a:t>Logging at edge -&gt; expensive to simulate</a:t>
            </a:r>
          </a:p>
          <a:p>
            <a:pPr lvl="1"/>
            <a:r>
              <a:rPr lang="en-US" dirty="0" smtClean="0"/>
              <a:t>Log control messages at each interface</a:t>
            </a:r>
          </a:p>
          <a:p>
            <a:r>
              <a:rPr lang="en-US" dirty="0" smtClean="0"/>
              <a:t>Probing at edge -&gt; </a:t>
            </a:r>
            <a:r>
              <a:rPr lang="en-US" sz="2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pinpointing difficult</a:t>
            </a:r>
          </a:p>
          <a:p>
            <a:pPr lvl="1"/>
            <a:r>
              <a:rPr lang="en-US" dirty="0" smtClean="0"/>
              <a:t>Sampling at each interface (using secret key)</a:t>
            </a:r>
          </a:p>
          <a:p>
            <a:r>
              <a:rPr lang="en-US" dirty="0" smtClean="0"/>
              <a:t>Probing at edge -&gt; complete path unknown</a:t>
            </a:r>
          </a:p>
          <a:p>
            <a:pPr lvl="1"/>
            <a:r>
              <a:rPr lang="en-US" dirty="0" smtClean="0"/>
              <a:t>Bloom filter at each interface to store whether or not a particular packet went through this interface</a:t>
            </a:r>
          </a:p>
          <a:p>
            <a:r>
              <a:rPr lang="en-US" dirty="0" smtClean="0"/>
              <a:t>Measurement by service provider -&gt; </a:t>
            </a:r>
            <a:br>
              <a:rPr lang="en-US" dirty="0" smtClean="0"/>
            </a:br>
            <a:r>
              <a:rPr lang="en-US" dirty="0" smtClean="0"/>
              <a:t>can’t prove violation (is it the service provider’s fault)</a:t>
            </a:r>
          </a:p>
          <a:p>
            <a:pPr lvl="1"/>
            <a:r>
              <a:rPr lang="en-US" dirty="0" smtClean="0"/>
              <a:t>Place trust in interface card vendor for logging</a:t>
            </a:r>
            <a:br>
              <a:rPr lang="en-US" dirty="0" smtClean="0"/>
            </a:br>
            <a:r>
              <a:rPr lang="en-US" dirty="0" smtClean="0"/>
              <a:t>(e.g., private key of vendor signs the logs)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of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Detect</a:t>
            </a:r>
          </a:p>
          <a:p>
            <a:pPr lvl="1"/>
            <a:r>
              <a:rPr lang="en-US" dirty="0" smtClean="0"/>
              <a:t>Network Measurement</a:t>
            </a:r>
          </a:p>
          <a:p>
            <a:r>
              <a:rPr lang="en-US" dirty="0" smtClean="0"/>
              <a:t>Prevent</a:t>
            </a:r>
          </a:p>
          <a:p>
            <a:pPr lvl="1"/>
            <a:r>
              <a:rPr lang="en-US" dirty="0" smtClean="0"/>
              <a:t>Advances in Processor Architecture</a:t>
            </a:r>
          </a:p>
          <a:p>
            <a:endParaRPr lang="en-US" dirty="0" smtClean="0"/>
          </a:p>
          <a:p>
            <a:r>
              <a:rPr lang="en-US" dirty="0" smtClean="0"/>
              <a:t>For each</a:t>
            </a:r>
          </a:p>
          <a:p>
            <a:pPr lvl="1"/>
            <a:r>
              <a:rPr lang="en-US" dirty="0" smtClean="0"/>
              <a:t>Present solution possible today</a:t>
            </a:r>
          </a:p>
          <a:p>
            <a:pPr lvl="1"/>
            <a:r>
              <a:rPr lang="en-US" dirty="0" smtClean="0"/>
              <a:t>Propose extension</a:t>
            </a:r>
          </a:p>
        </p:txBody>
      </p:sp>
      <p:sp>
        <p:nvSpPr>
          <p:cNvPr id="4" name="Left Arrow 3"/>
          <p:cNvSpPr/>
          <p:nvPr/>
        </p:nvSpPr>
        <p:spPr bwMode="auto">
          <a:xfrm>
            <a:off x="6400800" y="2514600"/>
            <a:ext cx="1066800" cy="457200"/>
          </a:xfrm>
          <a:prstGeom prst="leftArrow">
            <a:avLst/>
          </a:prstGeom>
          <a:solidFill>
            <a:srgbClr val="00FF00"/>
          </a:solidFill>
          <a:ln w="38100" cap="flat" cmpd="sng" algn="ctr">
            <a:solidFill>
              <a:srgbClr val="00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Trusted Platform Module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Recall what service provider wants</a:t>
            </a:r>
          </a:p>
          <a:p>
            <a:pPr lvl="1"/>
            <a:r>
              <a:rPr lang="en-US" dirty="0" smtClean="0"/>
              <a:t>Control software running unmodified</a:t>
            </a:r>
          </a:p>
          <a:p>
            <a:pPr lvl="1"/>
            <a:r>
              <a:rPr lang="en-US" dirty="0" smtClean="0"/>
              <a:t>Data plane acting as instructed</a:t>
            </a:r>
          </a:p>
          <a:p>
            <a:pPr lvl="1"/>
            <a:r>
              <a:rPr lang="en-US" dirty="0" smtClean="0"/>
              <a:t>Data plane performing with correct </a:t>
            </a:r>
            <a:r>
              <a:rPr lang="en-US" dirty="0" err="1" smtClean="0"/>
              <a:t>QoS</a:t>
            </a:r>
            <a:endParaRPr lang="en-US" dirty="0" smtClean="0"/>
          </a:p>
          <a:p>
            <a:pPr lvl="1"/>
            <a:r>
              <a:rPr lang="en-US" dirty="0" smtClean="0"/>
              <a:t>Confidentiality/Integrity of data</a:t>
            </a:r>
          </a:p>
          <a:p>
            <a:r>
              <a:rPr lang="en-US" dirty="0" smtClean="0"/>
              <a:t>TPM: Chip on motherboard (on chip in future)</a:t>
            </a:r>
          </a:p>
          <a:p>
            <a:pPr lvl="1"/>
            <a:r>
              <a:rPr lang="en-US" dirty="0" smtClean="0"/>
              <a:t>Encrypting storage</a:t>
            </a:r>
          </a:p>
          <a:p>
            <a:pPr lvl="1"/>
            <a:r>
              <a:rPr lang="en-US" dirty="0" smtClean="0"/>
              <a:t>Attesting to integrity of system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TPM 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Does not protect against dynamic attacks</a:t>
            </a:r>
          </a:p>
          <a:p>
            <a:pPr lvl="1"/>
            <a:r>
              <a:rPr lang="en-US" dirty="0" smtClean="0"/>
              <a:t>Can’t ensure software running unmodified</a:t>
            </a:r>
          </a:p>
          <a:p>
            <a:r>
              <a:rPr lang="en-US" dirty="0" smtClean="0"/>
              <a:t>Relies on chain of trust</a:t>
            </a:r>
          </a:p>
          <a:p>
            <a:pPr lvl="1"/>
            <a:r>
              <a:rPr lang="en-US" dirty="0" smtClean="0"/>
              <a:t>Control processes verified by virtualization layer</a:t>
            </a:r>
          </a:p>
          <a:p>
            <a:pPr lvl="1"/>
            <a:r>
              <a:rPr lang="en-US" dirty="0" smtClean="0"/>
              <a:t>Can’t know if data plane acting as instructed with </a:t>
            </a:r>
            <a:r>
              <a:rPr lang="en-US" dirty="0" err="1" smtClean="0"/>
              <a:t>QoS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(SW - Data plane is in virtualization layer)</a:t>
            </a:r>
            <a:br>
              <a:rPr lang="en-US" dirty="0" smtClean="0"/>
            </a:br>
            <a:r>
              <a:rPr lang="en-US" dirty="0" smtClean="0"/>
              <a:t>(HW – Configuration goes through virtualization layer)</a:t>
            </a:r>
          </a:p>
          <a:p>
            <a:pPr lvl="1"/>
            <a:r>
              <a:rPr lang="en-US" dirty="0" smtClean="0"/>
              <a:t>Confidentiality of data not addressed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 bwMode="auto">
          <a:xfrm>
            <a:off x="4724400" y="1219200"/>
            <a:ext cx="1524000" cy="1600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TPM needs physical separation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257800"/>
            <a:ext cx="5105400" cy="1447800"/>
          </a:xfrm>
        </p:spPr>
        <p:txBody>
          <a:bodyPr/>
          <a:lstStyle/>
          <a:p>
            <a:r>
              <a:rPr lang="en-US" dirty="0" smtClean="0"/>
              <a:t>Remote control plane </a:t>
            </a:r>
          </a:p>
          <a:p>
            <a:pPr lvl="1"/>
            <a:r>
              <a:rPr lang="en-US" dirty="0" smtClean="0"/>
              <a:t>e.g., Ethane/NOX, 4D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762000" y="1219200"/>
            <a:ext cx="2819400" cy="3581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" name="Round Same Side Corner Rectangle 4"/>
          <p:cNvSpPr/>
          <p:nvPr/>
        </p:nvSpPr>
        <p:spPr bwMode="auto">
          <a:xfrm>
            <a:off x="1219200" y="1371600"/>
            <a:ext cx="838200" cy="762000"/>
          </a:xfrm>
          <a:prstGeom prst="round2Same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Routing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Processes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1219200" y="3810000"/>
            <a:ext cx="762000" cy="8382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NIC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2362200" y="3810000"/>
            <a:ext cx="762000" cy="8382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NIC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1143000" y="3276600"/>
            <a:ext cx="1981200" cy="3810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Interconnect</a:t>
            </a:r>
          </a:p>
        </p:txBody>
      </p:sp>
      <p:cxnSp>
        <p:nvCxnSpPr>
          <p:cNvPr id="9" name="Straight Connector 8"/>
          <p:cNvCxnSpPr>
            <a:endCxn id="8" idx="0"/>
          </p:cNvCxnSpPr>
          <p:nvPr/>
        </p:nvCxnSpPr>
        <p:spPr bwMode="auto">
          <a:xfrm rot="5400000">
            <a:off x="2058194" y="3200400"/>
            <a:ext cx="151606" cy="794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endCxn id="6" idx="0"/>
          </p:cNvCxnSpPr>
          <p:nvPr/>
        </p:nvCxnSpPr>
        <p:spPr bwMode="auto">
          <a:xfrm rot="5400000">
            <a:off x="1524000" y="37338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endCxn id="7" idx="0"/>
          </p:cNvCxnSpPr>
          <p:nvPr/>
        </p:nvCxnSpPr>
        <p:spPr bwMode="auto">
          <a:xfrm rot="5400000">
            <a:off x="2667000" y="37338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Rectangle 11"/>
          <p:cNvSpPr/>
          <p:nvPr/>
        </p:nvSpPr>
        <p:spPr bwMode="auto">
          <a:xfrm>
            <a:off x="1219200" y="2133600"/>
            <a:ext cx="838200" cy="457200"/>
          </a:xfrm>
          <a:prstGeom prst="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OS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3" name="Round Same Side Corner Rectangle 12"/>
          <p:cNvSpPr/>
          <p:nvPr/>
        </p:nvSpPr>
        <p:spPr bwMode="auto">
          <a:xfrm>
            <a:off x="2286000" y="1371600"/>
            <a:ext cx="838200" cy="762000"/>
          </a:xfrm>
          <a:prstGeom prst="round2SameRect">
            <a:avLst/>
          </a:prstGeom>
          <a:solidFill>
            <a:srgbClr val="F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Routing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Processes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286000" y="2133600"/>
            <a:ext cx="838200" cy="457200"/>
          </a:xfrm>
          <a:prstGeom prst="rect">
            <a:avLst/>
          </a:prstGeom>
          <a:solidFill>
            <a:srgbClr val="F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OS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1219200" y="2743200"/>
            <a:ext cx="1905000" cy="381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Virtualization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layer</a:t>
            </a:r>
          </a:p>
        </p:txBody>
      </p:sp>
      <p:sp>
        <p:nvSpPr>
          <p:cNvPr id="16" name="Rounded Rectangle 15"/>
          <p:cNvSpPr/>
          <p:nvPr/>
        </p:nvSpPr>
        <p:spPr bwMode="auto">
          <a:xfrm>
            <a:off x="1600200" y="2819400"/>
            <a:ext cx="381000" cy="228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fwd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219200" y="2819400"/>
            <a:ext cx="381000" cy="228600"/>
          </a:xfrm>
          <a:prstGeom prst="rect">
            <a:avLst/>
          </a:prstGeom>
          <a:solidFill>
            <a:srgbClr val="BDFFBD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FIB1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1981200" y="2819400"/>
            <a:ext cx="381000" cy="228600"/>
          </a:xfrm>
          <a:prstGeom prst="rect">
            <a:avLst/>
          </a:prstGeom>
          <a:solidFill>
            <a:srgbClr val="FF8585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FIB2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5638800" y="3200400"/>
            <a:ext cx="2819400" cy="2667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0" name="Round Same Side Corner Rectangle 19"/>
          <p:cNvSpPr/>
          <p:nvPr/>
        </p:nvSpPr>
        <p:spPr bwMode="auto">
          <a:xfrm>
            <a:off x="5181600" y="1371600"/>
            <a:ext cx="838200" cy="762000"/>
          </a:xfrm>
          <a:prstGeom prst="round2Same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Routing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Processes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1" name="Rounded Rectangle 20"/>
          <p:cNvSpPr/>
          <p:nvPr/>
        </p:nvSpPr>
        <p:spPr bwMode="auto">
          <a:xfrm>
            <a:off x="6096000" y="4876800"/>
            <a:ext cx="762000" cy="8382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NIC</a:t>
            </a:r>
          </a:p>
        </p:txBody>
      </p:sp>
      <p:sp>
        <p:nvSpPr>
          <p:cNvPr id="22" name="Rounded Rectangle 21"/>
          <p:cNvSpPr/>
          <p:nvPr/>
        </p:nvSpPr>
        <p:spPr bwMode="auto">
          <a:xfrm>
            <a:off x="7239000" y="4876800"/>
            <a:ext cx="762000" cy="8382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NIC</a:t>
            </a:r>
          </a:p>
        </p:txBody>
      </p:sp>
      <p:sp>
        <p:nvSpPr>
          <p:cNvPr id="23" name="Rounded Rectangle 22"/>
          <p:cNvSpPr/>
          <p:nvPr/>
        </p:nvSpPr>
        <p:spPr bwMode="auto">
          <a:xfrm>
            <a:off x="6019800" y="4343400"/>
            <a:ext cx="1981200" cy="3810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Interconnect</a:t>
            </a:r>
          </a:p>
        </p:txBody>
      </p:sp>
      <p:cxnSp>
        <p:nvCxnSpPr>
          <p:cNvPr id="24" name="Straight Connector 23"/>
          <p:cNvCxnSpPr>
            <a:endCxn id="23" idx="0"/>
          </p:cNvCxnSpPr>
          <p:nvPr/>
        </p:nvCxnSpPr>
        <p:spPr bwMode="auto">
          <a:xfrm rot="5400000">
            <a:off x="6934994" y="4267200"/>
            <a:ext cx="151606" cy="794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>
            <a:endCxn id="21" idx="0"/>
          </p:cNvCxnSpPr>
          <p:nvPr/>
        </p:nvCxnSpPr>
        <p:spPr bwMode="auto">
          <a:xfrm rot="5400000">
            <a:off x="6400800" y="48006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>
            <a:endCxn id="22" idx="0"/>
          </p:cNvCxnSpPr>
          <p:nvPr/>
        </p:nvCxnSpPr>
        <p:spPr bwMode="auto">
          <a:xfrm rot="5400000">
            <a:off x="7543800" y="48006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Rectangle 26"/>
          <p:cNvSpPr/>
          <p:nvPr/>
        </p:nvSpPr>
        <p:spPr bwMode="auto">
          <a:xfrm>
            <a:off x="5181600" y="2133600"/>
            <a:ext cx="838200" cy="457200"/>
          </a:xfrm>
          <a:prstGeom prst="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OS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0" name="Rounded Rectangle 29"/>
          <p:cNvSpPr/>
          <p:nvPr/>
        </p:nvSpPr>
        <p:spPr bwMode="auto">
          <a:xfrm>
            <a:off x="6096000" y="3810000"/>
            <a:ext cx="1905000" cy="381000"/>
          </a:xfrm>
          <a:prstGeom prst="roundRect">
            <a:avLst/>
          </a:prstGeom>
          <a:solidFill>
            <a:srgbClr val="C5C5FF"/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OS</a:t>
            </a:r>
          </a:p>
        </p:txBody>
      </p:sp>
      <p:sp>
        <p:nvSpPr>
          <p:cNvPr id="31" name="Rounded Rectangle 30"/>
          <p:cNvSpPr/>
          <p:nvPr/>
        </p:nvSpPr>
        <p:spPr bwMode="auto">
          <a:xfrm>
            <a:off x="6477000" y="3886200"/>
            <a:ext cx="381000" cy="228600"/>
          </a:xfrm>
          <a:prstGeom prst="roundRect">
            <a:avLst/>
          </a:prstGeom>
          <a:solidFill>
            <a:srgbClr val="FFCA95"/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fwd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6096000" y="3886200"/>
            <a:ext cx="381000" cy="228600"/>
          </a:xfrm>
          <a:prstGeom prst="rect">
            <a:avLst/>
          </a:prstGeom>
          <a:solidFill>
            <a:srgbClr val="BDFFBD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FIB1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6858000" y="3886200"/>
            <a:ext cx="381000" cy="228600"/>
          </a:xfrm>
          <a:prstGeom prst="rect">
            <a:avLst/>
          </a:prstGeom>
          <a:solidFill>
            <a:srgbClr val="FF8585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FIB2</a:t>
            </a:r>
          </a:p>
        </p:txBody>
      </p:sp>
      <p:sp>
        <p:nvSpPr>
          <p:cNvPr id="36" name="Round Same Side Corner Rectangle 35"/>
          <p:cNvSpPr/>
          <p:nvPr/>
        </p:nvSpPr>
        <p:spPr bwMode="auto">
          <a:xfrm>
            <a:off x="6096000" y="3429000"/>
            <a:ext cx="1905000" cy="304800"/>
          </a:xfrm>
          <a:prstGeom prst="round2Same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Minimal controller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4724400" y="2438400"/>
            <a:ext cx="381000" cy="228600"/>
          </a:xfrm>
          <a:prstGeom prst="rect">
            <a:avLst/>
          </a:prstGeom>
          <a:solidFill>
            <a:srgbClr val="FF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TPM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7391400" y="1219200"/>
            <a:ext cx="1524000" cy="1600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3" name="Round Same Side Corner Rectangle 42"/>
          <p:cNvSpPr/>
          <p:nvPr/>
        </p:nvSpPr>
        <p:spPr bwMode="auto">
          <a:xfrm>
            <a:off x="7848600" y="1371600"/>
            <a:ext cx="838200" cy="762000"/>
          </a:xfrm>
          <a:prstGeom prst="round2SameRect">
            <a:avLst/>
          </a:prstGeom>
          <a:solidFill>
            <a:srgbClr val="F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Routing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Processes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848600" y="2133600"/>
            <a:ext cx="838200" cy="457200"/>
          </a:xfrm>
          <a:prstGeom prst="rect">
            <a:avLst/>
          </a:prstGeom>
          <a:solidFill>
            <a:srgbClr val="F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OS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391400" y="2438400"/>
            <a:ext cx="381000" cy="228600"/>
          </a:xfrm>
          <a:prstGeom prst="rect">
            <a:avLst/>
          </a:prstGeom>
          <a:solidFill>
            <a:srgbClr val="FF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TPM</a:t>
            </a:r>
          </a:p>
        </p:txBody>
      </p:sp>
      <p:cxnSp>
        <p:nvCxnSpPr>
          <p:cNvPr id="47" name="Straight Connector 46"/>
          <p:cNvCxnSpPr>
            <a:stCxn id="38" idx="2"/>
            <a:endCxn id="19" idx="0"/>
          </p:cNvCxnSpPr>
          <p:nvPr/>
        </p:nvCxnSpPr>
        <p:spPr bwMode="auto">
          <a:xfrm rot="16200000" flipH="1">
            <a:off x="6076950" y="2228850"/>
            <a:ext cx="381000" cy="15621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>
            <a:stCxn id="42" idx="2"/>
            <a:endCxn id="19" idx="0"/>
          </p:cNvCxnSpPr>
          <p:nvPr/>
        </p:nvCxnSpPr>
        <p:spPr bwMode="auto">
          <a:xfrm rot="5400000">
            <a:off x="7410450" y="2457450"/>
            <a:ext cx="381000" cy="11049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Rectangle 55"/>
          <p:cNvSpPr/>
          <p:nvPr/>
        </p:nvSpPr>
        <p:spPr bwMode="auto">
          <a:xfrm>
            <a:off x="5638800" y="3962400"/>
            <a:ext cx="381000" cy="228600"/>
          </a:xfrm>
          <a:prstGeom prst="rect">
            <a:avLst/>
          </a:prstGeom>
          <a:solidFill>
            <a:srgbClr val="FF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TPM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791200" y="58674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 Party Data Plane</a:t>
            </a:r>
            <a:endParaRPr lang="en-US" dirty="0"/>
          </a:p>
        </p:txBody>
      </p:sp>
      <p:sp>
        <p:nvSpPr>
          <p:cNvPr id="58" name="Right Arrow 57"/>
          <p:cNvSpPr/>
          <p:nvPr/>
        </p:nvSpPr>
        <p:spPr bwMode="auto">
          <a:xfrm>
            <a:off x="3733800" y="2514600"/>
            <a:ext cx="609600" cy="807719"/>
          </a:xfrm>
          <a:prstGeom prst="rightArrow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6" name="Slide Number Placeholder 4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Enhanced Processor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TPM relies on physical separation</a:t>
            </a:r>
          </a:p>
          <a:p>
            <a:r>
              <a:rPr lang="en-US" dirty="0" smtClean="0"/>
              <a:t>Instead – extend processor architecture</a:t>
            </a:r>
          </a:p>
          <a:p>
            <a:pPr lvl="1"/>
            <a:r>
              <a:rPr lang="en-US" dirty="0" smtClean="0"/>
              <a:t>Confidentiality/integrity of data and software</a:t>
            </a:r>
          </a:p>
          <a:p>
            <a:pPr lvl="1"/>
            <a:r>
              <a:rPr lang="en-US" dirty="0" smtClean="0"/>
              <a:t>Encryption/decryption to/from memory</a:t>
            </a:r>
          </a:p>
          <a:p>
            <a:pPr lvl="1"/>
            <a:r>
              <a:rPr lang="en-US" dirty="0" smtClean="0"/>
              <a:t>Examples: SP</a:t>
            </a:r>
            <a:r>
              <a:rPr lang="en-US" sz="1000" dirty="0" smtClean="0"/>
              <a:t>[ISCA05]</a:t>
            </a:r>
            <a:r>
              <a:rPr lang="en-US" dirty="0" smtClean="0"/>
              <a:t>, AEGIS</a:t>
            </a:r>
            <a:r>
              <a:rPr lang="en-US" sz="1000" dirty="0" smtClean="0"/>
              <a:t>[MICRO03]</a:t>
            </a:r>
            <a:r>
              <a:rPr lang="en-US" dirty="0" smtClean="0"/>
              <a:t>, XOM</a:t>
            </a:r>
            <a:r>
              <a:rPr lang="en-US" sz="1000" dirty="0" smtClean="0"/>
              <a:t>[ASPLOS00]</a:t>
            </a:r>
            <a:endParaRPr lang="en-US" dirty="0" smtClean="0"/>
          </a:p>
          <a:p>
            <a:pPr lvl="1"/>
            <a:r>
              <a:rPr lang="en-US" dirty="0" smtClean="0"/>
              <a:t>Minimal extra circuitry</a:t>
            </a:r>
          </a:p>
          <a:p>
            <a:r>
              <a:rPr lang="en-US" dirty="0" smtClean="0"/>
              <a:t>None designed for hosted/shared environment</a:t>
            </a:r>
          </a:p>
          <a:p>
            <a:r>
              <a:rPr lang="en-US" dirty="0" smtClean="0"/>
              <a:t>None made good business case</a:t>
            </a:r>
          </a:p>
          <a:p>
            <a:pPr lvl="1"/>
            <a:r>
              <a:rPr lang="en-US" dirty="0" smtClean="0"/>
              <a:t>So no (very limited) success</a:t>
            </a:r>
          </a:p>
          <a:p>
            <a:pPr lvl="1"/>
            <a:r>
              <a:rPr lang="en-US" dirty="0" smtClean="0"/>
              <a:t>Market size </a:t>
            </a:r>
            <a:r>
              <a:rPr lang="en-US" smtClean="0"/>
              <a:t>of hosted </a:t>
            </a:r>
            <a:r>
              <a:rPr lang="en-US" dirty="0" smtClean="0"/>
              <a:t>virtualized infrastructures provides the incentive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 Processor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1143000" y="1447800"/>
            <a:ext cx="4419600" cy="39624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6781800" y="1676400"/>
            <a:ext cx="1828800" cy="17526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438400" y="1752600"/>
            <a:ext cx="914400" cy="1066800"/>
          </a:xfrm>
          <a:prstGeom prst="rect">
            <a:avLst/>
          </a:prstGeom>
          <a:noFill/>
          <a:ln w="38100" cap="flat" cmpd="sng" algn="ctr">
            <a:solidFill>
              <a:schemeClr val="accent3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038600" y="1752600"/>
            <a:ext cx="914400" cy="1066800"/>
          </a:xfrm>
          <a:prstGeom prst="rect">
            <a:avLst/>
          </a:prstGeom>
          <a:noFill/>
          <a:ln w="38100" cap="flat" cmpd="sng" algn="ctr">
            <a:solidFill>
              <a:schemeClr val="accent3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934200" y="1295400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Main Memory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2667000" y="1066800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Processor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4114800" y="1447800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cache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2438400" y="144780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CPU</a:t>
            </a:r>
            <a:endParaRPr lang="en-US" dirty="0"/>
          </a:p>
        </p:txBody>
      </p:sp>
      <p:cxnSp>
        <p:nvCxnSpPr>
          <p:cNvPr id="61" name="Elbow Connector 60"/>
          <p:cNvCxnSpPr>
            <a:endCxn id="5" idx="1"/>
          </p:cNvCxnSpPr>
          <p:nvPr/>
        </p:nvCxnSpPr>
        <p:spPr bwMode="auto">
          <a:xfrm flipV="1">
            <a:off x="5334000" y="2552700"/>
            <a:ext cx="1447800" cy="1295400"/>
          </a:xfrm>
          <a:prstGeom prst="bentConnector3">
            <a:avLst>
              <a:gd name="adj1" fmla="val 50000"/>
            </a:avLst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Slide Number Placeholder 2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 Vendor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1143000" y="1447800"/>
            <a:ext cx="4419600" cy="39624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6781800" y="1676400"/>
            <a:ext cx="1828800" cy="17526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438400" y="1752600"/>
            <a:ext cx="914400" cy="1066800"/>
          </a:xfrm>
          <a:prstGeom prst="rect">
            <a:avLst/>
          </a:prstGeom>
          <a:noFill/>
          <a:ln w="38100" cap="flat" cmpd="sng" algn="ctr">
            <a:solidFill>
              <a:schemeClr val="accent3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038600" y="1752600"/>
            <a:ext cx="914400" cy="1066800"/>
          </a:xfrm>
          <a:prstGeom prst="rect">
            <a:avLst/>
          </a:prstGeom>
          <a:noFill/>
          <a:ln w="38100" cap="flat" cmpd="sng" algn="ctr">
            <a:solidFill>
              <a:schemeClr val="accent3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1219200" y="3048000"/>
            <a:ext cx="914400" cy="457200"/>
          </a:xfrm>
          <a:prstGeom prst="rect">
            <a:avLst/>
          </a:prstGeom>
          <a:noFill/>
          <a:ln w="381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Device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latin typeface="Helvetica" pitchFamily="34" charset="0"/>
              </a:rPr>
              <a:t>key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934200" y="1295400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Main Memory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2667000" y="1066800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Processor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4114800" y="1447800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cache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2438400" y="144780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CPU</a:t>
            </a:r>
            <a:endParaRPr lang="en-US" dirty="0"/>
          </a:p>
        </p:txBody>
      </p:sp>
      <p:cxnSp>
        <p:nvCxnSpPr>
          <p:cNvPr id="61" name="Elbow Connector 60"/>
          <p:cNvCxnSpPr>
            <a:endCxn id="5" idx="1"/>
          </p:cNvCxnSpPr>
          <p:nvPr/>
        </p:nvCxnSpPr>
        <p:spPr bwMode="auto">
          <a:xfrm flipV="1">
            <a:off x="5334000" y="2552700"/>
            <a:ext cx="1447800" cy="1295400"/>
          </a:xfrm>
          <a:prstGeom prst="bentConnector3">
            <a:avLst>
              <a:gd name="adj1" fmla="val 50000"/>
            </a:avLst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685800" y="5715000"/>
            <a:ext cx="7467600" cy="954107"/>
          </a:xfrm>
          <a:prstGeom prst="rect">
            <a:avLst/>
          </a:prstGeom>
          <a:solidFill>
            <a:srgbClr val="BDFFBD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dirty="0" smtClean="0"/>
              <a:t>Vendor: Install private device key </a:t>
            </a:r>
          </a:p>
          <a:p>
            <a:pPr algn="ctr"/>
            <a:r>
              <a:rPr lang="en-US" sz="2800" dirty="0" smtClean="0"/>
              <a:t>(write only, configured in vendor’s facility)</a:t>
            </a:r>
            <a:endParaRPr lang="en-US" sz="2800" dirty="0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Don’t trust infrastructure provider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1143000" y="1447800"/>
            <a:ext cx="4419600" cy="39624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6781800" y="1676400"/>
            <a:ext cx="1828800" cy="17526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438400" y="1752600"/>
            <a:ext cx="914400" cy="1066800"/>
          </a:xfrm>
          <a:prstGeom prst="rect">
            <a:avLst/>
          </a:prstGeom>
          <a:noFill/>
          <a:ln w="38100" cap="flat" cmpd="sng" algn="ctr">
            <a:solidFill>
              <a:schemeClr val="accent3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038600" y="1752600"/>
            <a:ext cx="914400" cy="1066800"/>
          </a:xfrm>
          <a:prstGeom prst="rect">
            <a:avLst/>
          </a:prstGeom>
          <a:noFill/>
          <a:ln w="38100" cap="flat" cmpd="sng" algn="ctr">
            <a:solidFill>
              <a:schemeClr val="accent3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438400" y="3048000"/>
            <a:ext cx="914400" cy="4572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Install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latin typeface="Helvetica" pitchFamily="34" charset="0"/>
              </a:rPr>
              <a:t>key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438400" y="3733800"/>
            <a:ext cx="914400" cy="381000"/>
          </a:xfrm>
          <a:prstGeom prst="rect">
            <a:avLst/>
          </a:prstGeom>
          <a:noFill/>
          <a:ln w="381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K0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2438400" y="4114800"/>
            <a:ext cx="914400" cy="381000"/>
          </a:xfrm>
          <a:prstGeom prst="rect">
            <a:avLst/>
          </a:prstGeom>
          <a:noFill/>
          <a:ln w="381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K1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438400" y="4495800"/>
            <a:ext cx="914400" cy="381000"/>
          </a:xfrm>
          <a:prstGeom prst="rect">
            <a:avLst/>
          </a:prstGeom>
          <a:noFill/>
          <a:ln w="381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K2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2438400" y="4876800"/>
            <a:ext cx="914400" cy="381000"/>
          </a:xfrm>
          <a:prstGeom prst="rect">
            <a:avLst/>
          </a:prstGeom>
          <a:noFill/>
          <a:ln w="381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K3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1219200" y="3048000"/>
            <a:ext cx="914400" cy="457200"/>
          </a:xfrm>
          <a:prstGeom prst="rect">
            <a:avLst/>
          </a:prstGeom>
          <a:noFill/>
          <a:ln w="381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Device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latin typeface="Helvetica" pitchFamily="34" charset="0"/>
              </a:rPr>
              <a:t>key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934200" y="1295400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Main Memory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2667000" y="1066800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Processor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4114800" y="1447800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cache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2438400" y="144780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57" name="Rectangle 56"/>
          <p:cNvSpPr/>
          <p:nvPr/>
        </p:nvSpPr>
        <p:spPr bwMode="auto">
          <a:xfrm>
            <a:off x="4038600" y="4876800"/>
            <a:ext cx="685800" cy="304800"/>
          </a:xfrm>
          <a:prstGeom prst="rect">
            <a:avLst/>
          </a:prstGeom>
          <a:noFill/>
          <a:ln w="381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slot</a:t>
            </a:r>
          </a:p>
        </p:txBody>
      </p:sp>
      <p:cxnSp>
        <p:nvCxnSpPr>
          <p:cNvPr id="61" name="Elbow Connector 60"/>
          <p:cNvCxnSpPr>
            <a:endCxn id="5" idx="1"/>
          </p:cNvCxnSpPr>
          <p:nvPr/>
        </p:nvCxnSpPr>
        <p:spPr bwMode="auto">
          <a:xfrm flipV="1">
            <a:off x="5334000" y="2552700"/>
            <a:ext cx="1447800" cy="1295400"/>
          </a:xfrm>
          <a:prstGeom prst="bentConnector3">
            <a:avLst>
              <a:gd name="adj1" fmla="val 50000"/>
            </a:avLst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" name="Rounded Rectangle 28"/>
          <p:cNvSpPr/>
          <p:nvPr/>
        </p:nvSpPr>
        <p:spPr bwMode="auto">
          <a:xfrm>
            <a:off x="2514600" y="2667000"/>
            <a:ext cx="685800" cy="228600"/>
          </a:xfrm>
          <a:prstGeom prst="roundRect">
            <a:avLst/>
          </a:prstGeom>
          <a:solidFill>
            <a:srgbClr val="FF0000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solidFill>
                  <a:schemeClr val="bg1">
                    <a:lumMod val="95000"/>
                  </a:schemeClr>
                </a:solidFill>
                <a:latin typeface="Helvetica" pitchFamily="34" charset="0"/>
              </a:rPr>
              <a:t>0xf918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Helvetica" pitchFamily="34" charset="0"/>
            </a:endParaRPr>
          </a:p>
        </p:txBody>
      </p:sp>
      <p:sp>
        <p:nvSpPr>
          <p:cNvPr id="30" name="Rounded Rectangle 29"/>
          <p:cNvSpPr/>
          <p:nvPr/>
        </p:nvSpPr>
        <p:spPr bwMode="auto">
          <a:xfrm>
            <a:off x="2514600" y="3200400"/>
            <a:ext cx="685800" cy="228600"/>
          </a:xfrm>
          <a:prstGeom prst="roundRect">
            <a:avLst/>
          </a:prstGeom>
          <a:solidFill>
            <a:srgbClr val="FF0000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solidFill>
                  <a:schemeClr val="bg1">
                    <a:lumMod val="95000"/>
                  </a:schemeClr>
                </a:solidFill>
                <a:latin typeface="Helvetica" pitchFamily="34" charset="0"/>
              </a:rPr>
              <a:t>0x1234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Helvetic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90600" y="5715000"/>
            <a:ext cx="6705600" cy="523220"/>
          </a:xfrm>
          <a:prstGeom prst="rect">
            <a:avLst/>
          </a:prstGeom>
          <a:solidFill>
            <a:srgbClr val="BDFFBD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dirty="0" smtClean="0"/>
              <a:t>Service Provider: Install secret key</a:t>
            </a:r>
            <a:endParaRPr lang="en-US" sz="2800" dirty="0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07778 " pathEditMode="relative" ptsTypes="AA">
                                      <p:cBhvr>
                                        <p:cTn id="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08889 " pathEditMode="relative" ptsTypes="AA">
                                      <p:cBhvr>
                                        <p:cTn id="1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1" animBg="1"/>
      <p:bldP spid="29" grpId="2" animBg="1"/>
      <p:bldP spid="30" grpId="1" animBg="1"/>
      <p:bldP spid="30" grpId="3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Trend towards hosted virtualized infrastructures</a:t>
            </a:r>
          </a:p>
          <a:p>
            <a:pPr lvl="1"/>
            <a:r>
              <a:rPr lang="en-US" dirty="0" smtClean="0"/>
              <a:t>Enables companies to easily deploy new services</a:t>
            </a:r>
          </a:p>
          <a:p>
            <a:pPr lvl="1"/>
            <a:r>
              <a:rPr lang="en-US" dirty="0" smtClean="0"/>
              <a:t>e.g., Amazon EC2</a:t>
            </a:r>
          </a:p>
          <a:p>
            <a:r>
              <a:rPr lang="en-US" dirty="0" smtClean="0"/>
              <a:t>Hosted virtual networks</a:t>
            </a:r>
          </a:p>
          <a:p>
            <a:pPr lvl="1"/>
            <a:r>
              <a:rPr lang="en-US" b="1" i="1" dirty="0" smtClean="0"/>
              <a:t>Infrastructure provider</a:t>
            </a:r>
            <a:r>
              <a:rPr lang="en-US" dirty="0" smtClean="0"/>
              <a:t>: owns/maintains routers</a:t>
            </a:r>
          </a:p>
          <a:p>
            <a:pPr lvl="1"/>
            <a:r>
              <a:rPr lang="en-US" b="1" i="1" dirty="0" smtClean="0"/>
              <a:t>Service provider</a:t>
            </a:r>
            <a:r>
              <a:rPr lang="en-US" dirty="0" smtClean="0"/>
              <a:t>: leases slices of routers</a:t>
            </a:r>
          </a:p>
        </p:txBody>
      </p:sp>
      <p:pic>
        <p:nvPicPr>
          <p:cNvPr id="54" name="Picture 53" descr="virt_netwo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4343400"/>
            <a:ext cx="5029200" cy="2352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Protecting software and data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1143000" y="1447800"/>
            <a:ext cx="4419600" cy="39624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6781800" y="1676400"/>
            <a:ext cx="1828800" cy="17526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438400" y="1752600"/>
            <a:ext cx="914400" cy="1066800"/>
          </a:xfrm>
          <a:prstGeom prst="rect">
            <a:avLst/>
          </a:prstGeom>
          <a:noFill/>
          <a:ln w="38100" cap="flat" cmpd="sng" algn="ctr">
            <a:solidFill>
              <a:schemeClr val="accent3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038600" y="1752600"/>
            <a:ext cx="1143000" cy="1066800"/>
          </a:xfrm>
          <a:prstGeom prst="rect">
            <a:avLst/>
          </a:prstGeom>
          <a:noFill/>
          <a:ln w="38100" cap="flat" cmpd="sng" algn="ctr">
            <a:solidFill>
              <a:schemeClr val="accent3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438400" y="3048000"/>
            <a:ext cx="914400" cy="4572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Install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latin typeface="Helvetica" pitchFamily="34" charset="0"/>
              </a:rPr>
              <a:t>key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438400" y="3733800"/>
            <a:ext cx="914400" cy="381000"/>
          </a:xfrm>
          <a:prstGeom prst="rect">
            <a:avLst/>
          </a:prstGeom>
          <a:noFill/>
          <a:ln w="381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K0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2438400" y="4114800"/>
            <a:ext cx="914400" cy="381000"/>
          </a:xfrm>
          <a:prstGeom prst="rect">
            <a:avLst/>
          </a:prstGeom>
          <a:noFill/>
          <a:ln w="381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K1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438400" y="4495800"/>
            <a:ext cx="914400" cy="381000"/>
          </a:xfrm>
          <a:prstGeom prst="rect">
            <a:avLst/>
          </a:prstGeom>
          <a:noFill/>
          <a:ln w="381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K2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2438400" y="4876800"/>
            <a:ext cx="914400" cy="381000"/>
          </a:xfrm>
          <a:prstGeom prst="rect">
            <a:avLst/>
          </a:prstGeom>
          <a:noFill/>
          <a:ln w="381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K3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1219200" y="3048000"/>
            <a:ext cx="914400" cy="457200"/>
          </a:xfrm>
          <a:prstGeom prst="rect">
            <a:avLst/>
          </a:prstGeom>
          <a:noFill/>
          <a:ln w="381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Device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latin typeface="Helvetica" pitchFamily="34" charset="0"/>
              </a:rPr>
              <a:t>key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934200" y="1295400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Main Memory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2667000" y="1066800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Processor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4114800" y="1447800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cache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2438400" y="144780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57" name="Rectangle 56"/>
          <p:cNvSpPr/>
          <p:nvPr/>
        </p:nvSpPr>
        <p:spPr bwMode="auto">
          <a:xfrm>
            <a:off x="4038600" y="4876800"/>
            <a:ext cx="685800" cy="304800"/>
          </a:xfrm>
          <a:prstGeom prst="rect">
            <a:avLst/>
          </a:prstGeom>
          <a:noFill/>
          <a:ln w="381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slot</a:t>
            </a:r>
          </a:p>
        </p:txBody>
      </p:sp>
      <p:cxnSp>
        <p:nvCxnSpPr>
          <p:cNvPr id="61" name="Elbow Connector 60"/>
          <p:cNvCxnSpPr>
            <a:stCxn id="22" idx="3"/>
            <a:endCxn id="5" idx="1"/>
          </p:cNvCxnSpPr>
          <p:nvPr/>
        </p:nvCxnSpPr>
        <p:spPr bwMode="auto">
          <a:xfrm flipV="1">
            <a:off x="5334000" y="2552700"/>
            <a:ext cx="1447800" cy="1295400"/>
          </a:xfrm>
          <a:prstGeom prst="bentConnector3">
            <a:avLst>
              <a:gd name="adj1" fmla="val 50000"/>
            </a:avLst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Rounded Rectangle 29"/>
          <p:cNvSpPr/>
          <p:nvPr/>
        </p:nvSpPr>
        <p:spPr bwMode="auto">
          <a:xfrm>
            <a:off x="2514600" y="3810000"/>
            <a:ext cx="685800" cy="228600"/>
          </a:xfrm>
          <a:prstGeom prst="roundRect">
            <a:avLst/>
          </a:prstGeom>
          <a:solidFill>
            <a:srgbClr val="FF0000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solidFill>
                  <a:schemeClr val="bg1">
                    <a:lumMod val="95000"/>
                  </a:schemeClr>
                </a:solidFill>
                <a:latin typeface="Helvetica" pitchFamily="34" charset="0"/>
              </a:rPr>
              <a:t>0x1234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Helvetica" pitchFamily="34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419600" y="3505200"/>
            <a:ext cx="914400" cy="6858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encrypt/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latin typeface="Helvetica" pitchFamily="34" charset="0"/>
              </a:rPr>
              <a:t>decrypt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23" name="Elbow Connector 22"/>
          <p:cNvCxnSpPr/>
          <p:nvPr/>
        </p:nvCxnSpPr>
        <p:spPr bwMode="auto">
          <a:xfrm flipV="1">
            <a:off x="3352800" y="3505200"/>
            <a:ext cx="685800" cy="419100"/>
          </a:xfrm>
          <a:prstGeom prst="bentConnector3">
            <a:avLst>
              <a:gd name="adj1" fmla="val 22464"/>
            </a:avLst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Elbow Connector 23"/>
          <p:cNvCxnSpPr/>
          <p:nvPr/>
        </p:nvCxnSpPr>
        <p:spPr bwMode="auto">
          <a:xfrm flipV="1">
            <a:off x="3352800" y="3657600"/>
            <a:ext cx="685800" cy="647700"/>
          </a:xfrm>
          <a:prstGeom prst="bentConnector3">
            <a:avLst>
              <a:gd name="adj1" fmla="val 44203"/>
            </a:avLst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hape 21"/>
          <p:cNvCxnSpPr/>
          <p:nvPr/>
        </p:nvCxnSpPr>
        <p:spPr bwMode="auto">
          <a:xfrm flipV="1">
            <a:off x="3352800" y="3886200"/>
            <a:ext cx="685800" cy="800100"/>
          </a:xfrm>
          <a:prstGeom prst="bentConnector3">
            <a:avLst>
              <a:gd name="adj1" fmla="val 63043"/>
            </a:avLst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hape 25"/>
          <p:cNvCxnSpPr/>
          <p:nvPr/>
        </p:nvCxnSpPr>
        <p:spPr bwMode="auto">
          <a:xfrm flipV="1">
            <a:off x="3352800" y="4191000"/>
            <a:ext cx="533400" cy="876300"/>
          </a:xfrm>
          <a:prstGeom prst="bentConnector2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3886200" y="4191000"/>
            <a:ext cx="152400" cy="1588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Arrow Connector 30"/>
          <p:cNvCxnSpPr/>
          <p:nvPr/>
        </p:nvCxnSpPr>
        <p:spPr bwMode="auto">
          <a:xfrm>
            <a:off x="4191000" y="3886200"/>
            <a:ext cx="228600" cy="1588"/>
          </a:xfrm>
          <a:prstGeom prst="straightConnector1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triangle" w="sm" len="med"/>
          </a:ln>
          <a:effectLst/>
        </p:spPr>
      </p:cxnSp>
      <p:sp>
        <p:nvSpPr>
          <p:cNvPr id="32" name="Trapezoid 31"/>
          <p:cNvSpPr/>
          <p:nvPr/>
        </p:nvSpPr>
        <p:spPr bwMode="auto">
          <a:xfrm rot="5400000">
            <a:off x="3505200" y="3810000"/>
            <a:ext cx="1219200" cy="152400"/>
          </a:xfrm>
          <a:prstGeom prst="trapezoid">
            <a:avLst>
              <a:gd name="adj" fmla="val 129783"/>
            </a:avLst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4038600" y="4876800"/>
            <a:ext cx="685800" cy="304800"/>
          </a:xfrm>
          <a:prstGeom prst="rect">
            <a:avLst/>
          </a:prstGeom>
          <a:noFill/>
          <a:ln w="381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slot</a:t>
            </a:r>
          </a:p>
        </p:txBody>
      </p:sp>
      <p:cxnSp>
        <p:nvCxnSpPr>
          <p:cNvPr id="34" name="Elbow Connector 33"/>
          <p:cNvCxnSpPr>
            <a:stCxn id="33" idx="0"/>
            <a:endCxn id="32" idx="3"/>
          </p:cNvCxnSpPr>
          <p:nvPr/>
        </p:nvCxnSpPr>
        <p:spPr bwMode="auto">
          <a:xfrm rot="16200000" flipV="1">
            <a:off x="4008203" y="4503503"/>
            <a:ext cx="479895" cy="266700"/>
          </a:xfrm>
          <a:prstGeom prst="bentConnector3">
            <a:avLst>
              <a:gd name="adj1" fmla="val 50000"/>
            </a:avLst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" name="Round Same Side Corner Rectangle 37"/>
          <p:cNvSpPr/>
          <p:nvPr/>
        </p:nvSpPr>
        <p:spPr bwMode="auto">
          <a:xfrm rot="16200000">
            <a:off x="7277103" y="1409699"/>
            <a:ext cx="304800" cy="1143001"/>
          </a:xfrm>
          <a:prstGeom prst="round2SameRect">
            <a:avLst>
              <a:gd name="adj1" fmla="val 32971"/>
              <a:gd name="adj2" fmla="val 0"/>
            </a:avLst>
          </a:prstGeom>
          <a:solidFill>
            <a:srgbClr val="FF0000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Helvetica" pitchFamily="34" charset="0"/>
              </a:rPr>
              <a:t>0xde21f19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Helvetica" pitchFamily="34" charset="0"/>
            </a:endParaRPr>
          </a:p>
        </p:txBody>
      </p:sp>
      <p:sp>
        <p:nvSpPr>
          <p:cNvPr id="39" name="Round Same Side Corner Rectangle 38"/>
          <p:cNvSpPr/>
          <p:nvPr/>
        </p:nvSpPr>
        <p:spPr bwMode="auto">
          <a:xfrm rot="5400000">
            <a:off x="8115300" y="1714500"/>
            <a:ext cx="304800" cy="533400"/>
          </a:xfrm>
          <a:prstGeom prst="round2SameRect">
            <a:avLst>
              <a:gd name="adj1" fmla="val 32971"/>
              <a:gd name="adj2" fmla="val 0"/>
            </a:avLst>
          </a:prstGeom>
          <a:solidFill>
            <a:srgbClr val="FF0000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solidFill>
                  <a:schemeClr val="bg1">
                    <a:lumMod val="95000"/>
                  </a:schemeClr>
                </a:solidFill>
                <a:latin typeface="Helvetica" pitchFamily="34" charset="0"/>
              </a:rPr>
              <a:t>0x18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Helvetica" pitchFamily="34" charset="0"/>
            </a:endParaRPr>
          </a:p>
        </p:txBody>
      </p:sp>
      <p:sp>
        <p:nvSpPr>
          <p:cNvPr id="40" name="Round Same Side Corner Rectangle 39"/>
          <p:cNvSpPr/>
          <p:nvPr/>
        </p:nvSpPr>
        <p:spPr bwMode="auto">
          <a:xfrm rot="16200000">
            <a:off x="7277100" y="2628899"/>
            <a:ext cx="304800" cy="1143001"/>
          </a:xfrm>
          <a:prstGeom prst="round2SameRect">
            <a:avLst>
              <a:gd name="adj1" fmla="val 32971"/>
              <a:gd name="adj2" fmla="val 0"/>
            </a:avLst>
          </a:prstGeom>
          <a:solidFill>
            <a:srgbClr val="FF0000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Helvetica" pitchFamily="34" charset="0"/>
              </a:rPr>
              <a:t>0x12aaa22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Helvetica" pitchFamily="34" charset="0"/>
            </a:endParaRPr>
          </a:p>
        </p:txBody>
      </p:sp>
      <p:sp>
        <p:nvSpPr>
          <p:cNvPr id="41" name="Round Same Side Corner Rectangle 40"/>
          <p:cNvSpPr/>
          <p:nvPr/>
        </p:nvSpPr>
        <p:spPr bwMode="auto">
          <a:xfrm rot="5400000">
            <a:off x="8115297" y="2933700"/>
            <a:ext cx="304800" cy="533400"/>
          </a:xfrm>
          <a:prstGeom prst="round2SameRect">
            <a:avLst>
              <a:gd name="adj1" fmla="val 32971"/>
              <a:gd name="adj2" fmla="val 0"/>
            </a:avLst>
          </a:prstGeom>
          <a:solidFill>
            <a:srgbClr val="FF0000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solidFill>
                  <a:schemeClr val="bg1">
                    <a:lumMod val="95000"/>
                  </a:schemeClr>
                </a:solidFill>
                <a:latin typeface="Helvetica" pitchFamily="34" charset="0"/>
              </a:rPr>
              <a:t>0xfe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Helvetica" pitchFamily="34" charset="0"/>
            </a:endParaRPr>
          </a:p>
        </p:txBody>
      </p:sp>
      <p:sp>
        <p:nvSpPr>
          <p:cNvPr id="42" name="Round Same Side Corner Rectangle 41"/>
          <p:cNvSpPr/>
          <p:nvPr/>
        </p:nvSpPr>
        <p:spPr bwMode="auto">
          <a:xfrm rot="16200000">
            <a:off x="4610101" y="3238499"/>
            <a:ext cx="304800" cy="1143001"/>
          </a:xfrm>
          <a:prstGeom prst="round2SameRect">
            <a:avLst>
              <a:gd name="adj1" fmla="val 32971"/>
              <a:gd name="adj2" fmla="val 0"/>
            </a:avLst>
          </a:prstGeom>
          <a:solidFill>
            <a:srgbClr val="FF0000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Helvetica" pitchFamily="34" charset="0"/>
              </a:rPr>
              <a:t>0xde21f19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Helvetica" pitchFamily="34" charset="0"/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6858000" y="1828800"/>
            <a:ext cx="1676400" cy="304801"/>
            <a:chOff x="6858000" y="1828800"/>
            <a:chExt cx="1676400" cy="304801"/>
          </a:xfrm>
        </p:grpSpPr>
        <p:sp>
          <p:nvSpPr>
            <p:cNvPr id="47" name="Round Same Side Corner Rectangle 46"/>
            <p:cNvSpPr/>
            <p:nvPr/>
          </p:nvSpPr>
          <p:spPr bwMode="auto">
            <a:xfrm rot="5400000">
              <a:off x="8115300" y="1714500"/>
              <a:ext cx="304800" cy="533400"/>
            </a:xfrm>
            <a:prstGeom prst="round2SameRect">
              <a:avLst>
                <a:gd name="adj1" fmla="val 32971"/>
                <a:gd name="adj2" fmla="val 0"/>
              </a:avLst>
            </a:prstGeom>
            <a:solidFill>
              <a:srgbClr val="FF0000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270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b="1" dirty="0" smtClean="0">
                  <a:solidFill>
                    <a:schemeClr val="bg1">
                      <a:lumMod val="95000"/>
                    </a:schemeClr>
                  </a:solidFill>
                  <a:latin typeface="Helvetica" pitchFamily="34" charset="0"/>
                </a:rPr>
                <a:t>0x18</a:t>
              </a:r>
              <a:endPara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48" name="Round Same Side Corner Rectangle 47"/>
            <p:cNvSpPr/>
            <p:nvPr/>
          </p:nvSpPr>
          <p:spPr bwMode="auto">
            <a:xfrm rot="16200000">
              <a:off x="7277101" y="1409700"/>
              <a:ext cx="304800" cy="1143001"/>
            </a:xfrm>
            <a:prstGeom prst="round2SameRect">
              <a:avLst>
                <a:gd name="adj1" fmla="val 32971"/>
                <a:gd name="adj2" fmla="val 0"/>
              </a:avLst>
            </a:prstGeom>
            <a:solidFill>
              <a:srgbClr val="FF0000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95000"/>
                    </a:schemeClr>
                  </a:solidFill>
                  <a:effectLst/>
                  <a:latin typeface="Helvetica" pitchFamily="34" charset="0"/>
                </a:rPr>
                <a:t>0xde21f19</a:t>
              </a:r>
              <a:endPara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Helvetica" pitchFamily="34" charset="0"/>
              </a:endParaRP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1524000" y="5715000"/>
            <a:ext cx="6553200" cy="954107"/>
          </a:xfrm>
          <a:prstGeom prst="rect">
            <a:avLst/>
          </a:prstGeom>
          <a:solidFill>
            <a:srgbClr val="BDFFBD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dirty="0" smtClean="0"/>
              <a:t>Encrypt/Decrypt data to/from memory</a:t>
            </a:r>
          </a:p>
          <a:p>
            <a:pPr algn="ctr"/>
            <a:r>
              <a:rPr lang="en-US" sz="2800" dirty="0" smtClean="0"/>
              <a:t>(or just hash/verify)</a:t>
            </a:r>
            <a:endParaRPr lang="en-US" sz="2800" dirty="0"/>
          </a:p>
        </p:txBody>
      </p:sp>
      <p:sp>
        <p:nvSpPr>
          <p:cNvPr id="53" name="Slide Number Placeholder 5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20</a:t>
            </a:fld>
            <a:endParaRPr lang="en-US"/>
          </a:p>
        </p:txBody>
      </p:sp>
      <p:cxnSp>
        <p:nvCxnSpPr>
          <p:cNvPr id="64" name="Elbow Connector 63"/>
          <p:cNvCxnSpPr>
            <a:stCxn id="22" idx="0"/>
            <a:endCxn id="7" idx="2"/>
          </p:cNvCxnSpPr>
          <p:nvPr/>
        </p:nvCxnSpPr>
        <p:spPr bwMode="auto">
          <a:xfrm rot="16200000" flipV="1">
            <a:off x="4400550" y="3028950"/>
            <a:ext cx="685800" cy="266700"/>
          </a:xfrm>
          <a:prstGeom prst="bentConnector3">
            <a:avLst>
              <a:gd name="adj1" fmla="val 50000"/>
            </a:avLst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C -0.05261 0.01065 -0.10486 0.02176 -0.12743 0.06597 C -0.15 0.11018 -0.10764 0.23102 -0.13507 0.26551 C -0.16268 0.3 -0.22726 0.28634 -0.29167 0.27292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" y="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-0.02084 -0.2111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" y="-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the right approach?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219200"/>
          <a:ext cx="845820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1640"/>
                <a:gridCol w="1691640"/>
                <a:gridCol w="1691640"/>
                <a:gridCol w="1691640"/>
                <a:gridCol w="1691640"/>
              </a:tblGrid>
              <a:tr h="44303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Measure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TPM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vm</a:t>
                      </a:r>
                      <a:r>
                        <a:rPr lang="en-US" dirty="0" smtClean="0"/>
                        <a:t>-SP</a:t>
                      </a:r>
                      <a:endParaRPr lang="en-US" dirty="0"/>
                    </a:p>
                  </a:txBody>
                  <a:tcPr/>
                </a:tc>
              </a:tr>
              <a:tr h="1092425">
                <a:tc>
                  <a:txBody>
                    <a:bodyPr/>
                    <a:lstStyle/>
                    <a:p>
                      <a:r>
                        <a:rPr lang="en-US" dirty="0" smtClean="0"/>
                        <a:t>Trust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Other infrastructure</a:t>
                      </a:r>
                      <a:r>
                        <a:rPr lang="en-US" baseline="0" dirty="0" smtClean="0"/>
                        <a:t> providers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Vendor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Vendor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Vendor</a:t>
                      </a:r>
                      <a:endParaRPr lang="en-US" dirty="0"/>
                    </a:p>
                  </a:txBody>
                  <a:tcPr/>
                </a:tc>
              </a:tr>
              <a:tr h="764697">
                <a:tc>
                  <a:txBody>
                    <a:bodyPr/>
                    <a:lstStyle/>
                    <a:p>
                      <a:r>
                        <a:rPr lang="en-US" dirty="0" smtClean="0"/>
                        <a:t>Run-time</a:t>
                      </a:r>
                      <a:r>
                        <a:rPr lang="en-US" baseline="0" dirty="0" smtClean="0"/>
                        <a:t>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</a:tr>
              <a:tr h="443039">
                <a:tc>
                  <a:txBody>
                    <a:bodyPr/>
                    <a:lstStyle/>
                    <a:p>
                      <a:r>
                        <a:rPr lang="en-US" dirty="0" smtClean="0"/>
                        <a:t>Confidentiality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</a:p>
                  </a:txBody>
                  <a:tcPr/>
                </a:tc>
              </a:tr>
              <a:tr h="443039">
                <a:tc>
                  <a:txBody>
                    <a:bodyPr/>
                    <a:lstStyle/>
                    <a:p>
                      <a:r>
                        <a:rPr lang="en-US" dirty="0" smtClean="0"/>
                        <a:t>Main downside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Accuracy </a:t>
                      </a:r>
                      <a:r>
                        <a:rPr lang="en-US" dirty="0" err="1" smtClean="0"/>
                        <a:t>vs</a:t>
                      </a:r>
                      <a:r>
                        <a:rPr lang="en-US" dirty="0" smtClean="0"/>
                        <a:t> computation / storage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tradeoff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Need</a:t>
                      </a:r>
                      <a:r>
                        <a:rPr lang="en-US" baseline="0" dirty="0" smtClean="0"/>
                        <a:t> to extend interface card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Requires physical separation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Need</a:t>
                      </a:r>
                      <a:r>
                        <a:rPr lang="en-US" baseline="0" dirty="0" smtClean="0"/>
                        <a:t> general purpose processor extension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5181600"/>
            <a:ext cx="8534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23838" marR="0" lvl="0" indent="-223838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2800" kern="0" dirty="0" smtClean="0">
                <a:solidFill>
                  <a:srgbClr val="0000FF"/>
                </a:solidFill>
              </a:rPr>
              <a:t>Virtual Mode-SP (extended processor) provides protection desired, minimal complexity, with business incentives to make it reality.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534400" cy="5486400"/>
          </a:xfrm>
        </p:spPr>
        <p:txBody>
          <a:bodyPr/>
          <a:lstStyle/>
          <a:p>
            <a:r>
              <a:rPr lang="en-US" dirty="0" smtClean="0"/>
              <a:t>A step toward realizing hosted virtual networks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New business model leads to new security issues</a:t>
            </a:r>
          </a:p>
          <a:p>
            <a:pPr lvl="1"/>
            <a:r>
              <a:rPr lang="en-US" dirty="0" smtClean="0"/>
              <a:t>Platform is hosted and shared</a:t>
            </a:r>
          </a:p>
          <a:p>
            <a:r>
              <a:rPr lang="en-US" dirty="0" smtClean="0"/>
              <a:t>Can use monitoring to </a:t>
            </a:r>
            <a:r>
              <a:rPr lang="en-US" dirty="0" smtClean="0">
                <a:solidFill>
                  <a:srgbClr val="FF0000"/>
                </a:solidFill>
              </a:rPr>
              <a:t>detect</a:t>
            </a:r>
            <a:r>
              <a:rPr lang="en-US" dirty="0" smtClean="0"/>
              <a:t> violations</a:t>
            </a:r>
          </a:p>
          <a:p>
            <a:r>
              <a:rPr lang="en-US" dirty="0" smtClean="0"/>
              <a:t>Better to </a:t>
            </a:r>
            <a:r>
              <a:rPr lang="en-US" dirty="0" err="1" smtClean="0"/>
              <a:t>rearchitect</a:t>
            </a:r>
            <a:r>
              <a:rPr lang="en-US" dirty="0" smtClean="0"/>
              <a:t> routers to </a:t>
            </a:r>
            <a:r>
              <a:rPr lang="en-US" dirty="0" smtClean="0">
                <a:solidFill>
                  <a:srgbClr val="FF0000"/>
                </a:solidFill>
              </a:rPr>
              <a:t>prevent</a:t>
            </a:r>
            <a:r>
              <a:rPr lang="en-US" dirty="0" smtClean="0"/>
              <a:t> violations</a:t>
            </a:r>
          </a:p>
          <a:p>
            <a:pPr lvl="1"/>
            <a:endParaRPr lang="en-US" dirty="0" smtClean="0"/>
          </a:p>
          <a:p>
            <a:r>
              <a:rPr lang="en-US" smtClean="0"/>
              <a:t>Future work:</a:t>
            </a:r>
            <a:endParaRPr lang="en-US" dirty="0" smtClean="0"/>
          </a:p>
          <a:p>
            <a:pPr lvl="1"/>
            <a:r>
              <a:rPr lang="en-US" dirty="0" smtClean="0"/>
              <a:t>Virtual Mode-SP for hosted virtualized infrastructures</a:t>
            </a:r>
          </a:p>
          <a:p>
            <a:pPr lvl="1"/>
            <a:r>
              <a:rPr lang="en-US" dirty="0" smtClean="0"/>
              <a:t>Explore implications of trusting the vendor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Security Threats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Service Provider wants</a:t>
            </a:r>
          </a:p>
          <a:p>
            <a:pPr lvl="1"/>
            <a:r>
              <a:rPr lang="en-US" dirty="0" smtClean="0"/>
              <a:t>Control software running exactly as written</a:t>
            </a:r>
          </a:p>
          <a:p>
            <a:pPr lvl="1"/>
            <a:r>
              <a:rPr lang="en-US" dirty="0" smtClean="0"/>
              <a:t>Data plane forwarding/filtering as instructed</a:t>
            </a:r>
          </a:p>
          <a:p>
            <a:pPr lvl="1"/>
            <a:r>
              <a:rPr lang="en-US" dirty="0" smtClean="0"/>
              <a:t>Data plane performing with </a:t>
            </a:r>
            <a:r>
              <a:rPr lang="en-US" dirty="0" err="1" smtClean="0"/>
              <a:t>QoS</a:t>
            </a:r>
            <a:r>
              <a:rPr lang="en-US" dirty="0" smtClean="0"/>
              <a:t> promised</a:t>
            </a:r>
          </a:p>
          <a:p>
            <a:pPr lvl="1"/>
            <a:r>
              <a:rPr lang="en-US" dirty="0" smtClean="0"/>
              <a:t>Confidentiality/Integrity of data</a:t>
            </a:r>
          </a:p>
          <a:p>
            <a:pPr lvl="1"/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Availability</a:t>
            </a:r>
            <a:endParaRPr lang="en-US" dirty="0" smtClean="0"/>
          </a:p>
          <a:p>
            <a:r>
              <a:rPr lang="en-US" dirty="0" smtClean="0"/>
              <a:t>Infrastructure Provider</a:t>
            </a:r>
          </a:p>
          <a:p>
            <a:pPr lvl="1"/>
            <a:r>
              <a:rPr lang="en-US" dirty="0" smtClean="0"/>
              <a:t>Doesn’t want to be unjustly blamed</a:t>
            </a:r>
          </a:p>
          <a:p>
            <a:r>
              <a:rPr lang="en-US" dirty="0" smtClean="0"/>
              <a:t>Next: How are these possibly compromised</a:t>
            </a:r>
          </a:p>
          <a:p>
            <a:endParaRPr lang="en-US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1143000" y="1600200"/>
            <a:ext cx="2819400" cy="3581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 model: Owning the router</a:t>
            </a:r>
            <a:endParaRPr lang="en-US" dirty="0"/>
          </a:p>
        </p:txBody>
      </p:sp>
      <p:sp>
        <p:nvSpPr>
          <p:cNvPr id="6" name="Round Same Side Corner Rectangle 5"/>
          <p:cNvSpPr/>
          <p:nvPr/>
        </p:nvSpPr>
        <p:spPr bwMode="auto">
          <a:xfrm>
            <a:off x="1600200" y="1752600"/>
            <a:ext cx="838200" cy="762000"/>
          </a:xfrm>
          <a:prstGeom prst="round2Same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Routing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Processes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1600200" y="4191000"/>
            <a:ext cx="762000" cy="838200"/>
          </a:xfrm>
          <a:prstGeom prst="roundRect">
            <a:avLst/>
          </a:prstGeom>
          <a:solidFill>
            <a:srgbClr val="BDFFBD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Line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Card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2743200" y="4191000"/>
            <a:ext cx="762000" cy="838200"/>
          </a:xfrm>
          <a:prstGeom prst="roundRect">
            <a:avLst/>
          </a:prstGeom>
          <a:solidFill>
            <a:srgbClr val="BDFFBD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Line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Card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1524000" y="3657600"/>
            <a:ext cx="2057400" cy="3810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Interconnect</a:t>
            </a:r>
          </a:p>
        </p:txBody>
      </p:sp>
      <p:cxnSp>
        <p:nvCxnSpPr>
          <p:cNvPr id="12" name="Straight Connector 11"/>
          <p:cNvCxnSpPr>
            <a:endCxn id="10" idx="0"/>
          </p:cNvCxnSpPr>
          <p:nvPr/>
        </p:nvCxnSpPr>
        <p:spPr bwMode="auto">
          <a:xfrm rot="5400000">
            <a:off x="2476500" y="35814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endCxn id="7" idx="0"/>
          </p:cNvCxnSpPr>
          <p:nvPr/>
        </p:nvCxnSpPr>
        <p:spPr bwMode="auto">
          <a:xfrm rot="5400000">
            <a:off x="1905000" y="41148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endCxn id="9" idx="0"/>
          </p:cNvCxnSpPr>
          <p:nvPr/>
        </p:nvCxnSpPr>
        <p:spPr bwMode="auto">
          <a:xfrm rot="5400000">
            <a:off x="3048000" y="41148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 bwMode="auto">
          <a:xfrm>
            <a:off x="1600200" y="2514600"/>
            <a:ext cx="838200" cy="457200"/>
          </a:xfrm>
          <a:prstGeom prst="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OS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1219200" y="4267200"/>
            <a:ext cx="381000" cy="304800"/>
          </a:xfrm>
          <a:prstGeom prst="rect">
            <a:avLst/>
          </a:prstGeom>
          <a:solidFill>
            <a:schemeClr val="accent6">
              <a:lumMod val="50000"/>
              <a:lumOff val="50000"/>
            </a:schemeClr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FIB1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3505200" y="4267200"/>
            <a:ext cx="381000" cy="304800"/>
          </a:xfrm>
          <a:prstGeom prst="rect">
            <a:avLst/>
          </a:prstGeom>
          <a:solidFill>
            <a:schemeClr val="accent6">
              <a:lumMod val="50000"/>
              <a:lumOff val="50000"/>
            </a:schemeClr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FIB1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4724400" y="1600200"/>
            <a:ext cx="2819400" cy="3581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2" name="Round Same Side Corner Rectangle 61"/>
          <p:cNvSpPr/>
          <p:nvPr/>
        </p:nvSpPr>
        <p:spPr bwMode="auto">
          <a:xfrm>
            <a:off x="5181600" y="1752600"/>
            <a:ext cx="838200" cy="762000"/>
          </a:xfrm>
          <a:prstGeom prst="round2Same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Routing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Processes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3" name="Rounded Rectangle 62"/>
          <p:cNvSpPr/>
          <p:nvPr/>
        </p:nvSpPr>
        <p:spPr bwMode="auto">
          <a:xfrm>
            <a:off x="5181600" y="4191000"/>
            <a:ext cx="762000" cy="8382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NIC</a:t>
            </a:r>
          </a:p>
        </p:txBody>
      </p:sp>
      <p:sp>
        <p:nvSpPr>
          <p:cNvPr id="64" name="Rounded Rectangle 63"/>
          <p:cNvSpPr/>
          <p:nvPr/>
        </p:nvSpPr>
        <p:spPr bwMode="auto">
          <a:xfrm>
            <a:off x="6324600" y="4191000"/>
            <a:ext cx="762000" cy="8382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NIC</a:t>
            </a:r>
          </a:p>
        </p:txBody>
      </p:sp>
      <p:sp>
        <p:nvSpPr>
          <p:cNvPr id="65" name="Rounded Rectangle 64"/>
          <p:cNvSpPr/>
          <p:nvPr/>
        </p:nvSpPr>
        <p:spPr bwMode="auto">
          <a:xfrm>
            <a:off x="5105400" y="3657600"/>
            <a:ext cx="1981200" cy="3810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Interconnect</a:t>
            </a:r>
          </a:p>
        </p:txBody>
      </p:sp>
      <p:cxnSp>
        <p:nvCxnSpPr>
          <p:cNvPr id="66" name="Straight Connector 65"/>
          <p:cNvCxnSpPr>
            <a:endCxn id="65" idx="0"/>
          </p:cNvCxnSpPr>
          <p:nvPr/>
        </p:nvCxnSpPr>
        <p:spPr bwMode="auto">
          <a:xfrm rot="5400000">
            <a:off x="6019800" y="35814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Connector 66"/>
          <p:cNvCxnSpPr>
            <a:endCxn id="63" idx="0"/>
          </p:cNvCxnSpPr>
          <p:nvPr/>
        </p:nvCxnSpPr>
        <p:spPr bwMode="auto">
          <a:xfrm rot="5400000">
            <a:off x="5486400" y="41148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67"/>
          <p:cNvCxnSpPr>
            <a:endCxn id="64" idx="0"/>
          </p:cNvCxnSpPr>
          <p:nvPr/>
        </p:nvCxnSpPr>
        <p:spPr bwMode="auto">
          <a:xfrm rot="5400000">
            <a:off x="6629400" y="41148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Rectangle 68"/>
          <p:cNvSpPr/>
          <p:nvPr/>
        </p:nvSpPr>
        <p:spPr bwMode="auto">
          <a:xfrm>
            <a:off x="5181600" y="2514600"/>
            <a:ext cx="838200" cy="457200"/>
          </a:xfrm>
          <a:prstGeom prst="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OS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7" name="Rounded Rectangle 76"/>
          <p:cNvSpPr/>
          <p:nvPr/>
        </p:nvSpPr>
        <p:spPr bwMode="auto">
          <a:xfrm>
            <a:off x="5257800" y="2590800"/>
            <a:ext cx="381000" cy="228600"/>
          </a:xfrm>
          <a:prstGeom prst="roundRect">
            <a:avLst/>
          </a:prstGeom>
          <a:solidFill>
            <a:schemeClr val="accent6">
              <a:lumMod val="50000"/>
              <a:lumOff val="50000"/>
            </a:schemeClr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fwd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4876800" y="2590800"/>
            <a:ext cx="381000" cy="228600"/>
          </a:xfrm>
          <a:prstGeom prst="rect">
            <a:avLst/>
          </a:prstGeom>
          <a:solidFill>
            <a:schemeClr val="accent6">
              <a:lumMod val="50000"/>
              <a:lumOff val="50000"/>
            </a:schemeClr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FIB1</a:t>
            </a:r>
          </a:p>
        </p:txBody>
      </p:sp>
      <p:cxnSp>
        <p:nvCxnSpPr>
          <p:cNvPr id="51" name="Straight Connector 50"/>
          <p:cNvCxnSpPr/>
          <p:nvPr/>
        </p:nvCxnSpPr>
        <p:spPr bwMode="auto">
          <a:xfrm rot="5400000">
            <a:off x="2401094" y="3238500"/>
            <a:ext cx="4037806" cy="794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1295400" y="1219200"/>
            <a:ext cx="2557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Hardware-based router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5105400" y="1219200"/>
            <a:ext cx="2467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Software-based router</a:t>
            </a:r>
            <a:endParaRPr lang="en-US" dirty="0"/>
          </a:p>
        </p:txBody>
      </p:sp>
      <p:sp>
        <p:nvSpPr>
          <p:cNvPr id="55" name="Slide Number Placeholder 5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533400" y="5334000"/>
            <a:ext cx="8305800" cy="5232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Entire platform is trusted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1143000" y="1600200"/>
            <a:ext cx="2819400" cy="3581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model: Hosted (threat 1)</a:t>
            </a:r>
            <a:endParaRPr lang="en-US" dirty="0"/>
          </a:p>
        </p:txBody>
      </p:sp>
      <p:sp>
        <p:nvSpPr>
          <p:cNvPr id="6" name="Round Same Side Corner Rectangle 5"/>
          <p:cNvSpPr/>
          <p:nvPr/>
        </p:nvSpPr>
        <p:spPr bwMode="auto">
          <a:xfrm>
            <a:off x="1600200" y="1752600"/>
            <a:ext cx="838200" cy="762000"/>
          </a:xfrm>
          <a:prstGeom prst="round2Same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Routing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Processes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1600200" y="4191000"/>
            <a:ext cx="762000" cy="838200"/>
          </a:xfrm>
          <a:prstGeom prst="roundRect">
            <a:avLst/>
          </a:prstGeom>
          <a:solidFill>
            <a:srgbClr val="BDFFBD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Line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Card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2743200" y="4191000"/>
            <a:ext cx="762000" cy="838200"/>
          </a:xfrm>
          <a:prstGeom prst="roundRect">
            <a:avLst/>
          </a:prstGeom>
          <a:solidFill>
            <a:srgbClr val="BDFFBD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Line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Card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1524000" y="3657600"/>
            <a:ext cx="2057400" cy="3810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Interconnect</a:t>
            </a:r>
          </a:p>
        </p:txBody>
      </p:sp>
      <p:cxnSp>
        <p:nvCxnSpPr>
          <p:cNvPr id="12" name="Straight Connector 11"/>
          <p:cNvCxnSpPr>
            <a:stCxn id="39" idx="2"/>
            <a:endCxn id="10" idx="0"/>
          </p:cNvCxnSpPr>
          <p:nvPr/>
        </p:nvCxnSpPr>
        <p:spPr bwMode="auto">
          <a:xfrm rot="5400000">
            <a:off x="2476500" y="35814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endCxn id="7" idx="0"/>
          </p:cNvCxnSpPr>
          <p:nvPr/>
        </p:nvCxnSpPr>
        <p:spPr bwMode="auto">
          <a:xfrm rot="5400000">
            <a:off x="1905000" y="41148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endCxn id="9" idx="0"/>
          </p:cNvCxnSpPr>
          <p:nvPr/>
        </p:nvCxnSpPr>
        <p:spPr bwMode="auto">
          <a:xfrm rot="5400000">
            <a:off x="3048000" y="41148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 bwMode="auto">
          <a:xfrm>
            <a:off x="1600200" y="2514600"/>
            <a:ext cx="838200" cy="457200"/>
          </a:xfrm>
          <a:prstGeom prst="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OS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1219200" y="4267200"/>
            <a:ext cx="381000" cy="304800"/>
          </a:xfrm>
          <a:prstGeom prst="rect">
            <a:avLst/>
          </a:prstGeom>
          <a:solidFill>
            <a:schemeClr val="accent6">
              <a:lumMod val="50000"/>
              <a:lumOff val="50000"/>
            </a:schemeClr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FIB1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3505200" y="4267200"/>
            <a:ext cx="381000" cy="304800"/>
          </a:xfrm>
          <a:prstGeom prst="rect">
            <a:avLst/>
          </a:prstGeom>
          <a:solidFill>
            <a:schemeClr val="accent6">
              <a:lumMod val="50000"/>
              <a:lumOff val="50000"/>
            </a:schemeClr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FIB1</a:t>
            </a:r>
          </a:p>
        </p:txBody>
      </p:sp>
      <p:sp>
        <p:nvSpPr>
          <p:cNvPr id="39" name="Rounded Rectangle 38"/>
          <p:cNvSpPr/>
          <p:nvPr/>
        </p:nvSpPr>
        <p:spPr bwMode="auto">
          <a:xfrm>
            <a:off x="1600200" y="3048000"/>
            <a:ext cx="1905000" cy="4572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Virtualization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layer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4724400" y="1600200"/>
            <a:ext cx="2819400" cy="3581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2" name="Round Same Side Corner Rectangle 61"/>
          <p:cNvSpPr/>
          <p:nvPr/>
        </p:nvSpPr>
        <p:spPr bwMode="auto">
          <a:xfrm>
            <a:off x="5181600" y="1752600"/>
            <a:ext cx="838200" cy="762000"/>
          </a:xfrm>
          <a:prstGeom prst="round2Same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Routing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Processes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3" name="Rounded Rectangle 62"/>
          <p:cNvSpPr/>
          <p:nvPr/>
        </p:nvSpPr>
        <p:spPr bwMode="auto">
          <a:xfrm>
            <a:off x="5181600" y="4191000"/>
            <a:ext cx="762000" cy="8382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NIC</a:t>
            </a:r>
          </a:p>
        </p:txBody>
      </p:sp>
      <p:sp>
        <p:nvSpPr>
          <p:cNvPr id="64" name="Rounded Rectangle 63"/>
          <p:cNvSpPr/>
          <p:nvPr/>
        </p:nvSpPr>
        <p:spPr bwMode="auto">
          <a:xfrm>
            <a:off x="6324600" y="4191000"/>
            <a:ext cx="762000" cy="8382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NIC</a:t>
            </a:r>
          </a:p>
        </p:txBody>
      </p:sp>
      <p:sp>
        <p:nvSpPr>
          <p:cNvPr id="65" name="Rounded Rectangle 64"/>
          <p:cNvSpPr/>
          <p:nvPr/>
        </p:nvSpPr>
        <p:spPr bwMode="auto">
          <a:xfrm>
            <a:off x="5105400" y="3657600"/>
            <a:ext cx="1981200" cy="3810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Interconnect</a:t>
            </a:r>
          </a:p>
        </p:txBody>
      </p:sp>
      <p:cxnSp>
        <p:nvCxnSpPr>
          <p:cNvPr id="66" name="Straight Connector 65"/>
          <p:cNvCxnSpPr>
            <a:stCxn id="76" idx="2"/>
            <a:endCxn id="65" idx="0"/>
          </p:cNvCxnSpPr>
          <p:nvPr/>
        </p:nvCxnSpPr>
        <p:spPr bwMode="auto">
          <a:xfrm rot="5400000">
            <a:off x="6019800" y="35814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Connector 66"/>
          <p:cNvCxnSpPr>
            <a:endCxn id="63" idx="0"/>
          </p:cNvCxnSpPr>
          <p:nvPr/>
        </p:nvCxnSpPr>
        <p:spPr bwMode="auto">
          <a:xfrm rot="5400000">
            <a:off x="5486400" y="41148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67"/>
          <p:cNvCxnSpPr>
            <a:endCxn id="64" idx="0"/>
          </p:cNvCxnSpPr>
          <p:nvPr/>
        </p:nvCxnSpPr>
        <p:spPr bwMode="auto">
          <a:xfrm rot="5400000">
            <a:off x="6629400" y="41148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Rectangle 68"/>
          <p:cNvSpPr/>
          <p:nvPr/>
        </p:nvSpPr>
        <p:spPr bwMode="auto">
          <a:xfrm>
            <a:off x="5181600" y="2514600"/>
            <a:ext cx="838200" cy="457200"/>
          </a:xfrm>
          <a:prstGeom prst="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OS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6" name="Rounded Rectangle 75"/>
          <p:cNvSpPr/>
          <p:nvPr/>
        </p:nvSpPr>
        <p:spPr bwMode="auto">
          <a:xfrm>
            <a:off x="5105400" y="3048000"/>
            <a:ext cx="1981200" cy="4572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Virtualization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layer</a:t>
            </a:r>
          </a:p>
        </p:txBody>
      </p:sp>
      <p:sp>
        <p:nvSpPr>
          <p:cNvPr id="77" name="Rounded Rectangle 76"/>
          <p:cNvSpPr/>
          <p:nvPr/>
        </p:nvSpPr>
        <p:spPr bwMode="auto">
          <a:xfrm>
            <a:off x="5257800" y="2590800"/>
            <a:ext cx="381000" cy="228600"/>
          </a:xfrm>
          <a:prstGeom prst="roundRect">
            <a:avLst/>
          </a:prstGeom>
          <a:solidFill>
            <a:schemeClr val="accent6">
              <a:lumMod val="50000"/>
              <a:lumOff val="50000"/>
            </a:schemeClr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fwd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4876800" y="2590800"/>
            <a:ext cx="381000" cy="228600"/>
          </a:xfrm>
          <a:prstGeom prst="rect">
            <a:avLst/>
          </a:prstGeom>
          <a:solidFill>
            <a:schemeClr val="accent6">
              <a:lumMod val="50000"/>
              <a:lumOff val="50000"/>
            </a:schemeClr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33400" y="5334000"/>
            <a:ext cx="8305800" cy="138499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Infra. Provider can tamper with control software,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data plane configuration (HW router), 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data plane implementation (SW router)</a:t>
            </a:r>
          </a:p>
        </p:txBody>
      </p:sp>
      <p:cxnSp>
        <p:nvCxnSpPr>
          <p:cNvPr id="51" name="Straight Connector 50"/>
          <p:cNvCxnSpPr/>
          <p:nvPr/>
        </p:nvCxnSpPr>
        <p:spPr bwMode="auto">
          <a:xfrm rot="5400000">
            <a:off x="2401094" y="3238500"/>
            <a:ext cx="4037806" cy="794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1295400" y="1219200"/>
            <a:ext cx="2557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Hardware-based router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5105400" y="1219200"/>
            <a:ext cx="2467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Software-based router</a:t>
            </a:r>
            <a:endParaRPr lang="en-US" dirty="0"/>
          </a:p>
        </p:txBody>
      </p:sp>
      <p:sp>
        <p:nvSpPr>
          <p:cNvPr id="55" name="Slide Number Placeholder 5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2" name="Right Brace 41"/>
          <p:cNvSpPr/>
          <p:nvPr/>
        </p:nvSpPr>
        <p:spPr bwMode="auto">
          <a:xfrm>
            <a:off x="7620000" y="1676400"/>
            <a:ext cx="533400" cy="1295400"/>
          </a:xfrm>
          <a:prstGeom prst="rightBrac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3" name="Right Brace 42"/>
          <p:cNvSpPr/>
          <p:nvPr/>
        </p:nvSpPr>
        <p:spPr bwMode="auto">
          <a:xfrm>
            <a:off x="7620000" y="3048000"/>
            <a:ext cx="533400" cy="533400"/>
          </a:xfrm>
          <a:prstGeom prst="rightBrac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924800" y="1981200"/>
            <a:ext cx="10182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Service</a:t>
            </a:r>
          </a:p>
          <a:p>
            <a:r>
              <a:rPr lang="en-US" dirty="0" smtClean="0"/>
              <a:t>provider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7924800" y="2971800"/>
            <a:ext cx="10438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Infra.</a:t>
            </a:r>
          </a:p>
          <a:p>
            <a:r>
              <a:rPr lang="en-US" dirty="0" smtClean="0"/>
              <a:t>provider</a:t>
            </a:r>
            <a:endParaRPr lang="en-US" dirty="0"/>
          </a:p>
        </p:txBody>
      </p:sp>
      <p:sp>
        <p:nvSpPr>
          <p:cNvPr id="46" name="Rounded Rectangle 45"/>
          <p:cNvSpPr/>
          <p:nvPr/>
        </p:nvSpPr>
        <p:spPr bwMode="auto">
          <a:xfrm>
            <a:off x="5638800" y="3200400"/>
            <a:ext cx="381000" cy="228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fwd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5257800" y="3200400"/>
            <a:ext cx="381000" cy="228600"/>
          </a:xfrm>
          <a:prstGeom prst="rect">
            <a:avLst/>
          </a:prstGeom>
          <a:solidFill>
            <a:schemeClr val="accent6">
              <a:lumMod val="50000"/>
              <a:lumOff val="50000"/>
            </a:schemeClr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78" grpId="0" animBg="1"/>
      <p:bldP spid="40" grpId="0" animBg="1"/>
      <p:bldP spid="46" grpId="0" animBg="1"/>
      <p:bldP spid="4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1143000" y="1600200"/>
            <a:ext cx="2819400" cy="3581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model: Shared (threat 2)</a:t>
            </a:r>
            <a:endParaRPr lang="en-US" dirty="0"/>
          </a:p>
        </p:txBody>
      </p:sp>
      <p:sp>
        <p:nvSpPr>
          <p:cNvPr id="6" name="Round Same Side Corner Rectangle 5"/>
          <p:cNvSpPr/>
          <p:nvPr/>
        </p:nvSpPr>
        <p:spPr bwMode="auto">
          <a:xfrm>
            <a:off x="1600200" y="1752600"/>
            <a:ext cx="838200" cy="762000"/>
          </a:xfrm>
          <a:prstGeom prst="round2Same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Routing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Processes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1600200" y="4191000"/>
            <a:ext cx="762000" cy="838200"/>
          </a:xfrm>
          <a:prstGeom prst="roundRect">
            <a:avLst/>
          </a:prstGeom>
          <a:solidFill>
            <a:srgbClr val="BDFFBD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Line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Card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2743200" y="4191000"/>
            <a:ext cx="762000" cy="838200"/>
          </a:xfrm>
          <a:prstGeom prst="roundRect">
            <a:avLst/>
          </a:prstGeom>
          <a:solidFill>
            <a:srgbClr val="BDFFBD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Line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Card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1524000" y="3657600"/>
            <a:ext cx="2057400" cy="3810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Interconnect</a:t>
            </a:r>
          </a:p>
        </p:txBody>
      </p:sp>
      <p:cxnSp>
        <p:nvCxnSpPr>
          <p:cNvPr id="12" name="Straight Connector 11"/>
          <p:cNvCxnSpPr>
            <a:stCxn id="39" idx="2"/>
            <a:endCxn id="10" idx="0"/>
          </p:cNvCxnSpPr>
          <p:nvPr/>
        </p:nvCxnSpPr>
        <p:spPr bwMode="auto">
          <a:xfrm rot="5400000">
            <a:off x="2476500" y="35814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endCxn id="7" idx="0"/>
          </p:cNvCxnSpPr>
          <p:nvPr/>
        </p:nvCxnSpPr>
        <p:spPr bwMode="auto">
          <a:xfrm rot="5400000">
            <a:off x="1905000" y="41148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endCxn id="9" idx="0"/>
          </p:cNvCxnSpPr>
          <p:nvPr/>
        </p:nvCxnSpPr>
        <p:spPr bwMode="auto">
          <a:xfrm rot="5400000">
            <a:off x="3048000" y="41148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 bwMode="auto">
          <a:xfrm>
            <a:off x="1600200" y="2514600"/>
            <a:ext cx="838200" cy="457200"/>
          </a:xfrm>
          <a:prstGeom prst="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OS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1" name="Round Same Side Corner Rectangle 30"/>
          <p:cNvSpPr/>
          <p:nvPr/>
        </p:nvSpPr>
        <p:spPr bwMode="auto">
          <a:xfrm>
            <a:off x="2667000" y="1752600"/>
            <a:ext cx="838200" cy="762000"/>
          </a:xfrm>
          <a:prstGeom prst="round2SameRect">
            <a:avLst/>
          </a:prstGeom>
          <a:solidFill>
            <a:srgbClr val="F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Routing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Processes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2667000" y="2514600"/>
            <a:ext cx="838200" cy="457200"/>
          </a:xfrm>
          <a:prstGeom prst="rect">
            <a:avLst/>
          </a:prstGeom>
          <a:solidFill>
            <a:srgbClr val="F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OS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1219200" y="4267200"/>
            <a:ext cx="381000" cy="304800"/>
          </a:xfrm>
          <a:prstGeom prst="rect">
            <a:avLst/>
          </a:prstGeom>
          <a:solidFill>
            <a:schemeClr val="accent6">
              <a:lumMod val="50000"/>
              <a:lumOff val="50000"/>
            </a:schemeClr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FIB1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1219200" y="4572000"/>
            <a:ext cx="381000" cy="304800"/>
          </a:xfrm>
          <a:prstGeom prst="rect">
            <a:avLst/>
          </a:prstGeom>
          <a:solidFill>
            <a:srgbClr val="FF8585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FIB2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3505200" y="4267200"/>
            <a:ext cx="381000" cy="304800"/>
          </a:xfrm>
          <a:prstGeom prst="rect">
            <a:avLst/>
          </a:prstGeom>
          <a:solidFill>
            <a:schemeClr val="accent6">
              <a:lumMod val="50000"/>
              <a:lumOff val="50000"/>
            </a:schemeClr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FIB1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3505200" y="4572000"/>
            <a:ext cx="381000" cy="304800"/>
          </a:xfrm>
          <a:prstGeom prst="rect">
            <a:avLst/>
          </a:prstGeom>
          <a:solidFill>
            <a:srgbClr val="FF8585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FIB2</a:t>
            </a:r>
          </a:p>
        </p:txBody>
      </p:sp>
      <p:sp>
        <p:nvSpPr>
          <p:cNvPr id="39" name="Rounded Rectangle 38"/>
          <p:cNvSpPr/>
          <p:nvPr/>
        </p:nvSpPr>
        <p:spPr bwMode="auto">
          <a:xfrm>
            <a:off x="1600200" y="3048000"/>
            <a:ext cx="1905000" cy="4572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Virtualization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layer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4724400" y="1600200"/>
            <a:ext cx="2819400" cy="3581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2" name="Round Same Side Corner Rectangle 61"/>
          <p:cNvSpPr/>
          <p:nvPr/>
        </p:nvSpPr>
        <p:spPr bwMode="auto">
          <a:xfrm>
            <a:off x="5181600" y="1752600"/>
            <a:ext cx="838200" cy="762000"/>
          </a:xfrm>
          <a:prstGeom prst="round2Same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Routing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Processes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3" name="Rounded Rectangle 62"/>
          <p:cNvSpPr/>
          <p:nvPr/>
        </p:nvSpPr>
        <p:spPr bwMode="auto">
          <a:xfrm>
            <a:off x="5181600" y="4191000"/>
            <a:ext cx="762000" cy="8382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NIC</a:t>
            </a:r>
          </a:p>
        </p:txBody>
      </p:sp>
      <p:sp>
        <p:nvSpPr>
          <p:cNvPr id="64" name="Rounded Rectangle 63"/>
          <p:cNvSpPr/>
          <p:nvPr/>
        </p:nvSpPr>
        <p:spPr bwMode="auto">
          <a:xfrm>
            <a:off x="6324600" y="4191000"/>
            <a:ext cx="762000" cy="8382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NIC</a:t>
            </a:r>
          </a:p>
        </p:txBody>
      </p:sp>
      <p:sp>
        <p:nvSpPr>
          <p:cNvPr id="65" name="Rounded Rectangle 64"/>
          <p:cNvSpPr/>
          <p:nvPr/>
        </p:nvSpPr>
        <p:spPr bwMode="auto">
          <a:xfrm>
            <a:off x="5105400" y="3657600"/>
            <a:ext cx="1981200" cy="3810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Interconnect</a:t>
            </a:r>
          </a:p>
        </p:txBody>
      </p:sp>
      <p:cxnSp>
        <p:nvCxnSpPr>
          <p:cNvPr id="66" name="Straight Connector 65"/>
          <p:cNvCxnSpPr>
            <a:stCxn id="76" idx="2"/>
            <a:endCxn id="65" idx="0"/>
          </p:cNvCxnSpPr>
          <p:nvPr/>
        </p:nvCxnSpPr>
        <p:spPr bwMode="auto">
          <a:xfrm rot="5400000">
            <a:off x="6019800" y="35814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Connector 66"/>
          <p:cNvCxnSpPr>
            <a:endCxn id="63" idx="0"/>
          </p:cNvCxnSpPr>
          <p:nvPr/>
        </p:nvCxnSpPr>
        <p:spPr bwMode="auto">
          <a:xfrm rot="5400000">
            <a:off x="5486400" y="41148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67"/>
          <p:cNvCxnSpPr>
            <a:endCxn id="64" idx="0"/>
          </p:cNvCxnSpPr>
          <p:nvPr/>
        </p:nvCxnSpPr>
        <p:spPr bwMode="auto">
          <a:xfrm rot="5400000">
            <a:off x="6629400" y="41148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Rectangle 68"/>
          <p:cNvSpPr/>
          <p:nvPr/>
        </p:nvSpPr>
        <p:spPr bwMode="auto">
          <a:xfrm>
            <a:off x="5181600" y="2514600"/>
            <a:ext cx="838200" cy="457200"/>
          </a:xfrm>
          <a:prstGeom prst="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OS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0" name="Round Same Side Corner Rectangle 69"/>
          <p:cNvSpPr/>
          <p:nvPr/>
        </p:nvSpPr>
        <p:spPr bwMode="auto">
          <a:xfrm>
            <a:off x="6248400" y="1752600"/>
            <a:ext cx="838200" cy="762000"/>
          </a:xfrm>
          <a:prstGeom prst="round2SameRect">
            <a:avLst/>
          </a:prstGeom>
          <a:solidFill>
            <a:srgbClr val="F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Routing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Processes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6248400" y="2514600"/>
            <a:ext cx="838200" cy="457200"/>
          </a:xfrm>
          <a:prstGeom prst="rect">
            <a:avLst/>
          </a:prstGeom>
          <a:solidFill>
            <a:srgbClr val="F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OS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6" name="Rounded Rectangle 75"/>
          <p:cNvSpPr/>
          <p:nvPr/>
        </p:nvSpPr>
        <p:spPr bwMode="auto">
          <a:xfrm>
            <a:off x="5105400" y="3048000"/>
            <a:ext cx="1981200" cy="4572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Virtualization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layer</a:t>
            </a:r>
          </a:p>
        </p:txBody>
      </p:sp>
      <p:sp>
        <p:nvSpPr>
          <p:cNvPr id="77" name="Rounded Rectangle 76"/>
          <p:cNvSpPr/>
          <p:nvPr/>
        </p:nvSpPr>
        <p:spPr bwMode="auto">
          <a:xfrm>
            <a:off x="5638800" y="3200400"/>
            <a:ext cx="381000" cy="228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fwd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5257800" y="3200400"/>
            <a:ext cx="381000" cy="228600"/>
          </a:xfrm>
          <a:prstGeom prst="rect">
            <a:avLst/>
          </a:prstGeom>
          <a:solidFill>
            <a:schemeClr val="accent6">
              <a:lumMod val="50000"/>
              <a:lumOff val="50000"/>
            </a:schemeClr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FIB1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6019800" y="3200400"/>
            <a:ext cx="381000" cy="228600"/>
          </a:xfrm>
          <a:prstGeom prst="rect">
            <a:avLst/>
          </a:prstGeom>
          <a:solidFill>
            <a:srgbClr val="FF8585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FIB2</a:t>
            </a:r>
          </a:p>
        </p:txBody>
      </p:sp>
      <p:cxnSp>
        <p:nvCxnSpPr>
          <p:cNvPr id="51" name="Straight Connector 50"/>
          <p:cNvCxnSpPr/>
          <p:nvPr/>
        </p:nvCxnSpPr>
        <p:spPr bwMode="auto">
          <a:xfrm rot="5400000">
            <a:off x="2401094" y="3238500"/>
            <a:ext cx="4037806" cy="794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1295400" y="1219200"/>
            <a:ext cx="2557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Hardware-based router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5105400" y="1219200"/>
            <a:ext cx="2467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Software-based router</a:t>
            </a:r>
            <a:endParaRPr lang="en-US" dirty="0"/>
          </a:p>
        </p:txBody>
      </p:sp>
      <p:sp>
        <p:nvSpPr>
          <p:cNvPr id="55" name="Slide Number Placeholder 5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1" name="Right Brace 40"/>
          <p:cNvSpPr/>
          <p:nvPr/>
        </p:nvSpPr>
        <p:spPr bwMode="auto">
          <a:xfrm>
            <a:off x="7620000" y="1676400"/>
            <a:ext cx="533400" cy="1295400"/>
          </a:xfrm>
          <a:prstGeom prst="rightBrac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2" name="Right Brace 41"/>
          <p:cNvSpPr/>
          <p:nvPr/>
        </p:nvSpPr>
        <p:spPr bwMode="auto">
          <a:xfrm>
            <a:off x="7620000" y="3048000"/>
            <a:ext cx="533400" cy="533400"/>
          </a:xfrm>
          <a:prstGeom prst="rightBrac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924800" y="1981200"/>
            <a:ext cx="11336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Service</a:t>
            </a:r>
          </a:p>
          <a:p>
            <a:r>
              <a:rPr lang="en-US" dirty="0" smtClean="0"/>
              <a:t>providers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7924800" y="2971800"/>
            <a:ext cx="10438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Infra.</a:t>
            </a:r>
          </a:p>
          <a:p>
            <a:r>
              <a:rPr lang="en-US" dirty="0" smtClean="0"/>
              <a:t>provider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533400" y="5334000"/>
            <a:ext cx="8305800" cy="138499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Pink service provider can attack virtualization layer </a:t>
            </a:r>
            <a:endParaRPr lang="en-US" sz="2000" dirty="0">
              <a:solidFill>
                <a:srgbClr val="FF0000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Possible competitor of Blue service provider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Affect operation of Blue service provider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Accountability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5410200"/>
          </a:xfrm>
        </p:spPr>
        <p:txBody>
          <a:bodyPr/>
          <a:lstStyle/>
          <a:p>
            <a:r>
              <a:rPr lang="en-US" dirty="0" smtClean="0"/>
              <a:t>Security threats lead to the need for accountability</a:t>
            </a:r>
          </a:p>
          <a:p>
            <a:endParaRPr lang="en-US" dirty="0" smtClean="0"/>
          </a:p>
          <a:p>
            <a:r>
              <a:rPr lang="en-US" dirty="0" smtClean="0"/>
              <a:t>Accountable: Subject to the obligation to report, explain, or justify something; responsible; answerable </a:t>
            </a:r>
            <a:r>
              <a:rPr lang="en-US" sz="1200" i="1" dirty="0" smtClean="0"/>
              <a:t>[Random House]</a:t>
            </a:r>
          </a:p>
          <a:p>
            <a:endParaRPr lang="en-US" dirty="0" smtClean="0"/>
          </a:p>
          <a:p>
            <a:r>
              <a:rPr lang="en-US" dirty="0" smtClean="0"/>
              <a:t>In hosted virtual infrastructure…</a:t>
            </a:r>
          </a:p>
          <a:p>
            <a:pPr lvl="1"/>
            <a:r>
              <a:rPr lang="en-US" dirty="0" smtClean="0"/>
              <a:t>promised in the </a:t>
            </a:r>
            <a:r>
              <a:rPr lang="en-US" dirty="0" smtClean="0">
                <a:solidFill>
                  <a:srgbClr val="FF0000"/>
                </a:solidFill>
              </a:rPr>
              <a:t>Service Level Agreement (SLA)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of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Detect</a:t>
            </a:r>
          </a:p>
          <a:p>
            <a:pPr lvl="1"/>
            <a:r>
              <a:rPr lang="en-US" dirty="0" smtClean="0"/>
              <a:t>Network Measurement</a:t>
            </a:r>
          </a:p>
          <a:p>
            <a:r>
              <a:rPr lang="en-US" dirty="0" smtClean="0"/>
              <a:t>Prevent</a:t>
            </a:r>
          </a:p>
          <a:p>
            <a:pPr lvl="1"/>
            <a:r>
              <a:rPr lang="en-US" dirty="0" smtClean="0"/>
              <a:t>Advances in Processor Architecture</a:t>
            </a:r>
          </a:p>
          <a:p>
            <a:endParaRPr lang="en-US" dirty="0" smtClean="0"/>
          </a:p>
          <a:p>
            <a:r>
              <a:rPr lang="en-US" dirty="0" smtClean="0"/>
              <a:t>For each</a:t>
            </a:r>
          </a:p>
          <a:p>
            <a:pPr lvl="1"/>
            <a:r>
              <a:rPr lang="en-US" dirty="0" smtClean="0"/>
              <a:t>Present solution possible today</a:t>
            </a:r>
          </a:p>
          <a:p>
            <a:pPr lvl="1"/>
            <a:r>
              <a:rPr lang="en-US" dirty="0" smtClean="0"/>
              <a:t>Propose extension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of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Detect</a:t>
            </a:r>
          </a:p>
          <a:p>
            <a:pPr lvl="1"/>
            <a:r>
              <a:rPr lang="en-US" dirty="0" smtClean="0"/>
              <a:t>Network Measurement</a:t>
            </a:r>
          </a:p>
          <a:p>
            <a:r>
              <a:rPr lang="en-US" dirty="0" smtClean="0"/>
              <a:t>Prevent</a:t>
            </a:r>
          </a:p>
          <a:p>
            <a:pPr lvl="1"/>
            <a:r>
              <a:rPr lang="en-US" dirty="0" smtClean="0"/>
              <a:t>Advances in Processor Architecture</a:t>
            </a:r>
          </a:p>
          <a:p>
            <a:endParaRPr lang="en-US" dirty="0" smtClean="0"/>
          </a:p>
          <a:p>
            <a:r>
              <a:rPr lang="en-US" dirty="0" smtClean="0"/>
              <a:t>For each</a:t>
            </a:r>
          </a:p>
          <a:p>
            <a:pPr lvl="1"/>
            <a:r>
              <a:rPr lang="en-US" dirty="0" smtClean="0"/>
              <a:t>Present solution possible today</a:t>
            </a:r>
          </a:p>
          <a:p>
            <a:pPr lvl="1"/>
            <a:r>
              <a:rPr lang="en-US" dirty="0" smtClean="0"/>
              <a:t>Propose extension</a:t>
            </a:r>
          </a:p>
        </p:txBody>
      </p:sp>
      <p:sp>
        <p:nvSpPr>
          <p:cNvPr id="4" name="Left Arrow 3"/>
          <p:cNvSpPr/>
          <p:nvPr/>
        </p:nvSpPr>
        <p:spPr bwMode="auto">
          <a:xfrm>
            <a:off x="4572000" y="1524000"/>
            <a:ext cx="1066800" cy="457200"/>
          </a:xfrm>
          <a:prstGeom prst="leftArrow">
            <a:avLst/>
          </a:prstGeom>
          <a:solidFill>
            <a:srgbClr val="00FF00"/>
          </a:solidFill>
          <a:ln w="38100" cap="flat" cmpd="sng" algn="ctr">
            <a:solidFill>
              <a:srgbClr val="00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inceton-jrex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Helvetica"/>
        <a:ea typeface=""/>
        <a:cs typeface="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princeton-jrex</Template>
  <TotalTime>2802</TotalTime>
  <Words>885</Words>
  <Application>Microsoft Office PowerPoint</Application>
  <PresentationFormat>On-screen Show (4:3)</PresentationFormat>
  <Paragraphs>359</Paragraphs>
  <Slides>22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princeton-jrex</vt:lpstr>
      <vt:lpstr>Accountability in Hosted Virtual Networks</vt:lpstr>
      <vt:lpstr>Motivation</vt:lpstr>
      <vt:lpstr>Understanding Security Threats</vt:lpstr>
      <vt:lpstr>Old model: Owning the router</vt:lpstr>
      <vt:lpstr>New model: Hosted (threat 1)</vt:lpstr>
      <vt:lpstr>New model: Shared (threat 2)</vt:lpstr>
      <vt:lpstr>Accountability</vt:lpstr>
      <vt:lpstr>Outline of Approaches</vt:lpstr>
      <vt:lpstr>Outline of Approaches</vt:lpstr>
      <vt:lpstr>Monitoring SLA compliance</vt:lpstr>
      <vt:lpstr>Extending the Interface Card</vt:lpstr>
      <vt:lpstr>Outline of Approaches</vt:lpstr>
      <vt:lpstr>Trusted Platform Module</vt:lpstr>
      <vt:lpstr>TPM Limitations</vt:lpstr>
      <vt:lpstr>TPM needs physical separation</vt:lpstr>
      <vt:lpstr>Security Enhanced Processor</vt:lpstr>
      <vt:lpstr>Base Processor</vt:lpstr>
      <vt:lpstr>Trust Vendor</vt:lpstr>
      <vt:lpstr>Don’t trust infrastructure provider</vt:lpstr>
      <vt:lpstr>Protecting software and data</vt:lpstr>
      <vt:lpstr>What’s the right approach?</vt:lpstr>
      <vt:lpstr>Conclusion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Accountability in Hosted Virtual Networks</dc:title>
  <dc:creator>Eric Keller</dc:creator>
  <cp:lastModifiedBy>Eric Keller</cp:lastModifiedBy>
  <cp:revision>148</cp:revision>
  <dcterms:created xsi:type="dcterms:W3CDTF">2009-06-17T17:28:54Z</dcterms:created>
  <dcterms:modified xsi:type="dcterms:W3CDTF">2009-07-08T19:23:07Z</dcterms:modified>
</cp:coreProperties>
</file>