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99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Default Extension="jpeg" ContentType="image/jpeg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19.xml" ContentType="application/vnd.openxmlformats-officedocument.presentationml.tags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8"/>
  </p:notesMasterIdLst>
  <p:handoutMasterIdLst>
    <p:handoutMasterId r:id="rId119"/>
  </p:handoutMasterIdLst>
  <p:sldIdLst>
    <p:sldId id="555" r:id="rId2"/>
    <p:sldId id="666" r:id="rId3"/>
    <p:sldId id="668" r:id="rId4"/>
    <p:sldId id="669" r:id="rId5"/>
    <p:sldId id="670" r:id="rId6"/>
    <p:sldId id="673" r:id="rId7"/>
    <p:sldId id="674" r:id="rId8"/>
    <p:sldId id="671" r:id="rId9"/>
    <p:sldId id="839" r:id="rId10"/>
    <p:sldId id="840" r:id="rId11"/>
    <p:sldId id="648" r:id="rId12"/>
    <p:sldId id="680" r:id="rId13"/>
    <p:sldId id="675" r:id="rId14"/>
    <p:sldId id="676" r:id="rId15"/>
    <p:sldId id="649" r:id="rId16"/>
    <p:sldId id="701" r:id="rId17"/>
    <p:sldId id="682" r:id="rId18"/>
    <p:sldId id="683" r:id="rId19"/>
    <p:sldId id="685" r:id="rId20"/>
    <p:sldId id="684" r:id="rId21"/>
    <p:sldId id="702" r:id="rId22"/>
    <p:sldId id="691" r:id="rId23"/>
    <p:sldId id="686" r:id="rId24"/>
    <p:sldId id="693" r:id="rId25"/>
    <p:sldId id="653" r:id="rId26"/>
    <p:sldId id="656" r:id="rId27"/>
    <p:sldId id="698" r:id="rId28"/>
    <p:sldId id="721" r:id="rId29"/>
    <p:sldId id="723" r:id="rId30"/>
    <p:sldId id="718" r:id="rId31"/>
    <p:sldId id="717" r:id="rId32"/>
    <p:sldId id="726" r:id="rId33"/>
    <p:sldId id="732" r:id="rId34"/>
    <p:sldId id="830" r:id="rId35"/>
    <p:sldId id="734" r:id="rId36"/>
    <p:sldId id="735" r:id="rId37"/>
    <p:sldId id="716" r:id="rId38"/>
    <p:sldId id="834" r:id="rId39"/>
    <p:sldId id="712" r:id="rId40"/>
    <p:sldId id="713" r:id="rId41"/>
    <p:sldId id="714" r:id="rId42"/>
    <p:sldId id="739" r:id="rId43"/>
    <p:sldId id="831" r:id="rId44"/>
    <p:sldId id="736" r:id="rId45"/>
    <p:sldId id="741" r:id="rId46"/>
    <p:sldId id="743" r:id="rId47"/>
    <p:sldId id="744" r:id="rId48"/>
    <p:sldId id="745" r:id="rId49"/>
    <p:sldId id="657" r:id="rId50"/>
    <p:sldId id="699" r:id="rId51"/>
    <p:sldId id="813" r:id="rId52"/>
    <p:sldId id="814" r:id="rId53"/>
    <p:sldId id="747" r:id="rId54"/>
    <p:sldId id="748" r:id="rId55"/>
    <p:sldId id="749" r:id="rId56"/>
    <p:sldId id="750" r:id="rId57"/>
    <p:sldId id="832" r:id="rId58"/>
    <p:sldId id="751" r:id="rId59"/>
    <p:sldId id="752" r:id="rId60"/>
    <p:sldId id="753" r:id="rId61"/>
    <p:sldId id="771" r:id="rId62"/>
    <p:sldId id="772" r:id="rId63"/>
    <p:sldId id="773" r:id="rId64"/>
    <p:sldId id="774" r:id="rId65"/>
    <p:sldId id="758" r:id="rId66"/>
    <p:sldId id="759" r:id="rId67"/>
    <p:sldId id="760" r:id="rId68"/>
    <p:sldId id="761" r:id="rId69"/>
    <p:sldId id="762" r:id="rId70"/>
    <p:sldId id="763" r:id="rId71"/>
    <p:sldId id="775" r:id="rId72"/>
    <p:sldId id="776" r:id="rId73"/>
    <p:sldId id="777" r:id="rId74"/>
    <p:sldId id="767" r:id="rId75"/>
    <p:sldId id="768" r:id="rId76"/>
    <p:sldId id="769" r:id="rId77"/>
    <p:sldId id="778" r:id="rId78"/>
    <p:sldId id="661" r:id="rId79"/>
    <p:sldId id="700" r:id="rId80"/>
    <p:sldId id="817" r:id="rId81"/>
    <p:sldId id="818" r:id="rId82"/>
    <p:sldId id="819" r:id="rId83"/>
    <p:sldId id="806" r:id="rId84"/>
    <p:sldId id="779" r:id="rId85"/>
    <p:sldId id="780" r:id="rId86"/>
    <p:sldId id="781" r:id="rId87"/>
    <p:sldId id="782" r:id="rId88"/>
    <p:sldId id="784" r:id="rId89"/>
    <p:sldId id="785" r:id="rId90"/>
    <p:sldId id="786" r:id="rId91"/>
    <p:sldId id="787" r:id="rId92"/>
    <p:sldId id="788" r:id="rId93"/>
    <p:sldId id="789" r:id="rId94"/>
    <p:sldId id="790" r:id="rId95"/>
    <p:sldId id="791" r:id="rId96"/>
    <p:sldId id="792" r:id="rId97"/>
    <p:sldId id="793" r:id="rId98"/>
    <p:sldId id="794" r:id="rId99"/>
    <p:sldId id="795" r:id="rId100"/>
    <p:sldId id="797" r:id="rId101"/>
    <p:sldId id="798" r:id="rId102"/>
    <p:sldId id="799" r:id="rId103"/>
    <p:sldId id="800" r:id="rId104"/>
    <p:sldId id="801" r:id="rId105"/>
    <p:sldId id="802" r:id="rId106"/>
    <p:sldId id="821" r:id="rId107"/>
    <p:sldId id="822" r:id="rId108"/>
    <p:sldId id="836" r:id="rId109"/>
    <p:sldId id="805" r:id="rId110"/>
    <p:sldId id="663" r:id="rId111"/>
    <p:sldId id="825" r:id="rId112"/>
    <p:sldId id="826" r:id="rId113"/>
    <p:sldId id="827" r:id="rId114"/>
    <p:sldId id="664" r:id="rId115"/>
    <p:sldId id="829" r:id="rId116"/>
    <p:sldId id="665" r:id="rId1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B050"/>
    <a:srgbClr val="00FF00"/>
    <a:srgbClr val="006600"/>
    <a:srgbClr val="FFFF00"/>
    <a:srgbClr val="66FF66"/>
    <a:srgbClr val="FF4747"/>
    <a:srgbClr val="FFFF1D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072" autoAdjust="0"/>
    <p:restoredTop sz="72760" autoAdjust="0"/>
  </p:normalViewPr>
  <p:slideViewPr>
    <p:cSldViewPr>
      <p:cViewPr>
        <p:scale>
          <a:sx n="50" d="100"/>
          <a:sy n="50" d="100"/>
        </p:scale>
        <p:origin x="-1686" y="4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projects\Refactor\data\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>
        <c:manualLayout>
          <c:layoutTarget val="inner"/>
          <c:xMode val="edge"/>
          <c:yMode val="edge"/>
          <c:x val="0.11456310679611818"/>
          <c:y val="4.2352941176470933E-2"/>
          <c:w val="0.82670560354713896"/>
          <c:h val="0.79843137254901964"/>
        </c:manualLayout>
      </c:layout>
      <c:scatterChart>
        <c:scatterStyle val="smoothMarker"/>
        <c:ser>
          <c:idx val="4"/>
          <c:order val="0"/>
          <c:tx>
            <c:strRef>
              <c:f>Sheet1!$G$1</c:f>
              <c:strCache>
                <c:ptCount val="1"/>
              </c:strCache>
            </c:strRef>
          </c:tx>
          <c:spPr>
            <a:ln w="9525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Sheet1!$B$3:$B$12</c:f>
              <c:numCache>
                <c:formatCode>General</c:formatCode>
                <c:ptCount val="10"/>
                <c:pt idx="0">
                  <c:v>20617</c:v>
                </c:pt>
                <c:pt idx="1">
                  <c:v>46387</c:v>
                </c:pt>
                <c:pt idx="2">
                  <c:v>67004</c:v>
                </c:pt>
                <c:pt idx="3">
                  <c:v>87618</c:v>
                </c:pt>
                <c:pt idx="4">
                  <c:v>103079</c:v>
                </c:pt>
                <c:pt idx="5">
                  <c:v>123963</c:v>
                </c:pt>
                <c:pt idx="6">
                  <c:v>144311</c:v>
                </c:pt>
                <c:pt idx="7">
                  <c:v>164925</c:v>
                </c:pt>
                <c:pt idx="8">
                  <c:v>185982</c:v>
                </c:pt>
                <c:pt idx="9">
                  <c:v>206156</c:v>
                </c:pt>
              </c:numCache>
            </c:numRef>
          </c:xVal>
          <c:yVal>
            <c:numRef>
              <c:f>Sheet1!$G$3:$G$12</c:f>
              <c:numCache>
                <c:formatCode>0.000</c:formatCode>
                <c:ptCount val="10"/>
                <c:pt idx="0">
                  <c:v>0.90650010108947754</c:v>
                </c:pt>
                <c:pt idx="1">
                  <c:v>1.3785300254821777</c:v>
                </c:pt>
                <c:pt idx="2">
                  <c:v>2.0680198669433612</c:v>
                </c:pt>
                <c:pt idx="3">
                  <c:v>2.7761900424957568</c:v>
                </c:pt>
                <c:pt idx="4">
                  <c:v>3.4334700107574472</c:v>
                </c:pt>
                <c:pt idx="5">
                  <c:v>4.1486401557922434</c:v>
                </c:pt>
                <c:pt idx="6">
                  <c:v>4.7976398468017445</c:v>
                </c:pt>
                <c:pt idx="7">
                  <c:v>5.4974098205566406</c:v>
                </c:pt>
                <c:pt idx="8">
                  <c:v>6.1947698593139648</c:v>
                </c:pt>
                <c:pt idx="9">
                  <c:v>6.9851000308990479</c:v>
                </c:pt>
              </c:numCache>
            </c:numRef>
          </c:yVal>
          <c:smooth val="1"/>
        </c:ser>
        <c:axId val="49280512"/>
        <c:axId val="49602560"/>
      </c:scatterChart>
      <c:valAx>
        <c:axId val="49280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Routing Table Size</a:t>
                </a:r>
                <a:r>
                  <a:rPr lang="en-US" sz="2000" baseline="0" dirty="0" smtClean="0"/>
                  <a:t> </a:t>
                </a:r>
                <a:r>
                  <a:rPr lang="en-US" sz="2000" baseline="0" dirty="0"/>
                  <a:t>(# prefixes)</a:t>
                </a:r>
                <a:endParaRPr lang="en-US" sz="2000" dirty="0"/>
              </a:p>
            </c:rich>
          </c:tx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602560"/>
        <c:crosses val="autoZero"/>
        <c:crossBetween val="midCat"/>
      </c:valAx>
      <c:valAx>
        <c:axId val="496025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Migration Time (seconds)</a:t>
                </a:r>
              </a:p>
            </c:rich>
          </c:tx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28051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4C47-DC30-489D-B269-9801BFB38792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7D6F-04C3-42A1-9D5E-F4549F076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3E21-8104-42E0-826A-9C844DBF3E70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5D02-866D-4EC5-A69E-49F21DAB3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043D-C6AA-4370-AC78-543D50FBFBB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233C9-B397-4965-AF4B-2F3FEE4D1C1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233C9-B397-4965-AF4B-2F3FEE4D1C1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59B1-18A7-4B78-B2BA-6A63D92BDC9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F9DA8-A5A8-43FE-AA8B-3D568BAE0BC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F9DA8-A5A8-43FE-AA8B-3D568BAE0BC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</p:spPr>
        <p:txBody>
          <a:bodyPr/>
          <a:lstStyle/>
          <a:p>
            <a:pPr marL="228600" indent="-228600"/>
            <a:endParaRPr lang="en-US" dirty="0" smtClean="0">
              <a:latin typeface="Times New Roman" pitchFamily="18" charset="0"/>
              <a:ea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1718F-A02D-4B92-8E07-F3CB296DBC6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49AA8-0C69-4C7E-823C-BD698EAB2735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CC0FE-2DD0-40BE-B468-66F2D65A699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5DAB5-25CB-4FFA-8AC3-83A85F5B783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07E0C-61B8-441B-AB54-C6407C023DDE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4D9F0-A71C-430B-BD35-8ADB2AED7B16}" type="slidenum">
              <a:rPr lang="en-US" smtClean="0">
                <a:ea typeface="ＭＳ Ｐゴシック" pitchFamily="16" charset="-128"/>
              </a:rPr>
              <a:pPr/>
              <a:t>53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1C54F-6DB9-4F1D-980A-C8BD00AFC1A6}" type="slidenum">
              <a:rPr lang="en-US" smtClean="0">
                <a:ea typeface="ＭＳ Ｐゴシック" pitchFamily="16" charset="-128"/>
              </a:rPr>
              <a:pPr/>
              <a:t>54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2CC8-487C-4E72-8E3F-E1E4D56B09EB}" type="slidenum">
              <a:rPr lang="en-US" smtClean="0">
                <a:ea typeface="ＭＳ Ｐゴシック" pitchFamily="16" charset="-128"/>
              </a:rPr>
              <a:pPr/>
              <a:t>56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2CC8-487C-4E72-8E3F-E1E4D56B09EB}" type="slidenum">
              <a:rPr lang="en-US" smtClean="0">
                <a:ea typeface="ＭＳ Ｐゴシック" pitchFamily="16" charset="-128"/>
              </a:rPr>
              <a:pPr/>
              <a:t>57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6FAF2-B84A-4D32-8241-7041B5CE0218}" type="slidenum">
              <a:rPr lang="en-US" smtClean="0">
                <a:ea typeface="ＭＳ Ｐゴシック" pitchFamily="16" charset="-128"/>
              </a:rPr>
              <a:pPr/>
              <a:t>58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70CBC-4923-4F00-9124-AA9226A8AF2E}" type="slidenum">
              <a:rPr lang="en-US" smtClean="0">
                <a:ea typeface="ＭＳ Ｐゴシック" pitchFamily="16" charset="-128"/>
              </a:rPr>
              <a:pPr/>
              <a:t>59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E3E7F-1DFC-40C8-85CA-5BEAD62D316C}" type="slidenum">
              <a:rPr lang="en-US" smtClean="0">
                <a:ea typeface="ＭＳ Ｐゴシック" pitchFamily="16" charset="-128"/>
              </a:rPr>
              <a:pPr/>
              <a:t>60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1B89E-DE79-4567-8DBD-C8D0BB2BBAE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0ED98-0627-44F3-A952-049D5D84643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EFAA4-AAFA-41A0-BCC9-BB9961DFC07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D3A63-02F4-47F5-B63D-32A32EA9C9E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4887D-917D-4B74-A897-C614E9BF219C}" type="slidenum">
              <a:rPr lang="en-US" smtClean="0">
                <a:ea typeface="ＭＳ Ｐゴシック" pitchFamily="16" charset="-128"/>
              </a:rPr>
              <a:pPr/>
              <a:t>65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B6ACE-0506-4F4D-8A5F-8F9D7A844DB0}" type="slidenum">
              <a:rPr lang="en-US" smtClean="0">
                <a:ea typeface="ＭＳ Ｐゴシック" pitchFamily="16" charset="-128"/>
              </a:rPr>
              <a:pPr/>
              <a:t>66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599DD-3C91-4043-83F8-4FF7DEF6E9D9}" type="slidenum">
              <a:rPr lang="en-US" smtClean="0">
                <a:ea typeface="ＭＳ Ｐゴシック" pitchFamily="16" charset="-128"/>
              </a:rPr>
              <a:pPr/>
              <a:t>67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388F3-456C-4D3A-9270-D1F704B22A56}" type="slidenum">
              <a:rPr lang="en-US" smtClean="0">
                <a:ea typeface="ＭＳ Ｐゴシック" pitchFamily="16" charset="-128"/>
              </a:rPr>
              <a:pPr/>
              <a:t>68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42583-1B42-4921-AC45-9AF09694C827}" type="slidenum">
              <a:rPr lang="en-US" smtClean="0">
                <a:ea typeface="ＭＳ Ｐゴシック" pitchFamily="16" charset="-128"/>
              </a:rPr>
              <a:pPr/>
              <a:t>69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A4FB2-E6B9-44DD-84C1-82069E2DA5B3}" type="slidenum">
              <a:rPr lang="en-US" smtClean="0">
                <a:ea typeface="ＭＳ Ｐゴシック" pitchFamily="16" charset="-128"/>
              </a:rPr>
              <a:pPr/>
              <a:t>70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66D6-5CF0-4E73-8022-95734068C43B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3002E-39A0-4D47-B332-7CD2739FEEF6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04242-3EF2-4345-AFDC-F3BCE4C29C53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DFD52-BDC8-4FAB-9765-9F89607AA498}" type="slidenum">
              <a:rPr lang="en-US" smtClean="0">
                <a:ea typeface="ＭＳ Ｐゴシック" pitchFamily="16" charset="-128"/>
              </a:rPr>
              <a:pPr/>
              <a:t>74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8EF8E-5949-4529-B0DE-2DD5FAA9CDBA}" type="slidenum">
              <a:rPr lang="en-US" smtClean="0">
                <a:ea typeface="ＭＳ Ｐゴシック" pitchFamily="16" charset="-128"/>
              </a:rPr>
              <a:pPr/>
              <a:t>75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64669-6BF5-431C-8542-EDE681EDB42E}" type="slidenum">
              <a:rPr lang="en-US" smtClean="0">
                <a:ea typeface="ＭＳ Ｐゴシック" pitchFamily="16" charset="-128"/>
              </a:rPr>
              <a:pPr/>
              <a:t>76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5E57-D5DF-4E2E-82C2-3FF46F41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9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9pPr>
    </p:titleStyle>
    <p:bodyStyle>
      <a:lvl1pPr marL="223838" indent="-223838" algn="l" rtl="0" eaLnBrk="1" fontAlgn="base" hangingPunct="1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1" fontAlgn="base" hangingPunct="1">
        <a:spcBef>
          <a:spcPct val="1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911225" indent="-233363" algn="l" rtl="0" eaLnBrk="1" fontAlgn="base" hangingPunct="1">
        <a:spcBef>
          <a:spcPct val="1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3pPr>
      <a:lvl4pPr marL="1258888" indent="-233363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cs typeface="+mn-cs"/>
        </a:defRPr>
      </a:lvl4pPr>
      <a:lvl5pPr marL="15970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5pPr>
      <a:lvl6pPr marL="20542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6pPr>
      <a:lvl7pPr marL="25114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7pPr>
      <a:lvl8pPr marL="29686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8pPr>
      <a:lvl9pPr marL="34258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.wmf"/><Relationship Id="rId5" Type="http://schemas.openxmlformats.org/officeDocument/2006/relationships/image" Target="../media/image29.png"/><Relationship Id="rId4" Type="http://schemas.openxmlformats.org/officeDocument/2006/relationships/image" Target="../media/image26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.wmf"/><Relationship Id="rId5" Type="http://schemas.openxmlformats.org/officeDocument/2006/relationships/image" Target="../media/image29.png"/><Relationship Id="rId4" Type="http://schemas.openxmlformats.org/officeDocument/2006/relationships/image" Target="../media/image26.w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wmf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wmf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wmf"/><Relationship Id="rId4" Type="http://schemas.openxmlformats.org/officeDocument/2006/relationships/image" Target="../media/image2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wmf"/><Relationship Id="rId4" Type="http://schemas.openxmlformats.org/officeDocument/2006/relationships/image" Target="../media/image2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jpeg"/><Relationship Id="rId4" Type="http://schemas.openxmlformats.org/officeDocument/2006/relationships/image" Target="../media/image26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1.jpeg"/><Relationship Id="rId4" Type="http://schemas.openxmlformats.org/officeDocument/2006/relationships/image" Target="../media/image26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.wmf"/><Relationship Id="rId4" Type="http://schemas.openxmlformats.org/officeDocument/2006/relationships/image" Target="../media/image27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.wmf"/><Relationship Id="rId4" Type="http://schemas.openxmlformats.org/officeDocument/2006/relationships/image" Target="../media/image27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Refactoring Router Software </a:t>
            </a:r>
            <a:br>
              <a:rPr lang="en-US" dirty="0" smtClean="0"/>
            </a:br>
            <a:r>
              <a:rPr lang="en-US" dirty="0" smtClean="0"/>
              <a:t>to Minimize Disruption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924800" cy="685800"/>
          </a:xfrm>
        </p:spPr>
        <p:txBody>
          <a:bodyPr/>
          <a:lstStyle/>
          <a:p>
            <a:r>
              <a:rPr lang="en-US" b="1" dirty="0" smtClean="0"/>
              <a:t>Eric Keller</a:t>
            </a:r>
          </a:p>
          <a:p>
            <a:r>
              <a:rPr lang="en-US" b="1" dirty="0" smtClean="0"/>
              <a:t>Advisor: Jennifer Rexford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410200"/>
            <a:ext cx="4735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49530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Princeton University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015335"/>
            <a:ext cx="406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Public Oral - 8/26/2011</a:t>
            </a:r>
            <a:endParaRPr lang="en-US" sz="2400" dirty="0"/>
          </a:p>
        </p:txBody>
      </p:sp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the Problem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Tireless effort of network operators</a:t>
            </a:r>
          </a:p>
          <a:p>
            <a:pPr lvl="1"/>
            <a:r>
              <a:rPr lang="en-US" dirty="0" smtClean="0"/>
              <a:t>Majority of the cost of a network is management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[yankee02]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Skype call quality is an order of magnitude worse</a:t>
            </a:r>
            <a:br>
              <a:rPr lang="en-US" dirty="0" smtClean="0"/>
            </a:br>
            <a:r>
              <a:rPr lang="en-US" dirty="0" smtClean="0"/>
              <a:t>(than public phone network)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</a:rPr>
              <a:t> [CCR07]</a:t>
            </a:r>
            <a:endParaRPr lang="en-US" dirty="0" smtClean="0"/>
          </a:p>
          <a:p>
            <a:pPr lvl="1"/>
            <a:r>
              <a:rPr lang="en-US" dirty="0" smtClean="0"/>
              <a:t>Change as much to blame as congestion</a:t>
            </a:r>
          </a:p>
          <a:p>
            <a:pPr lvl="1"/>
            <a:r>
              <a:rPr lang="en-US" dirty="0" smtClean="0"/>
              <a:t>20% of unintelligible periods lasted for 4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62041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Migrate-from router send the migrate-to router:</a:t>
            </a:r>
          </a:p>
          <a:p>
            <a:r>
              <a:rPr lang="en-US" dirty="0" smtClean="0"/>
              <a:t>The routes it learned</a:t>
            </a:r>
          </a:p>
          <a:p>
            <a:pPr lvl="1"/>
            <a:r>
              <a:rPr lang="en-US" dirty="0" smtClean="0"/>
              <a:t>Instead of making remote end-point re-announce</a:t>
            </a:r>
          </a:p>
          <a:p>
            <a:r>
              <a:rPr lang="en-US" dirty="0" smtClean="0"/>
              <a:t>The routes it advertised</a:t>
            </a:r>
          </a:p>
          <a:p>
            <a:pPr lvl="1"/>
            <a:r>
              <a:rPr lang="en-US" dirty="0" smtClean="0"/>
              <a:t>So able to send just an incremental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2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>
            <a:stCxn id="2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36" name="Freeform 35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7" name="Straight Connector 36"/>
          <p:cNvCxnSpPr>
            <a:stCxn id="28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467671">
            <a:off x="3012766" y="5967417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Incremental</a:t>
            </a:r>
          </a:p>
          <a:p>
            <a:r>
              <a:rPr lang="en-US" sz="2000" dirty="0" smtClean="0"/>
              <a:t> Update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6533466" y="5506134"/>
            <a:ext cx="496669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934200" y="5144869"/>
            <a:ext cx="20826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routes </a:t>
            </a:r>
          </a:p>
          <a:p>
            <a:r>
              <a:rPr lang="en-US" dirty="0" smtClean="0"/>
              <a:t>advertised/learned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endCxn id="43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2209800" y="5791200"/>
            <a:ext cx="2667000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 advTm="35007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in The Background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takes a while</a:t>
            </a:r>
          </a:p>
          <a:p>
            <a:pPr lvl="1"/>
            <a:r>
              <a:rPr lang="en-US" dirty="0" smtClean="0"/>
              <a:t>A lot of routing state to transfer</a:t>
            </a:r>
          </a:p>
          <a:p>
            <a:pPr lvl="1"/>
            <a:r>
              <a:rPr lang="en-US" dirty="0" smtClean="0"/>
              <a:t>A lot of processing is needed</a:t>
            </a:r>
          </a:p>
          <a:p>
            <a:r>
              <a:rPr lang="en-US" dirty="0" smtClean="0"/>
              <a:t>Routing changes can happen at any time</a:t>
            </a:r>
          </a:p>
          <a:p>
            <a:r>
              <a:rPr lang="en-US" dirty="0" smtClean="0"/>
              <a:t>Migrate in the background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endCxn id="16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Connector 27"/>
          <p:cNvCxnSpPr>
            <a:stCxn id="19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844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819400"/>
          </a:xfrm>
        </p:spPr>
        <p:txBody>
          <a:bodyPr/>
          <a:lstStyle/>
          <a:p>
            <a:r>
              <a:rPr lang="en-US" dirty="0" smtClean="0"/>
              <a:t>Added grafting into </a:t>
            </a:r>
            <a:r>
              <a:rPr lang="en-US" dirty="0" err="1" smtClean="0"/>
              <a:t>Quagga</a:t>
            </a:r>
            <a:endParaRPr lang="en-US" dirty="0" smtClean="0"/>
          </a:p>
          <a:p>
            <a:pPr lvl="1"/>
            <a:r>
              <a:rPr lang="en-US" dirty="0" smtClean="0"/>
              <a:t>Import/export routes, new ‘inactive’ state</a:t>
            </a:r>
          </a:p>
          <a:p>
            <a:pPr lvl="1"/>
            <a:r>
              <a:rPr lang="en-US" dirty="0" smtClean="0"/>
              <a:t>Routing data and decision process well separated</a:t>
            </a:r>
          </a:p>
          <a:p>
            <a:r>
              <a:rPr lang="en-US" dirty="0" smtClean="0"/>
              <a:t>Graft daemon to control process</a:t>
            </a:r>
          </a:p>
          <a:p>
            <a:r>
              <a:rPr lang="en-US" dirty="0" err="1" smtClean="0"/>
              <a:t>SockMi</a:t>
            </a:r>
            <a:r>
              <a:rPr lang="en-US" dirty="0" smtClean="0"/>
              <a:t> for TCP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82179"/>
            <a:ext cx="2895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Modified</a:t>
            </a:r>
          </a:p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574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graft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daemon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533400" y="5458479"/>
            <a:ext cx="289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63347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5648979"/>
            <a:ext cx="14478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SockMi.ko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20179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Graftable</a:t>
            </a:r>
            <a:r>
              <a:rPr lang="en-US" sz="2400" b="1" dirty="0" smtClean="0"/>
              <a:t> Router</a:t>
            </a:r>
            <a:endParaRPr lang="en-US" sz="2400" b="1" dirty="0"/>
          </a:p>
        </p:txBody>
      </p:sp>
      <p:cxnSp>
        <p:nvCxnSpPr>
          <p:cNvPr id="12" name="Straight Connector 11"/>
          <p:cNvCxnSpPr>
            <a:stCxn id="5" idx="3"/>
            <a:endCxn id="13" idx="1"/>
          </p:cNvCxnSpPr>
          <p:nvPr/>
        </p:nvCxnSpPr>
        <p:spPr>
          <a:xfrm>
            <a:off x="3429000" y="5458479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91000" y="4582179"/>
            <a:ext cx="1752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Handler</a:t>
            </a:r>
          </a:p>
          <a:p>
            <a:pPr algn="ctr"/>
            <a:r>
              <a:rPr lang="en-US" sz="2000" dirty="0" err="1" smtClean="0"/>
              <a:t>Comm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13" idx="1"/>
            <a:endCxn id="13" idx="3"/>
          </p:cNvCxnSpPr>
          <p:nvPr/>
        </p:nvCxnSpPr>
        <p:spPr>
          <a:xfrm rot="10800000" flipH="1">
            <a:off x="4191000" y="5458479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633477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2.6.19.7-click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95800" y="5648979"/>
            <a:ext cx="1143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click.ko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743979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Emulated</a:t>
            </a:r>
          </a:p>
          <a:p>
            <a:r>
              <a:rPr lang="en-US" sz="2400" b="1" dirty="0" smtClean="0"/>
              <a:t>link migration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010400" y="4582179"/>
            <a:ext cx="1447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 rot="10800000" flipH="1">
            <a:off x="7010400" y="5458479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3741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Unmod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Router</a:t>
            </a:r>
            <a:endParaRPr lang="en-US" sz="2400" b="1" dirty="0"/>
          </a:p>
        </p:txBody>
      </p:sp>
      <p:cxnSp>
        <p:nvCxnSpPr>
          <p:cNvPr id="23" name="Straight Connector 22"/>
          <p:cNvCxnSpPr>
            <a:stCxn id="13" idx="3"/>
            <a:endCxn id="19" idx="1"/>
          </p:cNvCxnSpPr>
          <p:nvPr/>
        </p:nvCxnSpPr>
        <p:spPr>
          <a:xfrm>
            <a:off x="5943600" y="5458479"/>
            <a:ext cx="106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342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</p:spTree>
  </p:cSld>
  <p:clrMapOvr>
    <a:masterClrMapping/>
  </p:clrMapOvr>
  <p:transition advTm="42245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Mechanism:</a:t>
            </a:r>
          </a:p>
          <a:p>
            <a:r>
              <a:rPr lang="en-US" dirty="0" smtClean="0"/>
              <a:t>Impact on migrating routers</a:t>
            </a:r>
          </a:p>
          <a:p>
            <a:r>
              <a:rPr lang="en-US" dirty="0" smtClean="0"/>
              <a:t>Disruption to network operation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Application:</a:t>
            </a:r>
          </a:p>
          <a:p>
            <a:r>
              <a:rPr lang="en-US" dirty="0" smtClean="0"/>
              <a:t>Traffic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ransition advTm="12215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Migrating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migration takes</a:t>
            </a:r>
          </a:p>
          <a:p>
            <a:pPr lvl="1"/>
            <a:r>
              <a:rPr lang="en-US" dirty="0" smtClean="0"/>
              <a:t>Includes export, transmit, import, lookup, decision</a:t>
            </a:r>
          </a:p>
          <a:p>
            <a:pPr lvl="1"/>
            <a:r>
              <a:rPr lang="en-US" dirty="0" smtClean="0"/>
              <a:t>CPU Utilization roughly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5800" y="2590800"/>
          <a:ext cx="57912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Callout 1 5"/>
          <p:cNvSpPr/>
          <p:nvPr/>
        </p:nvSpPr>
        <p:spPr bwMode="auto">
          <a:xfrm>
            <a:off x="6629400" y="2286000"/>
            <a:ext cx="2286000" cy="1295400"/>
          </a:xfrm>
          <a:prstGeom prst="borderCallout1">
            <a:avLst>
              <a:gd name="adj1" fmla="val 30095"/>
              <a:gd name="adj2" fmla="val -170"/>
              <a:gd name="adj3" fmla="val 54727"/>
              <a:gd name="adj4" fmla="val -45357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Between Routers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0.9</a:t>
            </a:r>
            <a:r>
              <a:rPr lang="en-US" sz="2000" b="1" dirty="0" smtClean="0">
                <a:latin typeface="Helvetica" pitchFamily="34" charset="0"/>
              </a:rPr>
              <a:t>s (20k)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6.9s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(200k)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9577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to Network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traffic affected by not having a link</a:t>
            </a:r>
          </a:p>
          <a:p>
            <a:pPr lvl="1">
              <a:defRPr/>
            </a:pPr>
            <a:r>
              <a:rPr lang="en-US" dirty="0" smtClean="0"/>
              <a:t>nanoseconds</a:t>
            </a:r>
          </a:p>
          <a:p>
            <a:pPr>
              <a:defRPr/>
            </a:pPr>
            <a:r>
              <a:rPr lang="en-US" dirty="0" smtClean="0"/>
              <a:t>Routing protocols affected by unresponsiveness</a:t>
            </a:r>
          </a:p>
          <a:p>
            <a:pPr lvl="1">
              <a:defRPr/>
            </a:pPr>
            <a:r>
              <a:rPr lang="en-US" dirty="0" smtClean="0"/>
              <a:t>Set old router to “inactive”, migrate link, migrate TCP, set new router to “active”</a:t>
            </a:r>
          </a:p>
          <a:p>
            <a:pPr lvl="1">
              <a:defRPr/>
            </a:pPr>
            <a:r>
              <a:rPr lang="en-US" dirty="0" smtClean="0"/>
              <a:t>milliseconds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ransition advTm="37768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Engineering (traditional)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24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adjust routing protocol parameters based on traffic</a:t>
            </a:r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67000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3200400" y="2667000"/>
            <a:ext cx="3293918" cy="2084531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084531"/>
              <a:gd name="connsiteX1" fmla="*/ 2763982 w 3293918"/>
              <a:gd name="connsiteY1" fmla="*/ 1381991 h 2084531"/>
              <a:gd name="connsiteX2" fmla="*/ 1936173 w 3293918"/>
              <a:gd name="connsiteY2" fmla="*/ 1603664 h 2084531"/>
              <a:gd name="connsiteX3" fmla="*/ 1652155 w 3293918"/>
              <a:gd name="connsiteY3" fmla="*/ 2060863 h 2084531"/>
              <a:gd name="connsiteX4" fmla="*/ 1246909 w 3293918"/>
              <a:gd name="connsiteY4" fmla="*/ 1745673 h 2084531"/>
              <a:gd name="connsiteX5" fmla="*/ 789709 w 3293918"/>
              <a:gd name="connsiteY5" fmla="*/ 831273 h 2084531"/>
              <a:gd name="connsiteX6" fmla="*/ 0 w 3293918"/>
              <a:gd name="connsiteY6" fmla="*/ 145473 h 2084531"/>
              <a:gd name="connsiteX7" fmla="*/ 0 w 3293918"/>
              <a:gd name="connsiteY7" fmla="*/ 145473 h 2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918" h="2084531">
                <a:moveTo>
                  <a:pt x="3293918" y="0"/>
                </a:moveTo>
                <a:cubicBezTo>
                  <a:pt x="3165763" y="563707"/>
                  <a:pt x="3037609" y="1038514"/>
                  <a:pt x="2763982" y="1381991"/>
                </a:cubicBezTo>
                <a:cubicBezTo>
                  <a:pt x="2601191" y="1674668"/>
                  <a:pt x="2121478" y="1490519"/>
                  <a:pt x="1936173" y="1603664"/>
                </a:cubicBezTo>
                <a:cubicBezTo>
                  <a:pt x="1750869" y="1716809"/>
                  <a:pt x="1767032" y="2037195"/>
                  <a:pt x="1652155" y="2060863"/>
                </a:cubicBezTo>
                <a:cubicBezTo>
                  <a:pt x="1537278" y="2084531"/>
                  <a:pt x="1390650" y="1950605"/>
                  <a:pt x="1246909" y="1745673"/>
                </a:cubicBezTo>
                <a:cubicBezTo>
                  <a:pt x="1103168" y="15407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4" name="Straight Arrow Connector 63"/>
          <p:cNvCxnSpPr>
            <a:endCxn id="62" idx="2"/>
          </p:cNvCxnSpPr>
          <p:nvPr/>
        </p:nvCxnSpPr>
        <p:spPr bwMode="auto">
          <a:xfrm rot="5400000">
            <a:off x="4443847" y="3456709"/>
            <a:ext cx="1146463" cy="329045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95800" y="2819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Congested link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7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Engineering w/ Grafting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75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change where traffic enters/exits</a:t>
            </a:r>
            <a:endParaRPr lang="en-US" sz="2400" dirty="0"/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87782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4343400" y="2667000"/>
            <a:ext cx="22098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3200400" y="2666999"/>
            <a:ext cx="3293918" cy="983673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1861705"/>
              <a:gd name="connsiteX1" fmla="*/ 1652155 w 3293918"/>
              <a:gd name="connsiteY1" fmla="*/ 1527463 h 1861705"/>
              <a:gd name="connsiteX2" fmla="*/ 1246909 w 3293918"/>
              <a:gd name="connsiteY2" fmla="*/ 1745673 h 1861705"/>
              <a:gd name="connsiteX3" fmla="*/ 789709 w 3293918"/>
              <a:gd name="connsiteY3" fmla="*/ 831273 h 1861705"/>
              <a:gd name="connsiteX4" fmla="*/ 0 w 3293918"/>
              <a:gd name="connsiteY4" fmla="*/ 145473 h 1861705"/>
              <a:gd name="connsiteX5" fmla="*/ 0 w 3293918"/>
              <a:gd name="connsiteY5" fmla="*/ 145473 h 1861705"/>
              <a:gd name="connsiteX0" fmla="*/ 3293918 w 3293918"/>
              <a:gd name="connsiteY0" fmla="*/ 0 h 1884219"/>
              <a:gd name="connsiteX1" fmla="*/ 1246909 w 3293918"/>
              <a:gd name="connsiteY1" fmla="*/ 1745673 h 1884219"/>
              <a:gd name="connsiteX2" fmla="*/ 789709 w 3293918"/>
              <a:gd name="connsiteY2" fmla="*/ 831273 h 1884219"/>
              <a:gd name="connsiteX3" fmla="*/ 0 w 3293918"/>
              <a:gd name="connsiteY3" fmla="*/ 145473 h 1884219"/>
              <a:gd name="connsiteX4" fmla="*/ 0 w 3293918"/>
              <a:gd name="connsiteY4" fmla="*/ 145473 h 1884219"/>
              <a:gd name="connsiteX0" fmla="*/ 3293918 w 3293918"/>
              <a:gd name="connsiteY0" fmla="*/ 0 h 2038350"/>
              <a:gd name="connsiteX1" fmla="*/ 1246909 w 3293918"/>
              <a:gd name="connsiteY1" fmla="*/ 1745673 h 2038350"/>
              <a:gd name="connsiteX2" fmla="*/ 1780309 w 3293918"/>
              <a:gd name="connsiteY2" fmla="*/ 308264 h 2038350"/>
              <a:gd name="connsiteX3" fmla="*/ 789709 w 3293918"/>
              <a:gd name="connsiteY3" fmla="*/ 831273 h 2038350"/>
              <a:gd name="connsiteX4" fmla="*/ 0 w 3293918"/>
              <a:gd name="connsiteY4" fmla="*/ 145473 h 2038350"/>
              <a:gd name="connsiteX5" fmla="*/ 0 w 3293918"/>
              <a:gd name="connsiteY5" fmla="*/ 145473 h 2038350"/>
              <a:gd name="connsiteX0" fmla="*/ 3293918 w 3293918"/>
              <a:gd name="connsiteY0" fmla="*/ 0 h 858405"/>
              <a:gd name="connsiteX1" fmla="*/ 2161309 w 3293918"/>
              <a:gd name="connsiteY1" fmla="*/ 221673 h 858405"/>
              <a:gd name="connsiteX2" fmla="*/ 1780309 w 3293918"/>
              <a:gd name="connsiteY2" fmla="*/ 308264 h 858405"/>
              <a:gd name="connsiteX3" fmla="*/ 789709 w 3293918"/>
              <a:gd name="connsiteY3" fmla="*/ 831273 h 858405"/>
              <a:gd name="connsiteX4" fmla="*/ 0 w 3293918"/>
              <a:gd name="connsiteY4" fmla="*/ 145473 h 858405"/>
              <a:gd name="connsiteX5" fmla="*/ 0 w 3293918"/>
              <a:gd name="connsiteY5" fmla="*/ 145473 h 858405"/>
              <a:gd name="connsiteX0" fmla="*/ 3293918 w 3293918"/>
              <a:gd name="connsiteY0" fmla="*/ 0 h 858405"/>
              <a:gd name="connsiteX1" fmla="*/ 1780309 w 3293918"/>
              <a:gd name="connsiteY1" fmla="*/ 308264 h 858405"/>
              <a:gd name="connsiteX2" fmla="*/ 789709 w 3293918"/>
              <a:gd name="connsiteY2" fmla="*/ 831273 h 858405"/>
              <a:gd name="connsiteX3" fmla="*/ 0 w 3293918"/>
              <a:gd name="connsiteY3" fmla="*/ 145473 h 858405"/>
              <a:gd name="connsiteX4" fmla="*/ 0 w 3293918"/>
              <a:gd name="connsiteY4" fmla="*/ 145473 h 858405"/>
              <a:gd name="connsiteX0" fmla="*/ 3293918 w 3293918"/>
              <a:gd name="connsiteY0" fmla="*/ 0 h 855518"/>
              <a:gd name="connsiteX1" fmla="*/ 789709 w 3293918"/>
              <a:gd name="connsiteY1" fmla="*/ 831273 h 855518"/>
              <a:gd name="connsiteX2" fmla="*/ 0 w 3293918"/>
              <a:gd name="connsiteY2" fmla="*/ 145473 h 855518"/>
              <a:gd name="connsiteX3" fmla="*/ 0 w 3293918"/>
              <a:gd name="connsiteY3" fmla="*/ 145473 h 855518"/>
              <a:gd name="connsiteX0" fmla="*/ 3293918 w 3293918"/>
              <a:gd name="connsiteY0" fmla="*/ 0 h 1007918"/>
              <a:gd name="connsiteX1" fmla="*/ 1094509 w 3293918"/>
              <a:gd name="connsiteY1" fmla="*/ 983673 h 1007918"/>
              <a:gd name="connsiteX2" fmla="*/ 0 w 3293918"/>
              <a:gd name="connsiteY2" fmla="*/ 145473 h 1007918"/>
              <a:gd name="connsiteX3" fmla="*/ 0 w 3293918"/>
              <a:gd name="connsiteY3" fmla="*/ 145473 h 1007918"/>
              <a:gd name="connsiteX0" fmla="*/ 3293918 w 3293918"/>
              <a:gd name="connsiteY0" fmla="*/ 0 h 983673"/>
              <a:gd name="connsiteX1" fmla="*/ 1094509 w 3293918"/>
              <a:gd name="connsiteY1" fmla="*/ 983673 h 983673"/>
              <a:gd name="connsiteX2" fmla="*/ 0 w 3293918"/>
              <a:gd name="connsiteY2" fmla="*/ 145473 h 983673"/>
              <a:gd name="connsiteX3" fmla="*/ 0 w 3293918"/>
              <a:gd name="connsiteY3" fmla="*/ 1454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918" h="983673">
                <a:moveTo>
                  <a:pt x="3293918" y="0"/>
                </a:moveTo>
                <a:cubicBezTo>
                  <a:pt x="2772208" y="173182"/>
                  <a:pt x="1643495" y="959428"/>
                  <a:pt x="1094509" y="983673"/>
                </a:cubicBezTo>
                <a:cubicBezTo>
                  <a:pt x="573232" y="869373"/>
                  <a:pt x="182418" y="2851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9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Internet2 topology and 1 week of traffic data</a:t>
            </a:r>
          </a:p>
          <a:p>
            <a:pPr lvl="1"/>
            <a:r>
              <a:rPr lang="en-US" dirty="0" smtClean="0"/>
              <a:t>Simple greedy heuristic</a:t>
            </a:r>
          </a:p>
          <a:p>
            <a:endParaRPr lang="en-US" dirty="0" smtClean="0"/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Network can handle more traffic (18.8%)</a:t>
            </a:r>
          </a:p>
          <a:p>
            <a:pPr lvl="1"/>
            <a:r>
              <a:rPr lang="en-US" dirty="0" smtClean="0"/>
              <a:t>Don’t need frequent re-optimization (2-4/day)</a:t>
            </a:r>
          </a:p>
          <a:p>
            <a:pPr lvl="1"/>
            <a:r>
              <a:rPr lang="en-US" dirty="0" smtClean="0"/>
              <a:t>Don’t need to move many links (&lt;10%)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ransition advTm="42433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Grafting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moving a single link with…</a:t>
            </a:r>
          </a:p>
          <a:p>
            <a:pPr lvl="1"/>
            <a:r>
              <a:rPr lang="en-US" dirty="0" smtClean="0"/>
              <a:t>Minimal code change</a:t>
            </a:r>
          </a:p>
          <a:p>
            <a:pPr lvl="1"/>
            <a:r>
              <a:rPr lang="en-US" dirty="0" smtClean="0"/>
              <a:t>No impact on data traffic</a:t>
            </a:r>
          </a:p>
          <a:p>
            <a:pPr lvl="1"/>
            <a:r>
              <a:rPr lang="en-US" dirty="0" smtClean="0"/>
              <a:t>No visible impact on routing protocol adjacencies</a:t>
            </a:r>
          </a:p>
          <a:p>
            <a:pPr lvl="1"/>
            <a:r>
              <a:rPr lang="en-US" dirty="0" smtClean="0"/>
              <a:t>Minimal overhead on rest of network</a:t>
            </a:r>
          </a:p>
          <a:p>
            <a:r>
              <a:rPr lang="en-US" dirty="0" smtClean="0"/>
              <a:t>Applying to traffic engineering…</a:t>
            </a:r>
          </a:p>
          <a:p>
            <a:pPr lvl="1"/>
            <a:r>
              <a:rPr lang="en-US" dirty="0" smtClean="0"/>
              <a:t>Enables changing ingress/egress points</a:t>
            </a:r>
          </a:p>
          <a:p>
            <a:pPr lvl="1"/>
            <a:r>
              <a:rPr lang="en-US" dirty="0" smtClean="0"/>
              <a:t>Networks can handle more traffic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ransition advTm="211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Tm="6833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IV: </a:t>
            </a:r>
            <a:br>
              <a:rPr lang="en-US" dirty="0" smtClean="0"/>
            </a:br>
            <a:r>
              <a:rPr lang="en-US" dirty="0" smtClean="0"/>
              <a:t>A Unified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23977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391400" y="1219200"/>
            <a:ext cx="1447800" cy="12192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Seamless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Link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Migration</a:t>
            </a:r>
          </a:p>
        </p:txBody>
      </p:sp>
      <p:sp>
        <p:nvSpPr>
          <p:cNvPr id="28" name="Round Same Side Corner Rectangle 27"/>
          <p:cNvSpPr/>
          <p:nvPr/>
        </p:nvSpPr>
        <p:spPr>
          <a:xfrm>
            <a:off x="838200" y="2274332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1825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 + BTR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838200" y="4026932"/>
            <a:ext cx="2667000" cy="8382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(BTR)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838200" y="2274332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9800" y="2274332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90500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1637" y="190500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391400" y="1219200"/>
            <a:ext cx="1447800" cy="12192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Multiple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Diverse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Instances</a:t>
            </a:r>
          </a:p>
        </p:txBody>
      </p:sp>
    </p:spTree>
  </p:cSld>
  <p:clrMapOvr>
    <a:masterClrMapping/>
  </p:clrMapOvr>
  <p:transition advTm="16848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 + BTR + VROOM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6553200" cy="5257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762000" y="5334000"/>
            <a:ext cx="6019800" cy="7620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(VROOM)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62000" y="1828800"/>
            <a:ext cx="2819400" cy="3276600"/>
          </a:xfrm>
          <a:prstGeom prst="round2Same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838200" y="4038600"/>
            <a:ext cx="2667000" cy="8382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(BTR)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8382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98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1367135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Virtual Router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1637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3962400" y="1828800"/>
            <a:ext cx="2819400" cy="3276600"/>
          </a:xfrm>
          <a:prstGeom prst="round2SameRect">
            <a:avLst/>
          </a:prstGeom>
          <a:solidFill>
            <a:schemeClr val="accent6">
              <a:lumMod val="25000"/>
              <a:lumOff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4038600" y="4038600"/>
            <a:ext cx="2667000" cy="8382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(BTR)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40386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54102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1367135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Virtual Router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82037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391400" y="1219200"/>
            <a:ext cx="1447800" cy="12192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Virtual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Router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Migration</a:t>
            </a:r>
          </a:p>
        </p:txBody>
      </p:sp>
    </p:spTree>
  </p:cSld>
  <p:clrMapOvr>
    <a:masterClrMapping/>
  </p:clrMapOvr>
  <p:transition advTm="20139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refactoring concepts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Hide</a:t>
            </a:r>
            <a:r>
              <a:rPr lang="en-US" dirty="0" smtClean="0"/>
              <a:t> (router bugs) with </a:t>
            </a:r>
            <a:r>
              <a:rPr lang="en-US" b="1" i="1" dirty="0" smtClean="0">
                <a:solidFill>
                  <a:schemeClr val="tx1"/>
                </a:solidFill>
              </a:rPr>
              <a:t>Bug Tolerant Router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Decouple</a:t>
            </a:r>
            <a:r>
              <a:rPr lang="en-US" dirty="0" smtClean="0"/>
              <a:t> (logical and physical) with </a:t>
            </a:r>
            <a:r>
              <a:rPr lang="en-US" b="1" i="1" dirty="0" smtClean="0">
                <a:solidFill>
                  <a:schemeClr val="tx1"/>
                </a:solidFill>
              </a:rPr>
              <a:t>VROOM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Break binding </a:t>
            </a:r>
            <a:r>
              <a:rPr lang="en-US" dirty="0" smtClean="0"/>
              <a:t>(link to router) with </a:t>
            </a:r>
            <a:r>
              <a:rPr lang="en-US" b="1" i="1" dirty="0" smtClean="0">
                <a:solidFill>
                  <a:schemeClr val="tx1"/>
                </a:solidFill>
              </a:rPr>
              <a:t>Router Grafting</a:t>
            </a:r>
          </a:p>
          <a:p>
            <a:r>
              <a:rPr lang="en-US" dirty="0" smtClean="0"/>
              <a:t>Working prototype and evaluation for each</a:t>
            </a:r>
          </a:p>
          <a:p>
            <a:r>
              <a:rPr lang="en-US" dirty="0" smtClean="0"/>
              <a:t>Incrementally deployable solution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Refactored</a:t>
            </a:r>
            <a:r>
              <a:rPr lang="en-US" dirty="0" smtClean="0"/>
              <a:t> router” can be drop in replacement</a:t>
            </a:r>
          </a:p>
          <a:p>
            <a:pPr lvl="1"/>
            <a:r>
              <a:rPr lang="en-US" dirty="0" smtClean="0"/>
              <a:t>Transparent to neighboring routers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ransition advTm="48641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29400" y="3886200"/>
            <a:ext cx="2004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Documents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Videos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Photos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E12B-AF5E-4676-AE1F-60AB827D62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ransition advTm="23697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ransition advTm="199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and traffic</a:t>
            </a:r>
          </a:p>
          <a:p>
            <a:pPr lvl="1"/>
            <a:r>
              <a:rPr lang="en-US" dirty="0" smtClean="0"/>
              <a:t>Means more equipment, more networks, more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161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and traffic</a:t>
            </a:r>
          </a:p>
          <a:p>
            <a:r>
              <a:rPr lang="en-US" dirty="0" smtClean="0"/>
              <a:t>More demanding applications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e-mail         →    social media    →   streaming (live) video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76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77955"/>
            <a:ext cx="1057275" cy="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1600200" cy="3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429000"/>
            <a:ext cx="914400" cy="4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895600"/>
            <a:ext cx="1219200" cy="4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505200"/>
            <a:ext cx="990600" cy="4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5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and traffic</a:t>
            </a:r>
          </a:p>
          <a:p>
            <a:r>
              <a:rPr lang="en-US" dirty="0" smtClean="0"/>
              <a:t>More demanding applications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e-mail         →    social media    →   streaming (live) video</a:t>
            </a:r>
            <a:endParaRPr lang="en-US" dirty="0" smtClean="0"/>
          </a:p>
          <a:p>
            <a:r>
              <a:rPr lang="en-US" dirty="0" smtClean="0"/>
              <a:t>More critical applications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business software  →   smart power grid   →   healthcare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1619250" cy="12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191000"/>
            <a:ext cx="1309688" cy="128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91000"/>
            <a:ext cx="20499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73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533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Make change pain free</a:t>
            </a:r>
          </a:p>
          <a:p>
            <a:r>
              <a:rPr lang="en-US" sz="3200" dirty="0" smtClean="0"/>
              <a:t>(minimize disruption)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06714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Goal:</a:t>
            </a:r>
            <a:endParaRPr lang="en-US" sz="4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the Disruption</a:t>
            </a:r>
            <a:endParaRPr lang="en-US" dirty="0"/>
          </a:p>
        </p:txBody>
      </p:sp>
    </p:spTree>
  </p:cSld>
  <p:clrMapOvr>
    <a:masterClrMapping/>
  </p:clrMapOvr>
  <p:transition advTm="649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685800"/>
          </a:xfrm>
        </p:spPr>
        <p:txBody>
          <a:bodyPr/>
          <a:lstStyle/>
          <a:p>
            <a:r>
              <a:rPr lang="en-US" sz="2800" dirty="0" smtClean="0"/>
              <a:t>Refactoring Router Software to Minimize Disruption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533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Make change pain free</a:t>
            </a:r>
          </a:p>
          <a:p>
            <a:r>
              <a:rPr lang="en-US" sz="3200" dirty="0" smtClean="0"/>
              <a:t>(minimize disruption)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962400"/>
            <a:ext cx="5257800" cy="114300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Refactoring router software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06714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Goal: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245114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Approach:</a:t>
            </a:r>
            <a:endParaRPr lang="en-US" sz="4000" dirty="0"/>
          </a:p>
        </p:txBody>
      </p:sp>
    </p:spTree>
  </p:cSld>
  <p:clrMapOvr>
    <a:masterClrMapping/>
  </p:clrMapOvr>
  <p:transition advTm="170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21"/>
          <p:cNvSpPr/>
          <p:nvPr/>
        </p:nvSpPr>
        <p:spPr bwMode="auto">
          <a:xfrm flipH="1">
            <a:off x="1600200" y="3129319"/>
            <a:ext cx="3061268" cy="1918079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268" h="1918079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83024" y="1576885"/>
                  <a:pt x="318068" y="1747482"/>
                </a:cubicBezTo>
                <a:cubicBezTo>
                  <a:pt x="553112" y="1918079"/>
                  <a:pt x="1486467" y="1391881"/>
                  <a:pt x="1537267" y="1214081"/>
                </a:cubicBezTo>
                <a:cubicBezTo>
                  <a:pt x="1588067" y="1036281"/>
                  <a:pt x="1484667" y="1095231"/>
                  <a:pt x="622868" y="680681"/>
                </a:cubicBezTo>
              </a:path>
            </a:pathLst>
          </a:custGeom>
          <a:noFill/>
          <a:ln w="76200" cap="flat" cmpd="sng" algn="ctr">
            <a:solidFill>
              <a:srgbClr val="FF4747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  <p:pic>
        <p:nvPicPr>
          <p:cNvPr id="2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457200" y="5257800"/>
            <a:ext cx="2286000" cy="1143000"/>
          </a:xfrm>
          <a:prstGeom prst="wedgeRoundRectCallout">
            <a:avLst>
              <a:gd name="adj1" fmla="val 37803"/>
              <a:gd name="adj2" fmla="val -7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Triggering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bugs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1600200" y="3048000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34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3733800" y="4495800"/>
            <a:ext cx="1066800" cy="1105393"/>
          </a:xfrm>
          <a:prstGeom prst="rect">
            <a:avLst/>
          </a:prstGeom>
          <a:noFill/>
        </p:spPr>
      </p:pic>
      <p:sp>
        <p:nvSpPr>
          <p:cNvPr id="25" name="Rounded Rectangular Callout 24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  <p:pic>
        <p:nvPicPr>
          <p:cNvPr id="2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8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6553200" y="1295400"/>
            <a:ext cx="2286000" cy="1143000"/>
          </a:xfrm>
          <a:prstGeom prst="wedgeRoundRectCallout">
            <a:avLst>
              <a:gd name="adj1" fmla="val -46364"/>
              <a:gd name="adj2" fmla="val 782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Coordination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with neighbor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457200" y="5257800"/>
            <a:ext cx="2286000" cy="1143000"/>
          </a:xfrm>
          <a:prstGeom prst="wedgeRoundRectCallout">
            <a:avLst>
              <a:gd name="adj1" fmla="val 37803"/>
              <a:gd name="adj2" fmla="val -7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Triggering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bugs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26" name="Picture 2" descr="C:\Users\Eric\AppData\Local\Microsoft\Windows\Temporary Internet Files\Content.IE5\RGK68R1W\MC9004343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1066800" cy="1088684"/>
          </a:xfrm>
          <a:prstGeom prst="rect">
            <a:avLst/>
          </a:prstGeom>
          <a:noFill/>
        </p:spPr>
      </p:pic>
      <p:pic>
        <p:nvPicPr>
          <p:cNvPr id="25" name="Picture 2" descr="C:\Users\Eric\AppData\Local\Microsoft\Windows\Temporary Internet Files\Content.IE5\RGK68R1W\MC9004343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7400" y="2645116"/>
            <a:ext cx="1066800" cy="1088684"/>
          </a:xfrm>
          <a:prstGeom prst="rect">
            <a:avLst/>
          </a:prstGeom>
          <a:noFill/>
        </p:spPr>
      </p:pic>
      <p:sp>
        <p:nvSpPr>
          <p:cNvPr id="26" name="Rounded Rectangular Callout 25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  <p:pic>
        <p:nvPicPr>
          <p:cNvPr id="2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Perspective of The Internet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29400" y="3886200"/>
            <a:ext cx="2004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Documents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Videos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Photos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E12B-AF5E-4676-AE1F-60AB827D62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1171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6553200" y="1295400"/>
            <a:ext cx="2286000" cy="1143000"/>
          </a:xfrm>
          <a:prstGeom prst="wedgeRoundRectCallout">
            <a:avLst>
              <a:gd name="adj1" fmla="val -46364"/>
              <a:gd name="adj2" fmla="val 782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Coordination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with neighbor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457200" y="5257800"/>
            <a:ext cx="2286000" cy="1143000"/>
          </a:xfrm>
          <a:prstGeom prst="wedgeRoundRectCallout">
            <a:avLst>
              <a:gd name="adj1" fmla="val 37803"/>
              <a:gd name="adj2" fmla="val -7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Triggering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bugs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6324600" y="5105400"/>
            <a:ext cx="2438400" cy="1143000"/>
          </a:xfrm>
          <a:prstGeom prst="wedgeRoundRectCallout">
            <a:avLst>
              <a:gd name="adj1" fmla="val -34697"/>
              <a:gd name="adj2" fmla="val -6678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An Internet-wide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Upgrade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3810000"/>
            <a:ext cx="2848857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Impact" pitchFamily="34" charset="0"/>
              </a:rPr>
              <a:t>Internet 2.0</a:t>
            </a:r>
            <a:endParaRPr lang="en-US" sz="4400" dirty="0">
              <a:latin typeface="Impact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Refactor</a:t>
            </a:r>
            <a:r>
              <a:rPr lang="en-US" dirty="0" smtClean="0"/>
              <a:t> Router Software?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C:\Users\Eric\AppData\Local\Microsoft\Windows\Temporary Internet Files\Content.IE5\U5QE83IJ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7" y="2530475"/>
            <a:ext cx="1520825" cy="1797050"/>
          </a:xfrm>
          <a:prstGeom prst="rect">
            <a:avLst/>
          </a:prstGeom>
          <a:noFill/>
        </p:spPr>
      </p:pic>
    </p:spTree>
  </p:cSld>
  <p:clrMapOvr>
    <a:masterClrMapping/>
  </p:clrMapOvr>
  <p:transition advTm="2804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Router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02248" y="4724400"/>
            <a:ext cx="717152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BGP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71800" y="4724400"/>
            <a:ext cx="717152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02248" y="5486400"/>
            <a:ext cx="1555352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Distributer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3124994" y="5333206"/>
            <a:ext cx="3048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61406" y="5333206"/>
            <a:ext cx="3048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51" name="Straight Arrow Connector 50"/>
          <p:cNvCxnSpPr>
            <a:endCxn id="47" idx="2"/>
          </p:cNvCxnSpPr>
          <p:nvPr/>
        </p:nvCxnSpPr>
        <p:spPr>
          <a:xfrm rot="5400000" flipH="1" flipV="1">
            <a:off x="2727524" y="6096000"/>
            <a:ext cx="3048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1981200" y="4648200"/>
            <a:ext cx="1828800" cy="17526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574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46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718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528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914400" y="17526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7" name="Straight Connector 76"/>
          <p:cNvCxnSpPr>
            <a:stCxn id="81" idx="0"/>
          </p:cNvCxnSpPr>
          <p:nvPr/>
        </p:nvCxnSpPr>
        <p:spPr>
          <a:xfrm rot="16200000" flipV="1">
            <a:off x="1588389" y="1612013"/>
            <a:ext cx="457198" cy="4335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1" idx="0"/>
          </p:cNvCxnSpPr>
          <p:nvPr/>
        </p:nvCxnSpPr>
        <p:spPr>
          <a:xfrm rot="5400000" flipH="1" flipV="1">
            <a:off x="1931287" y="1626488"/>
            <a:ext cx="533400" cy="3284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4" idx="0"/>
          </p:cNvCxnSpPr>
          <p:nvPr/>
        </p:nvCxnSpPr>
        <p:spPr>
          <a:xfrm rot="5400000" flipH="1" flipV="1">
            <a:off x="3569588" y="1512187"/>
            <a:ext cx="685800" cy="9982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4" idx="0"/>
          </p:cNvCxnSpPr>
          <p:nvPr/>
        </p:nvCxnSpPr>
        <p:spPr>
          <a:xfrm rot="5400000" flipH="1" flipV="1">
            <a:off x="3950587" y="1359788"/>
            <a:ext cx="457200" cy="6332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Connector 84"/>
          <p:cNvCxnSpPr>
            <a:stCxn id="81" idx="3"/>
            <a:endCxn id="84" idx="1"/>
          </p:cNvCxnSpPr>
          <p:nvPr/>
        </p:nvCxnSpPr>
        <p:spPr bwMode="auto">
          <a:xfrm flipV="1">
            <a:off x="2162550" y="2247900"/>
            <a:ext cx="1571250" cy="152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81" idx="2"/>
            <a:endCxn id="82" idx="1"/>
          </p:cNvCxnSpPr>
          <p:nvPr/>
        </p:nvCxnSpPr>
        <p:spPr bwMode="auto">
          <a:xfrm rot="16200000" flipH="1">
            <a:off x="2064637" y="2712337"/>
            <a:ext cx="342900" cy="4046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2" idx="3"/>
            <a:endCxn id="83" idx="1"/>
          </p:cNvCxnSpPr>
          <p:nvPr/>
        </p:nvCxnSpPr>
        <p:spPr bwMode="auto">
          <a:xfrm flipV="1">
            <a:off x="2695950" y="3009900"/>
            <a:ext cx="50445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83" idx="3"/>
            <a:endCxn id="84" idx="2"/>
          </p:cNvCxnSpPr>
          <p:nvPr/>
        </p:nvCxnSpPr>
        <p:spPr bwMode="auto">
          <a:xfrm flipV="1">
            <a:off x="3457950" y="2590800"/>
            <a:ext cx="404625" cy="4191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838200" y="4114800"/>
            <a:ext cx="4419600" cy="0"/>
          </a:xfrm>
          <a:prstGeom prst="line">
            <a:avLst/>
          </a:prstGeom>
          <a:ln w="76200">
            <a:solidFill>
              <a:schemeClr val="accent6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>
            <a:off x="4953000" y="3657600"/>
            <a:ext cx="914400" cy="914400"/>
          </a:xfrm>
          <a:prstGeom prst="arc">
            <a:avLst>
              <a:gd name="adj1" fmla="val 17631197"/>
              <a:gd name="adj2" fmla="val 3736116"/>
            </a:avLst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905000" y="3581400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network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1905000" y="4191000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Router software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019800" y="3773269"/>
            <a:ext cx="2590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Bug Tolerant </a:t>
            </a:r>
          </a:p>
          <a:p>
            <a:r>
              <a:rPr lang="en-US" sz="3200" dirty="0" smtClean="0"/>
              <a:t>Router</a:t>
            </a:r>
            <a:endParaRPr lang="en-US" sz="3200" dirty="0"/>
          </a:p>
        </p:txBody>
      </p:sp>
      <p:pic>
        <p:nvPicPr>
          <p:cNvPr id="33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2514600" y="4724400"/>
            <a:ext cx="533400" cy="552697"/>
          </a:xfrm>
          <a:prstGeom prst="rect">
            <a:avLst/>
          </a:prstGeom>
          <a:noFill/>
        </p:spPr>
      </p:pic>
      <p:pic>
        <p:nvPicPr>
          <p:cNvPr id="35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3124200" y="2819400"/>
            <a:ext cx="533400" cy="552697"/>
          </a:xfrm>
          <a:prstGeom prst="rect">
            <a:avLst/>
          </a:prstGeom>
          <a:noFill/>
        </p:spPr>
      </p:pic>
      <p:cxnSp>
        <p:nvCxnSpPr>
          <p:cNvPr id="37" name="Straight Arrow Connector 36"/>
          <p:cNvCxnSpPr>
            <a:stCxn id="57" idx="2"/>
          </p:cNvCxnSpPr>
          <p:nvPr/>
        </p:nvCxnSpPr>
        <p:spPr bwMode="auto">
          <a:xfrm rot="5400000" flipH="1" flipV="1">
            <a:off x="3695700" y="5067300"/>
            <a:ext cx="1371600" cy="17526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54" idx="2"/>
          </p:cNvCxnSpPr>
          <p:nvPr/>
        </p:nvCxnSpPr>
        <p:spPr bwMode="auto">
          <a:xfrm rot="5400000">
            <a:off x="1752600" y="6172200"/>
            <a:ext cx="1588" cy="914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 rot="19271788">
            <a:off x="3673479" y="594549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message</a:t>
            </a:r>
            <a:endParaRPr lang="en-US" dirty="0"/>
          </a:p>
        </p:txBody>
      </p:sp>
    </p:spTree>
  </p:cSld>
  <p:clrMapOvr>
    <a:masterClrMapping/>
  </p:clrMapOvr>
  <p:transition advTm="398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Decouple Physical and Logical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914400" y="48006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5" name="Straight Connector 14"/>
          <p:cNvCxnSpPr>
            <a:stCxn id="19" idx="0"/>
          </p:cNvCxnSpPr>
          <p:nvPr/>
        </p:nvCxnSpPr>
        <p:spPr>
          <a:xfrm rot="16200000" flipV="1">
            <a:off x="1588389" y="4660013"/>
            <a:ext cx="457198" cy="4335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0"/>
          </p:cNvCxnSpPr>
          <p:nvPr/>
        </p:nvCxnSpPr>
        <p:spPr>
          <a:xfrm rot="5400000" flipH="1" flipV="1">
            <a:off x="1931287" y="4674488"/>
            <a:ext cx="533400" cy="3284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2" idx="0"/>
          </p:cNvCxnSpPr>
          <p:nvPr/>
        </p:nvCxnSpPr>
        <p:spPr>
          <a:xfrm rot="5400000" flipH="1" flipV="1">
            <a:off x="3569588" y="4560187"/>
            <a:ext cx="685800" cy="9982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0"/>
          </p:cNvCxnSpPr>
          <p:nvPr/>
        </p:nvCxnSpPr>
        <p:spPr>
          <a:xfrm rot="5400000" flipH="1" flipV="1">
            <a:off x="3950587" y="4407788"/>
            <a:ext cx="457200" cy="6332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054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7912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715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>
            <a:stCxn id="19" idx="3"/>
            <a:endCxn id="22" idx="1"/>
          </p:cNvCxnSpPr>
          <p:nvPr/>
        </p:nvCxnSpPr>
        <p:spPr bwMode="auto">
          <a:xfrm flipV="1">
            <a:off x="2162550" y="5295900"/>
            <a:ext cx="1571250" cy="152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9" idx="2"/>
            <a:endCxn id="20" idx="1"/>
          </p:cNvCxnSpPr>
          <p:nvPr/>
        </p:nvCxnSpPr>
        <p:spPr bwMode="auto">
          <a:xfrm rot="16200000" flipH="1">
            <a:off x="2064637" y="5760337"/>
            <a:ext cx="342900" cy="4046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20" idx="3"/>
            <a:endCxn id="21" idx="1"/>
          </p:cNvCxnSpPr>
          <p:nvPr/>
        </p:nvCxnSpPr>
        <p:spPr bwMode="auto">
          <a:xfrm flipV="1">
            <a:off x="2695950" y="6057900"/>
            <a:ext cx="50445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3"/>
            <a:endCxn id="22" idx="2"/>
          </p:cNvCxnSpPr>
          <p:nvPr/>
        </p:nvCxnSpPr>
        <p:spPr bwMode="auto">
          <a:xfrm flipV="1">
            <a:off x="3457950" y="5638800"/>
            <a:ext cx="404625" cy="419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838200" y="15240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6" name="Straight Connector 35"/>
          <p:cNvCxnSpPr>
            <a:stCxn id="40" idx="3"/>
            <a:endCxn id="44" idx="1"/>
          </p:cNvCxnSpPr>
          <p:nvPr/>
        </p:nvCxnSpPr>
        <p:spPr bwMode="auto">
          <a:xfrm flipV="1">
            <a:off x="2057400" y="1981200"/>
            <a:ext cx="1524000" cy="304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40" idx="2"/>
            <a:endCxn id="47" idx="1"/>
          </p:cNvCxnSpPr>
          <p:nvPr/>
        </p:nvCxnSpPr>
        <p:spPr bwMode="auto">
          <a:xfrm rot="16200000" flipH="1">
            <a:off x="1695450" y="2533650"/>
            <a:ext cx="381000" cy="3429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47" idx="3"/>
            <a:endCxn id="50" idx="1"/>
          </p:cNvCxnSpPr>
          <p:nvPr/>
        </p:nvCxnSpPr>
        <p:spPr bwMode="auto">
          <a:xfrm flipV="1">
            <a:off x="2743200" y="2819400"/>
            <a:ext cx="2286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50" idx="3"/>
            <a:endCxn id="44" idx="2"/>
          </p:cNvCxnSpPr>
          <p:nvPr/>
        </p:nvCxnSpPr>
        <p:spPr bwMode="auto">
          <a:xfrm flipV="1">
            <a:off x="3657600" y="2209800"/>
            <a:ext cx="2667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>
            <a:stCxn id="40" idx="0"/>
          </p:cNvCxnSpPr>
          <p:nvPr/>
        </p:nvCxnSpPr>
        <p:spPr>
          <a:xfrm rot="16200000" flipV="1">
            <a:off x="1238252" y="1581151"/>
            <a:ext cx="457199" cy="4952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0" idx="0"/>
          </p:cNvCxnSpPr>
          <p:nvPr/>
        </p:nvCxnSpPr>
        <p:spPr>
          <a:xfrm rot="5400000" flipH="1" flipV="1">
            <a:off x="1581149" y="1657351"/>
            <a:ext cx="533400" cy="2666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4" idx="0"/>
          </p:cNvCxnSpPr>
          <p:nvPr/>
        </p:nvCxnSpPr>
        <p:spPr>
          <a:xfrm rot="5400000" flipH="1" flipV="1">
            <a:off x="3676651" y="1314449"/>
            <a:ext cx="685800" cy="1905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4" idx="0"/>
          </p:cNvCxnSpPr>
          <p:nvPr/>
        </p:nvCxnSpPr>
        <p:spPr>
          <a:xfrm rot="5400000" flipH="1" flipV="1">
            <a:off x="4057651" y="1162049"/>
            <a:ext cx="457200" cy="7239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38200" y="4114800"/>
            <a:ext cx="4419600" cy="0"/>
          </a:xfrm>
          <a:prstGeom prst="line">
            <a:avLst/>
          </a:prstGeom>
          <a:ln w="76200">
            <a:solidFill>
              <a:schemeClr val="accent6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>
          <a:xfrm>
            <a:off x="4953000" y="3657600"/>
            <a:ext cx="914400" cy="914400"/>
          </a:xfrm>
          <a:prstGeom prst="arc">
            <a:avLst>
              <a:gd name="adj1" fmla="val 17631197"/>
              <a:gd name="adj2" fmla="val 3736116"/>
            </a:avLst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057400" y="3581400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network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1828800" y="4191000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network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6019800" y="3773269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VROOM</a:t>
            </a:r>
            <a:endParaRPr lang="en-US" dirty="0"/>
          </a:p>
        </p:txBody>
      </p:sp>
      <p:pic>
        <p:nvPicPr>
          <p:cNvPr id="1027" name="Picture 3" descr="C:\Users\Eric\AppData\Local\Microsoft\Windows\Temporary Internet Files\Content.IE5\CYD2U0ZP\MC9003526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94431" y="2720566"/>
            <a:ext cx="3048000" cy="1569267"/>
          </a:xfrm>
          <a:prstGeom prst="rect">
            <a:avLst/>
          </a:prstGeom>
          <a:noFill/>
        </p:spPr>
      </p:pic>
    </p:spTree>
  </p:cSld>
  <p:clrMapOvr>
    <a:masterClrMapping/>
  </p:clrMapOvr>
  <p:transition advTm="4432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Unbind Links from Routers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95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263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1371600" y="2324100"/>
            <a:ext cx="914400" cy="685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  <a:endCxn id="8" idx="0"/>
          </p:cNvCxnSpPr>
          <p:nvPr/>
        </p:nvCxnSpPr>
        <p:spPr>
          <a:xfrm flipV="1">
            <a:off x="3810000" y="2226363"/>
            <a:ext cx="1066800" cy="70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>
            <a:stCxn id="6" idx="0"/>
          </p:cNvCxnSpPr>
          <p:nvPr/>
        </p:nvCxnSpPr>
        <p:spPr>
          <a:xfrm rot="5400000" flipH="1" flipV="1">
            <a:off x="2019300" y="2247900"/>
            <a:ext cx="10668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52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stCxn id="7" idx="0"/>
            <a:endCxn id="15" idx="2"/>
          </p:cNvCxnSpPr>
          <p:nvPr/>
        </p:nvCxnSpPr>
        <p:spPr>
          <a:xfrm rot="5400000" flipH="1" flipV="1">
            <a:off x="3390900" y="2247900"/>
            <a:ext cx="838200" cy="304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1"/>
          </p:cNvCxnSpPr>
          <p:nvPr/>
        </p:nvCxnSpPr>
        <p:spPr>
          <a:xfrm flipV="1">
            <a:off x="2590800" y="2933700"/>
            <a:ext cx="914400" cy="76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11" idx="1"/>
          </p:cNvCxnSpPr>
          <p:nvPr/>
        </p:nvCxnSpPr>
        <p:spPr>
          <a:xfrm rot="16200000" flipH="1">
            <a:off x="2457450" y="3105150"/>
            <a:ext cx="114300" cy="152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2" idx="1"/>
          </p:cNvCxnSpPr>
          <p:nvPr/>
        </p:nvCxnSpPr>
        <p:spPr>
          <a:xfrm>
            <a:off x="2895600" y="3238500"/>
            <a:ext cx="228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7" idx="2"/>
          </p:cNvCxnSpPr>
          <p:nvPr/>
        </p:nvCxnSpPr>
        <p:spPr>
          <a:xfrm flipV="1">
            <a:off x="3429000" y="3048000"/>
            <a:ext cx="228600" cy="1905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 bwMode="auto">
          <a:xfrm>
            <a:off x="1905000" y="2607363"/>
            <a:ext cx="2133600" cy="10502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267200" y="1845363"/>
            <a:ext cx="1143000" cy="10502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7200" y="1600200"/>
            <a:ext cx="1295400" cy="11264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828800" y="1371600"/>
            <a:ext cx="1371600" cy="9740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505200" y="1295400"/>
            <a:ext cx="990600" cy="9740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38200" y="47244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49" name="Straight Connector 48"/>
          <p:cNvCxnSpPr>
            <a:stCxn id="53" idx="3"/>
            <a:endCxn id="54" idx="1"/>
          </p:cNvCxnSpPr>
          <p:nvPr/>
        </p:nvCxnSpPr>
        <p:spPr bwMode="auto">
          <a:xfrm flipV="1">
            <a:off x="2057400" y="5181600"/>
            <a:ext cx="1524000" cy="304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53" idx="2"/>
            <a:endCxn id="55" idx="1"/>
          </p:cNvCxnSpPr>
          <p:nvPr/>
        </p:nvCxnSpPr>
        <p:spPr bwMode="auto">
          <a:xfrm rot="16200000" flipH="1">
            <a:off x="1695450" y="5734050"/>
            <a:ext cx="381000" cy="3429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5" idx="3"/>
            <a:endCxn id="56" idx="1"/>
          </p:cNvCxnSpPr>
          <p:nvPr/>
        </p:nvCxnSpPr>
        <p:spPr bwMode="auto">
          <a:xfrm flipV="1">
            <a:off x="2743200" y="6019800"/>
            <a:ext cx="2286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6" idx="3"/>
            <a:endCxn id="54" idx="2"/>
          </p:cNvCxnSpPr>
          <p:nvPr/>
        </p:nvCxnSpPr>
        <p:spPr bwMode="auto">
          <a:xfrm flipV="1">
            <a:off x="3657600" y="5410200"/>
            <a:ext cx="2667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257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953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86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79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>
            <a:stCxn id="53" idx="0"/>
          </p:cNvCxnSpPr>
          <p:nvPr/>
        </p:nvCxnSpPr>
        <p:spPr>
          <a:xfrm rot="16200000" flipV="1">
            <a:off x="1238252" y="4781551"/>
            <a:ext cx="457199" cy="4952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</p:cNvCxnSpPr>
          <p:nvPr/>
        </p:nvCxnSpPr>
        <p:spPr>
          <a:xfrm rot="5400000" flipH="1" flipV="1">
            <a:off x="1581149" y="4857751"/>
            <a:ext cx="533400" cy="2666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4" idx="0"/>
          </p:cNvCxnSpPr>
          <p:nvPr/>
        </p:nvCxnSpPr>
        <p:spPr>
          <a:xfrm rot="5400000" flipH="1" flipV="1">
            <a:off x="3676651" y="4514849"/>
            <a:ext cx="685800" cy="1905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</p:cNvCxnSpPr>
          <p:nvPr/>
        </p:nvCxnSpPr>
        <p:spPr>
          <a:xfrm rot="5400000" flipH="1" flipV="1">
            <a:off x="4057651" y="4362449"/>
            <a:ext cx="457200" cy="723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8200" y="4114800"/>
            <a:ext cx="4419600" cy="0"/>
          </a:xfrm>
          <a:prstGeom prst="line">
            <a:avLst/>
          </a:prstGeom>
          <a:ln w="76200">
            <a:solidFill>
              <a:schemeClr val="accent6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>
            <a:off x="4953000" y="3657600"/>
            <a:ext cx="914400" cy="914400"/>
          </a:xfrm>
          <a:prstGeom prst="arc">
            <a:avLst>
              <a:gd name="adj1" fmla="val 17631197"/>
              <a:gd name="adj2" fmla="val 3736116"/>
            </a:avLst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71600" y="3581400"/>
            <a:ext cx="3412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Internet (network of networks)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057400" y="4191000"/>
            <a:ext cx="1309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network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6019800" y="3581400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Router</a:t>
            </a:r>
          </a:p>
          <a:p>
            <a:r>
              <a:rPr lang="en-US" sz="3200" dirty="0" smtClean="0"/>
              <a:t>Grafting</a:t>
            </a:r>
            <a:endParaRPr lang="en-US" sz="3200" dirty="0"/>
          </a:p>
        </p:txBody>
      </p:sp>
      <p:pic>
        <p:nvPicPr>
          <p:cNvPr id="1028" name="Picture 4" descr="C:\Users\Eric\AppData\Local\Microsoft\Windows\Temporary Internet Files\Content.IE5\UKZ8WKQQ\MC9002955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81400" y="2743200"/>
            <a:ext cx="1066799" cy="1052821"/>
          </a:xfrm>
          <a:prstGeom prst="rect">
            <a:avLst/>
          </a:prstGeom>
          <a:noFill/>
        </p:spPr>
      </p:pic>
      <p:pic>
        <p:nvPicPr>
          <p:cNvPr id="46" name="Picture 4" descr="C:\Users\Eric\AppData\Local\Microsoft\Windows\Temporary Internet Files\Content.IE5\UKZ8WKQQ\MC9002955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86200" y="4800600"/>
            <a:ext cx="1066799" cy="1052821"/>
          </a:xfrm>
          <a:prstGeom prst="rect">
            <a:avLst/>
          </a:prstGeom>
          <a:noFill/>
        </p:spPr>
      </p:pic>
    </p:spTree>
  </p:cSld>
  <p:clrMapOvr>
    <a:masterClrMapping/>
  </p:clrMapOvr>
  <p:transition advTm="4327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190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I: </a:t>
            </a:r>
            <a:br>
              <a:rPr lang="en-US" dirty="0" smtClean="0"/>
            </a:br>
            <a:r>
              <a:rPr lang="en-US" dirty="0" smtClean="0"/>
              <a:t>Hiding Router Software Bugs with the Bug Tolerant Router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Minlan</a:t>
            </a:r>
            <a:r>
              <a:rPr lang="en-US" sz="2000" dirty="0" smtClean="0"/>
              <a:t> Yu, Matthew Caesar, Jennifer Rexford</a:t>
            </a:r>
          </a:p>
          <a:p>
            <a:r>
              <a:rPr lang="en-US" sz="2000" dirty="0" smtClean="0"/>
              <a:t>[</a:t>
            </a:r>
            <a:r>
              <a:rPr lang="en-US" sz="2000" dirty="0" err="1" smtClean="0"/>
              <a:t>CoNext</a:t>
            </a:r>
            <a:r>
              <a:rPr lang="en-US" sz="2000" dirty="0" smtClean="0"/>
              <a:t> 2009]</a:t>
            </a:r>
            <a:endParaRPr lang="en-US" sz="2000" dirty="0"/>
          </a:p>
        </p:txBody>
      </p:sp>
    </p:spTree>
  </p:cSld>
  <p:clrMapOvr>
    <a:masterClrMapping/>
  </p:clrMapOvr>
  <p:transition advTm="853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3528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269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Cascading failures </a:t>
            </a:r>
          </a:p>
          <a:p>
            <a:r>
              <a:rPr lang="en-US" dirty="0" smtClean="0"/>
              <a:t>Effects only seen after serious outage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Dealing with Router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 bwMode="auto">
          <a:xfrm flipH="1">
            <a:off x="1600200" y="3738919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3733800" y="5029200"/>
            <a:ext cx="1066800" cy="1105393"/>
          </a:xfrm>
          <a:prstGeom prst="rect">
            <a:avLst/>
          </a:prstGeom>
          <a:noFill/>
        </p:spPr>
      </p:pic>
      <p:pic>
        <p:nvPicPr>
          <p:cNvPr id="2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23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Cascading failures </a:t>
            </a:r>
          </a:p>
          <a:p>
            <a:r>
              <a:rPr lang="en-US" dirty="0" smtClean="0"/>
              <a:t>Effects only seen after serious outage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Dealing with Router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 bwMode="auto">
          <a:xfrm flipH="1">
            <a:off x="1600200" y="3738919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3733800" y="5029200"/>
            <a:ext cx="1066800" cy="1105393"/>
          </a:xfrm>
          <a:prstGeom prst="rect">
            <a:avLst/>
          </a:prstGeom>
          <a:noFill/>
        </p:spPr>
      </p:pic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57200" y="2514600"/>
            <a:ext cx="8305800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</a:rPr>
              <a:t>Stop 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their effects</a:t>
            </a:r>
            <a:r>
              <a:rPr lang="en-US" sz="3600" i="1" dirty="0">
                <a:solidFill>
                  <a:schemeClr val="lt1"/>
                </a:solidFill>
                <a:latin typeface="+mn-lt"/>
                <a:ea typeface="+mn-ea"/>
              </a:rPr>
              <a:t> before 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they </a:t>
            </a:r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</a:rPr>
              <a:t>spread</a:t>
            </a:r>
            <a:endParaRPr lang="en-US" sz="3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Real infrastructure with real problems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36" name="Picture 3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55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Run </a:t>
            </a:r>
            <a:r>
              <a:rPr lang="en-US" i="1" dirty="0" smtClean="0">
                <a:ea typeface="ヒラギノ角ゴ Pro W3" pitchFamily="29" charset="-128"/>
              </a:rPr>
              <a:t>multiple, diverse </a:t>
            </a:r>
            <a:r>
              <a:rPr lang="en-US" dirty="0" smtClean="0">
                <a:ea typeface="ヒラギノ角ゴ Pro W3" pitchFamily="29" charset="-128"/>
              </a:rPr>
              <a:t>instances of router software</a:t>
            </a:r>
          </a:p>
          <a:p>
            <a:endParaRPr lang="en-US" dirty="0" smtClean="0">
              <a:ea typeface="ヒラギノ角ゴ Pro W3" pitchFamily="29" charset="-128"/>
            </a:endParaRPr>
          </a:p>
          <a:p>
            <a:r>
              <a:rPr lang="en-US" dirty="0" smtClean="0">
                <a:ea typeface="ヒラギノ角ゴ Pro W3" pitchFamily="29" charset="-128"/>
              </a:rPr>
              <a:t>Instances “vote” on routing updates</a:t>
            </a:r>
          </a:p>
          <a:p>
            <a:endParaRPr lang="en-US" dirty="0" smtClean="0">
              <a:ea typeface="ヒラギノ角ゴ Pro W3" pitchFamily="29" charset="-128"/>
            </a:endParaRPr>
          </a:p>
          <a:p>
            <a:r>
              <a:rPr lang="en-US" dirty="0" smtClean="0">
                <a:ea typeface="ヒラギノ角ゴ Pro W3" pitchFamily="29" charset="-128"/>
              </a:rPr>
              <a:t>Software and Data Diversity used in other fields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Avoiding Bugs via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3023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Easy to vote on standardized output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Control plane: IETF-standardized routing protocols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Data plane: forwarding-table entries</a:t>
            </a:r>
          </a:p>
          <a:p>
            <a:r>
              <a:rPr lang="en-US" dirty="0" smtClean="0">
                <a:ea typeface="ヒラギノ角ゴ Pro W3" pitchFamily="29" charset="-128"/>
              </a:rPr>
              <a:t>Easy to recover from errors via bootstrap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Routing has limited dependency on history 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Don’t need much information to bootstrap instance</a:t>
            </a:r>
          </a:p>
          <a:p>
            <a:r>
              <a:rPr lang="en-US" dirty="0" smtClean="0">
                <a:ea typeface="ヒラギノ角ゴ Pro W3" pitchFamily="29" charset="-128"/>
              </a:rPr>
              <a:t>Diversity is effective in avoiding router bugs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Based on our studies on router bugs and code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Approach is a Good Fit for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5650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Easy to vote on standardized output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Control plane: IETF-standardized routing protocols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Data plane: forwarding-table entries</a:t>
            </a:r>
          </a:p>
          <a:p>
            <a:r>
              <a:rPr lang="en-US" dirty="0" smtClean="0">
                <a:ea typeface="ヒラギノ角ゴ Pro W3" pitchFamily="29" charset="-128"/>
              </a:rPr>
              <a:t>Easy to recover from errors via bootstrap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Routing has limited dependency on history 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Don’t need much information to bootstrap instance</a:t>
            </a:r>
          </a:p>
          <a:p>
            <a:r>
              <a:rPr lang="en-US" dirty="0" smtClean="0">
                <a:ea typeface="ヒラギノ角ゴ Pro W3" pitchFamily="29" charset="-128"/>
              </a:rPr>
              <a:t>Diversity is effective in avoiding router bugs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Based on our studies on router bugs and code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Approach is </a:t>
            </a:r>
            <a:r>
              <a:rPr lang="en-US" i="1" dirty="0" smtClean="0">
                <a:ea typeface="ヒラギノ角ゴ Pro W3" pitchFamily="29" charset="-128"/>
              </a:rPr>
              <a:t>Necessary</a:t>
            </a:r>
            <a:r>
              <a:rPr lang="en-US" dirty="0" smtClean="0">
                <a:ea typeface="ヒラギノ角ゴ Pro W3" pitchFamily="29" charset="-128"/>
              </a:rPr>
              <a:t> for Routing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739140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 of bugs do not crash the router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1616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ph sz="half" idx="4294967295"/>
          </p:nvPr>
        </p:nvGraphicFramePr>
        <p:xfrm>
          <a:off x="533400" y="1371600"/>
          <a:ext cx="8305800" cy="3825240"/>
        </p:xfrm>
        <a:graphic>
          <a:graphicData uri="http://schemas.openxmlformats.org/drawingml/2006/table">
            <a:tbl>
              <a:tblPr/>
              <a:tblGrid>
                <a:gridCol w="3321641"/>
                <a:gridCol w="4984159"/>
              </a:tblGrid>
              <a:tr h="5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Execution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system,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layout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Configuration,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timing of updates/connections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Software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 (0.98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0.99),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implementation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Quagga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XORP)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246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ph sz="half" idx="4294967295"/>
          </p:nvPr>
        </p:nvGraphicFramePr>
        <p:xfrm>
          <a:off x="533400" y="1371600"/>
          <a:ext cx="8305800" cy="3825240"/>
        </p:xfrm>
        <a:graphic>
          <a:graphicData uri="http://schemas.openxmlformats.org/drawingml/2006/table">
            <a:tbl>
              <a:tblPr/>
              <a:tblGrid>
                <a:gridCol w="3321641"/>
                <a:gridCol w="4984159"/>
              </a:tblGrid>
              <a:tr h="5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Execution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system,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layout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Configuration,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timing of updates/connections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Software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 (0.98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0.99),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implementation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Quagga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XORP)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" y="3048000"/>
            <a:ext cx="8305800" cy="2133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73" name="Group 73"/>
          <p:cNvGraphicFramePr>
            <a:graphicFrameLocks noGrp="1"/>
          </p:cNvGraphicFramePr>
          <p:nvPr>
            <p:ph sz="half" idx="2"/>
          </p:nvPr>
        </p:nvGraphicFramePr>
        <p:xfrm>
          <a:off x="685800" y="2490786"/>
          <a:ext cx="7391400" cy="2614613"/>
        </p:xfrm>
        <a:graphic>
          <a:graphicData uri="http://schemas.openxmlformats.org/drawingml/2006/table">
            <a:tbl>
              <a:tblPr/>
              <a:tblGrid>
                <a:gridCol w="4357688"/>
                <a:gridCol w="3033712"/>
              </a:tblGrid>
              <a:tr h="5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Diversity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Bugs avoided (est.)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Timing/order of messages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Configuration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25%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Timing/order of connections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dirty="0" smtClean="0"/>
              <a:t>Effectiveness of Data Diversity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350085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0000FF"/>
                </a:solidFill>
              </a:rPr>
              <a:t>Taxonomized</a:t>
            </a:r>
            <a:r>
              <a:rPr lang="en-US" sz="2800" dirty="0" smtClean="0">
                <a:solidFill>
                  <a:srgbClr val="0000FF"/>
                </a:solidFill>
              </a:rPr>
              <a:t> XORP and </a:t>
            </a:r>
            <a:r>
              <a:rPr lang="en-US" sz="2800" dirty="0" err="1" smtClean="0">
                <a:solidFill>
                  <a:srgbClr val="0000FF"/>
                </a:solidFill>
              </a:rPr>
              <a:t>Quagga</a:t>
            </a:r>
            <a:r>
              <a:rPr lang="en-US" sz="2800" dirty="0" smtClean="0">
                <a:solidFill>
                  <a:srgbClr val="0000FF"/>
                </a:solidFill>
              </a:rPr>
              <a:t> bug database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6388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Selected two from each to reproduce and avoid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15E57-D5DF-4E2E-82C2-3FF46F412A6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advTm="5594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Sanity check on </a:t>
            </a:r>
            <a:r>
              <a:rPr lang="en-US" i="1" dirty="0" smtClean="0">
                <a:ea typeface="ヒラギノ角ゴ Pro W3" pitchFamily="29" charset="-128"/>
              </a:rPr>
              <a:t>implementation diversity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Picked 10 bugs from XORP, 10 bugs from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endParaRPr lang="en-US" dirty="0" smtClean="0">
              <a:ea typeface="ヒラギノ角ゴ Pro W3" pitchFamily="29" charset="-128"/>
            </a:endParaRPr>
          </a:p>
          <a:p>
            <a:pPr lvl="1"/>
            <a:r>
              <a:rPr lang="en-US" dirty="0" smtClean="0">
                <a:ea typeface="ヒラギノ角ゴ Pro W3" pitchFamily="29" charset="-128"/>
              </a:rPr>
              <a:t>None were present in the other implementation</a:t>
            </a:r>
          </a:p>
          <a:p>
            <a:r>
              <a:rPr lang="en-US" dirty="0" smtClean="0">
                <a:ea typeface="ヒラギノ角ゴ Pro W3" pitchFamily="29" charset="-128"/>
              </a:rPr>
              <a:t>Static code analysis on </a:t>
            </a:r>
            <a:r>
              <a:rPr lang="en-US" i="1" dirty="0" smtClean="0">
                <a:ea typeface="ヒラギノ角ゴ Pro W3" pitchFamily="29" charset="-128"/>
              </a:rPr>
              <a:t>version diversity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Overlap decreases quickly between versions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75% of bugs in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 0.99.1 are </a:t>
            </a:r>
            <a:r>
              <a:rPr lang="en-US" i="1" dirty="0" smtClean="0">
                <a:ea typeface="ヒラギノ角ゴ Pro W3" pitchFamily="29" charset="-128"/>
              </a:rPr>
              <a:t>fixed</a:t>
            </a:r>
            <a:r>
              <a:rPr lang="en-US" dirty="0" smtClean="0">
                <a:ea typeface="ヒラギノ角ゴ Pro W3" pitchFamily="29" charset="-128"/>
              </a:rPr>
              <a:t> in 0.99.9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30% of bugs in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 0.99.9 are </a:t>
            </a:r>
            <a:r>
              <a:rPr lang="en-US" i="1" dirty="0" smtClean="0">
                <a:ea typeface="ヒラギノ角ゴ Pro W3" pitchFamily="29" charset="-128"/>
              </a:rPr>
              <a:t>newly introduced </a:t>
            </a:r>
            <a:endParaRPr lang="en-US" dirty="0" smtClean="0">
              <a:ea typeface="ヒラギノ角ゴ Pro W3" pitchFamily="29" charset="-128"/>
            </a:endParaRPr>
          </a:p>
          <a:p>
            <a:endParaRPr lang="en-US" dirty="0" smtClean="0">
              <a:ea typeface="ヒラギノ角ゴ Pro W3" pitchFamily="29" charset="-128"/>
            </a:endParaRPr>
          </a:p>
          <a:p>
            <a:r>
              <a:rPr lang="en-US" dirty="0" smtClean="0">
                <a:ea typeface="ヒラギノ角ゴ Pro W3" pitchFamily="29" charset="-128"/>
              </a:rPr>
              <a:t>Vendors can also achieve software diversity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Different code versions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Code from acquired companies, open-source</a:t>
            </a:r>
          </a:p>
          <a:p>
            <a:pPr lvl="1">
              <a:buNone/>
            </a:pPr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Effectiveness of Software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Tm="7559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Making replication transparent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Interoperate with existing routers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Duplicate network state to routing instances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Present a common configuration interface</a:t>
            </a:r>
          </a:p>
          <a:p>
            <a:pPr>
              <a:buNone/>
            </a:pPr>
            <a:endParaRPr lang="en-US" dirty="0" smtClean="0">
              <a:ea typeface="ヒラギノ角ゴ Pro W3" pitchFamily="29" charset="-128"/>
            </a:endParaRPr>
          </a:p>
          <a:p>
            <a:pPr>
              <a:buNone/>
            </a:pPr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BTR Architecture Challenge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1834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828800" y="1905000"/>
            <a:ext cx="6599238" cy="3394075"/>
            <a:chOff x="1828800" y="1863725"/>
            <a:chExt cx="6599238" cy="339407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838325" y="4392626"/>
              <a:ext cx="4332288" cy="800102"/>
              <a:chOff x="1141" y="2799"/>
              <a:chExt cx="2729" cy="504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2143" y="2864"/>
                <a:ext cx="1727" cy="330"/>
                <a:chOff x="2143" y="1952"/>
                <a:chExt cx="1727" cy="33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952"/>
                  <a:ext cx="1727" cy="33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74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7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</p:spTree>
  </p:cSld>
  <p:clrMapOvr>
    <a:masterClrMapping/>
  </p:clrMapOvr>
  <p:transition advTm="1934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Replicate Incoming Routing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28800" y="1905000"/>
            <a:ext cx="6599238" cy="3394075"/>
            <a:chOff x="1828800" y="1863725"/>
            <a:chExt cx="6599238" cy="3394075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38325" y="4392626"/>
              <a:ext cx="4332288" cy="800102"/>
              <a:chOff x="1141" y="2799"/>
              <a:chExt cx="2729" cy="504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143" y="2864"/>
                <a:ext cx="1727" cy="330"/>
                <a:chOff x="2143" y="1952"/>
                <a:chExt cx="1727" cy="33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952"/>
                  <a:ext cx="1727" cy="33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74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1160463" y="3719513"/>
            <a:ext cx="1143000" cy="0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474663" y="2957513"/>
            <a:ext cx="1243012" cy="671512"/>
            <a:chOff x="457200" y="3352800"/>
            <a:chExt cx="1243013" cy="671513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1200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12.0.0.0/8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81013" y="3657600"/>
              <a:ext cx="1219200" cy="3048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Update</a:t>
              </a:r>
            </a:p>
          </p:txBody>
        </p:sp>
      </p:grp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2913063" y="3033713"/>
            <a:ext cx="3200400" cy="609600"/>
            <a:chOff x="1824" y="2160"/>
            <a:chExt cx="2016" cy="384"/>
          </a:xfrm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384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1872" y="2304"/>
              <a:ext cx="768" cy="192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1920" y="2304"/>
              <a:ext cx="1920" cy="192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028075" y="5638800"/>
            <a:ext cx="758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No </a:t>
            </a:r>
            <a:r>
              <a:rPr lang="en-US" sz="2800" dirty="0" smtClean="0">
                <a:solidFill>
                  <a:srgbClr val="A50021"/>
                </a:solidFill>
              </a:rPr>
              <a:t>protocol </a:t>
            </a:r>
            <a:r>
              <a:rPr lang="en-US" sz="2800" dirty="0">
                <a:solidFill>
                  <a:srgbClr val="A50021"/>
                </a:solidFill>
              </a:rPr>
              <a:t>parsing – operates at socket level</a:t>
            </a:r>
          </a:p>
        </p:txBody>
      </p:sp>
    </p:spTree>
    <p:custDataLst>
      <p:tags r:id="rId1"/>
    </p:custDataLst>
  </p:cSld>
  <p:clrMapOvr>
    <a:masterClrMapping/>
  </p:clrMapOvr>
  <p:transition advTm="13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68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Vote on Forwarding Table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828800" y="1905000"/>
            <a:ext cx="6599238" cy="3394075"/>
            <a:chOff x="1828800" y="1863725"/>
            <a:chExt cx="6599238" cy="3394075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38325" y="4392628"/>
              <a:ext cx="4332288" cy="823915"/>
              <a:chOff x="1141" y="2799"/>
              <a:chExt cx="2729" cy="519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143" y="2838"/>
                <a:ext cx="1727" cy="480"/>
                <a:chOff x="2143" y="1926"/>
                <a:chExt cx="1727" cy="48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952"/>
                  <a:ext cx="1727" cy="45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26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4457700" y="4076700"/>
            <a:ext cx="0" cy="534988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657600" y="48768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Arial" charset="0"/>
              </a:rPr>
              <a:t>12.0.0.0/8 </a:t>
            </a:r>
            <a:r>
              <a:rPr lang="en-US" sz="1800" b="1">
                <a:solidFill>
                  <a:srgbClr val="3366FF"/>
                </a:solidFill>
                <a:latin typeface="Arial" charset="0"/>
                <a:sym typeface="Wingdings" pitchFamily="2" charset="2"/>
              </a:rPr>
              <a:t> IF 2</a:t>
            </a:r>
          </a:p>
        </p:txBody>
      </p: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2857500" y="3048000"/>
            <a:ext cx="3048000" cy="592138"/>
            <a:chOff x="1824" y="875"/>
            <a:chExt cx="1920" cy="373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1824" y="912"/>
              <a:ext cx="1008" cy="336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H="1">
              <a:off x="2848" y="875"/>
              <a:ext cx="6" cy="373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H="1">
              <a:off x="2880" y="960"/>
              <a:ext cx="864" cy="288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419100" y="2971800"/>
            <a:ext cx="1243013" cy="671513"/>
            <a:chOff x="457200" y="3352800"/>
            <a:chExt cx="1243013" cy="671513"/>
          </a:xfrm>
        </p:grpSpPr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1200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12.0.0.0/8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81013" y="3657600"/>
              <a:ext cx="1219200" cy="3048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Update</a:t>
              </a:r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838200" y="5791200"/>
            <a:ext cx="7210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Transparent by intercepting calls to “</a:t>
            </a:r>
            <a:r>
              <a:rPr lang="en-US" sz="2800" dirty="0" err="1">
                <a:solidFill>
                  <a:srgbClr val="A50021"/>
                </a:solidFill>
              </a:rPr>
              <a:t>Netlink</a:t>
            </a:r>
            <a:r>
              <a:rPr lang="en-US" sz="2800" dirty="0">
                <a:solidFill>
                  <a:srgbClr val="A50021"/>
                </a:solidFill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25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 on Control-Plane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841500" y="1905000"/>
            <a:ext cx="6599238" cy="3394075"/>
            <a:chOff x="1828800" y="1863725"/>
            <a:chExt cx="6599238" cy="3394075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38325" y="4378341"/>
              <a:ext cx="4332288" cy="814390"/>
              <a:chOff x="1141" y="2790"/>
              <a:chExt cx="2729" cy="513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143" y="2790"/>
                <a:ext cx="1727" cy="480"/>
                <a:chOff x="2143" y="1878"/>
                <a:chExt cx="1727" cy="48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878"/>
                  <a:ext cx="1727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26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6507163" y="3871913"/>
            <a:ext cx="1524000" cy="0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746500" y="48006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Arial" charset="0"/>
              </a:rPr>
              <a:t>12.0.0.0/8 </a:t>
            </a:r>
            <a:r>
              <a:rPr lang="en-US" sz="1800" b="1">
                <a:solidFill>
                  <a:srgbClr val="3366FF"/>
                </a:solidFill>
                <a:latin typeface="Arial" charset="0"/>
                <a:sym typeface="Wingdings" pitchFamily="2" charset="2"/>
              </a:rPr>
              <a:t> IF 2</a:t>
            </a:r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2925763" y="3186113"/>
            <a:ext cx="3124200" cy="533400"/>
            <a:chOff x="1824" y="2208"/>
            <a:chExt cx="1968" cy="336"/>
          </a:xfrm>
        </p:grpSpPr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824" y="2208"/>
              <a:ext cx="1968" cy="288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2784" y="2256"/>
              <a:ext cx="960" cy="240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792" y="2304"/>
              <a:ext cx="0" cy="240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487363" y="3033713"/>
            <a:ext cx="1243012" cy="671512"/>
            <a:chOff x="457200" y="3352800"/>
            <a:chExt cx="1243013" cy="671513"/>
          </a:xfrm>
        </p:grpSpPr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1200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12.0.0.0/8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81013" y="3657600"/>
              <a:ext cx="1219200" cy="3048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Update</a:t>
              </a:r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62000" y="5638800"/>
            <a:ext cx="7747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Transparent by intercepting socket system calls</a:t>
            </a:r>
          </a:p>
        </p:txBody>
      </p:sp>
    </p:spTree>
    <p:custDataLst>
      <p:tags r:id="rId1"/>
    </p:custDataLst>
  </p:cSld>
  <p:clrMapOvr>
    <a:masterClrMapping/>
  </p:clrMapOvr>
  <p:transition advTm="10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Replica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841500" y="1905000"/>
            <a:ext cx="6599238" cy="3394075"/>
            <a:chOff x="1828800" y="1863725"/>
            <a:chExt cx="6599238" cy="3394075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838325" y="4378341"/>
              <a:ext cx="4332288" cy="814390"/>
              <a:chOff x="1141" y="2790"/>
              <a:chExt cx="2729" cy="513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2143" y="2790"/>
                <a:ext cx="1727" cy="480"/>
                <a:chOff x="2143" y="1878"/>
                <a:chExt cx="1727" cy="48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878"/>
                  <a:ext cx="1727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26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7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746500" y="48006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Arial" charset="0"/>
              </a:rPr>
              <a:t>12.0.0.0/8 </a:t>
            </a:r>
            <a:r>
              <a:rPr lang="en-US" sz="1800" b="1">
                <a:solidFill>
                  <a:srgbClr val="3366FF"/>
                </a:solidFill>
                <a:latin typeface="Arial" charset="0"/>
                <a:sym typeface="Wingdings" pitchFamily="2" charset="2"/>
              </a:rPr>
              <a:t> IF 2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62000" y="5638800"/>
            <a:ext cx="3921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A50021"/>
                </a:solidFill>
              </a:rPr>
              <a:t>Kill/Bootstrap instances</a:t>
            </a:r>
            <a:endParaRPr lang="en-US" sz="2800" dirty="0">
              <a:solidFill>
                <a:srgbClr val="A50021"/>
              </a:solidFill>
            </a:endParaRPr>
          </a:p>
        </p:txBody>
      </p:sp>
      <p:cxnSp>
        <p:nvCxnSpPr>
          <p:cNvPr id="47" name="Straight Arrow Connector 46"/>
          <p:cNvCxnSpPr>
            <a:stCxn id="34" idx="0"/>
            <a:endCxn id="18" idx="2"/>
          </p:cNvCxnSpPr>
          <p:nvPr/>
        </p:nvCxnSpPr>
        <p:spPr bwMode="auto">
          <a:xfrm rot="5400000" flipH="1" flipV="1">
            <a:off x="2662238" y="3487738"/>
            <a:ext cx="339725" cy="1588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advTm="22776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 pitchFamily="29" charset="-128"/>
              </a:rPr>
              <a:t>Making replication transparent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 pitchFamily="29" charset="-128"/>
              </a:rPr>
              <a:t>Interoperate with existing routers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 pitchFamily="29" charset="-128"/>
              </a:rPr>
              <a:t>Duplicate network state to routing instances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 pitchFamily="29" charset="-128"/>
              </a:rPr>
              <a:t>Present a common configuration interface</a:t>
            </a:r>
          </a:p>
          <a:p>
            <a:r>
              <a:rPr lang="en-US" dirty="0" smtClean="0">
                <a:ea typeface="ヒラギノ角ゴ Pro W3" pitchFamily="29" charset="-128"/>
              </a:rPr>
              <a:t>Handling transient, real-time nature of routers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React </a:t>
            </a:r>
            <a:r>
              <a:rPr lang="en-US" i="1" dirty="0" smtClean="0">
                <a:ea typeface="ヒラギノ角ゴ Pro W3" pitchFamily="29" charset="-128"/>
              </a:rPr>
              <a:t>quickly</a:t>
            </a:r>
            <a:r>
              <a:rPr lang="en-US" dirty="0" smtClean="0">
                <a:ea typeface="ヒラギノ角ゴ Pro W3" pitchFamily="29" charset="-128"/>
              </a:rPr>
              <a:t> to network events 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But not </a:t>
            </a:r>
            <a:r>
              <a:rPr lang="en-US" i="1" dirty="0" smtClean="0">
                <a:ea typeface="ヒラギノ角ゴ Pro W3" pitchFamily="29" charset="-128"/>
              </a:rPr>
              <a:t>over-react </a:t>
            </a:r>
            <a:r>
              <a:rPr lang="en-US" dirty="0" smtClean="0">
                <a:ea typeface="ヒラギノ角ゴ Pro W3" pitchFamily="29" charset="-128"/>
              </a:rPr>
              <a:t>to </a:t>
            </a:r>
            <a:r>
              <a:rPr lang="en-US" i="1" dirty="0" smtClean="0">
                <a:ea typeface="ヒラギノ角ゴ Pro W3" pitchFamily="29" charset="-128"/>
              </a:rPr>
              <a:t>transient</a:t>
            </a:r>
            <a:r>
              <a:rPr lang="en-US" dirty="0" smtClean="0">
                <a:ea typeface="ヒラギノ角ゴ Pro W3" pitchFamily="29" charset="-128"/>
              </a:rPr>
              <a:t> inconsistency</a:t>
            </a:r>
          </a:p>
          <a:p>
            <a:pPr>
              <a:buNone/>
            </a:pPr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BTR Architecture Challenge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15584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29" charset="-128"/>
              </a:rPr>
              <a:t>Simple Voting Mechanisms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r>
              <a:rPr lang="en-US" dirty="0" smtClean="0"/>
              <a:t>Master-Slave: speeding reaction time</a:t>
            </a:r>
          </a:p>
          <a:p>
            <a:pPr lvl="1"/>
            <a:r>
              <a:rPr lang="en-US" dirty="0" smtClean="0"/>
              <a:t>Output Master’s answer</a:t>
            </a:r>
          </a:p>
          <a:p>
            <a:pPr lvl="1"/>
            <a:r>
              <a:rPr lang="en-US" dirty="0" smtClean="0"/>
              <a:t>Slaves used for detection</a:t>
            </a:r>
          </a:p>
          <a:p>
            <a:pPr lvl="1"/>
            <a:r>
              <a:rPr lang="en-US" dirty="0" smtClean="0"/>
              <a:t>Switch to slave on buggy behavior</a:t>
            </a:r>
          </a:p>
          <a:p>
            <a:r>
              <a:rPr lang="en-US" dirty="0" smtClean="0"/>
              <a:t>Continuous Majority : handling transience</a:t>
            </a:r>
          </a:p>
          <a:p>
            <a:pPr lvl="1"/>
            <a:r>
              <a:rPr lang="en-US" dirty="0" smtClean="0"/>
              <a:t>Voting rerun when any instance sends an update</a:t>
            </a:r>
          </a:p>
          <a:p>
            <a:pPr lvl="1"/>
            <a:r>
              <a:rPr lang="en-US" dirty="0" smtClean="0"/>
              <a:t>Output when majority agree (among responders)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Tm="36333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Prototype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Built on Linux with XORP,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, and BIRD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No modification of routing software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Simple hypervisor (hundreds of lines of code) </a:t>
            </a:r>
          </a:p>
          <a:p>
            <a:r>
              <a:rPr lang="en-US" dirty="0" smtClean="0">
                <a:ea typeface="ヒラギノ角ゴ Pro W3" pitchFamily="29" charset="-128"/>
              </a:rPr>
              <a:t>Evaluation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Which algorithm is best?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What is the processing overhead?</a:t>
            </a:r>
          </a:p>
          <a:p>
            <a:r>
              <a:rPr lang="en-US" dirty="0" smtClean="0">
                <a:ea typeface="ヒラギノ角ゴ Pro W3" pitchFamily="29" charset="-128"/>
              </a:rPr>
              <a:t>Setup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Inject bugs with some frequency and duration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Evaluated in 3GHz Intel Xeon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BGP trace from Route Views on March, 2007</a:t>
            </a:r>
          </a:p>
          <a:p>
            <a:pPr lvl="1"/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Evaluation with Prototype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43727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Which algorithm is best?</a:t>
            </a:r>
          </a:p>
        </p:txBody>
      </p:sp>
      <p:graphicFrame>
        <p:nvGraphicFramePr>
          <p:cNvPr id="5" name="Group 72"/>
          <p:cNvGraphicFramePr>
            <a:graphicFrameLocks noGrp="1"/>
          </p:cNvGraphicFramePr>
          <p:nvPr/>
        </p:nvGraphicFramePr>
        <p:xfrm>
          <a:off x="609600" y="2452052"/>
          <a:ext cx="8001000" cy="2729548"/>
        </p:xfrm>
        <a:graphic>
          <a:graphicData uri="http://schemas.openxmlformats.org/drawingml/2006/table">
            <a:tbl>
              <a:tblPr/>
              <a:tblGrid>
                <a:gridCol w="2928938"/>
                <a:gridCol w="2928937"/>
                <a:gridCol w="2143125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Voting algorithm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Avg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 wait time (sec)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Fault rate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Single router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-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0.06600%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Master-slave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0.020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0.00060%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Continuous-majority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0.035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0.00001%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371600"/>
            <a:ext cx="501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Depends… there are tradeoffs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42854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What is the processing overhead?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Overhead of hypervisor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1 instance ==&gt; 0.1%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5 routing instances ==&gt; 4.6%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5 instances in heavy load ==&gt; 23%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Always, less than 1 second</a:t>
            </a:r>
          </a:p>
          <a:p>
            <a:r>
              <a:rPr lang="en-US" dirty="0" smtClean="0">
                <a:ea typeface="ヒラギノ角ゴ Pro W3" pitchFamily="29" charset="-128"/>
              </a:rPr>
              <a:t>Little effect on network-wide convergence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ISP networks from </a:t>
            </a:r>
            <a:r>
              <a:rPr lang="en-US" dirty="0" err="1" smtClean="0">
                <a:ea typeface="ヒラギノ角ゴ Pro W3" pitchFamily="29" charset="-128"/>
              </a:rPr>
              <a:t>Rocketfuel</a:t>
            </a:r>
            <a:r>
              <a:rPr lang="en-US" dirty="0" smtClean="0">
                <a:ea typeface="ヒラギノ角ゴ Pro W3" pitchFamily="29" charset="-128"/>
              </a:rPr>
              <a:t>, and cliques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Found no significant change in convergence </a:t>
            </a:r>
            <a:br>
              <a:rPr lang="en-US" dirty="0" smtClean="0">
                <a:ea typeface="ヒラギノ角ゴ Pro W3" pitchFamily="29" charset="-128"/>
              </a:rPr>
            </a:br>
            <a:r>
              <a:rPr lang="en-US" dirty="0" smtClean="0">
                <a:ea typeface="ヒラギノ角ゴ Pro W3" pitchFamily="29" charset="-128"/>
              </a:rPr>
              <a:t>(beyond the pass through time)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6360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525963"/>
          </a:xfrm>
        </p:spPr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Router bugs are serious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Cause outages, misbehaviors, vulnerabilities</a:t>
            </a:r>
          </a:p>
          <a:p>
            <a:r>
              <a:rPr lang="en-US" dirty="0" smtClean="0">
                <a:ea typeface="ヒラギノ角ゴ Pro W3" pitchFamily="29" charset="-128"/>
              </a:rPr>
              <a:t>Software and data diversity (SDD)  is effective</a:t>
            </a:r>
          </a:p>
          <a:p>
            <a:r>
              <a:rPr lang="en-US" dirty="0" smtClean="0">
                <a:ea typeface="ヒラギノ角ゴ Pro W3" pitchFamily="29" charset="-128"/>
              </a:rPr>
              <a:t>Design and prototype of bug-tolerant router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Works with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, XORP, and BIRD software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Low overhead, and small code base</a:t>
            </a:r>
          </a:p>
          <a:p>
            <a:endParaRPr lang="en-US" dirty="0" smtClean="0">
              <a:ea typeface="ヒラギノ角ゴ Pro W3" pitchFamily="29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Bug tolerant router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2413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915400" cy="1470025"/>
          </a:xfrm>
        </p:spPr>
        <p:txBody>
          <a:bodyPr/>
          <a:lstStyle/>
          <a:p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Decoupling the Logical from Physical </a:t>
            </a:r>
            <a:br>
              <a:rPr lang="en-US" dirty="0" smtClean="0"/>
            </a:br>
            <a:r>
              <a:rPr lang="en-US" dirty="0" smtClean="0"/>
              <a:t>with VROOM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781800" cy="1371600"/>
          </a:xfrm>
        </p:spPr>
        <p:txBody>
          <a:bodyPr/>
          <a:lstStyle/>
          <a:p>
            <a:r>
              <a:rPr lang="en-US" sz="2000" dirty="0" smtClean="0"/>
              <a:t>With Yi Wang, Brian </a:t>
            </a:r>
            <a:r>
              <a:rPr lang="en-US" sz="2000" dirty="0" err="1" smtClean="0"/>
              <a:t>Biskeborn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err="1" smtClean="0"/>
              <a:t>Kobus</a:t>
            </a:r>
            <a:r>
              <a:rPr lang="en-US" sz="2000" dirty="0" smtClean="0"/>
              <a:t>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Merwe</a:t>
            </a:r>
            <a:r>
              <a:rPr lang="en-US" sz="2000" dirty="0" smtClean="0"/>
              <a:t>, Jennifer Rexford</a:t>
            </a:r>
          </a:p>
          <a:p>
            <a:r>
              <a:rPr lang="en-US" sz="2000" dirty="0" smtClean="0"/>
              <a:t>[SIGCOMM 08]</a:t>
            </a:r>
            <a:endParaRPr lang="en-US" sz="2000" dirty="0"/>
          </a:p>
        </p:txBody>
      </p:sp>
    </p:spTree>
  </p:cSld>
  <p:clrMapOvr>
    <a:masterClrMapping/>
  </p:clrMapOvr>
  <p:transition advTm="75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53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620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431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Change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(Recall) Change is Painful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987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Rectangle 41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6858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IP-layer </a:t>
            </a:r>
            <a:r>
              <a:rPr lang="en-US" dirty="0" smtClean="0">
                <a:solidFill>
                  <a:srgbClr val="FF0000"/>
                </a:solidFill>
              </a:rPr>
              <a:t>logical</a:t>
            </a:r>
            <a:r>
              <a:rPr lang="en-US" dirty="0" smtClean="0"/>
              <a:t> functionality &amp; the </a:t>
            </a:r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equipment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cxnSp>
        <p:nvCxnSpPr>
          <p:cNvPr id="5140" name="Straight Connector 21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Notions of “Router”</a:t>
            </a:r>
            <a:endParaRPr lang="en-US" dirty="0"/>
          </a:p>
        </p:txBody>
      </p:sp>
      <p:pic>
        <p:nvPicPr>
          <p:cNvPr id="2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advTm="19344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Root of many network adaptation challenges</a:t>
            </a:r>
          </a:p>
        </p:txBody>
      </p:sp>
      <p:pic>
        <p:nvPicPr>
          <p:cNvPr id="615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24400" y="5105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69" name="Straight Connector 26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Tight Coupling of Physical &amp; Logical</a:t>
            </a:r>
            <a:endParaRPr lang="en-US" dirty="0"/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Multiply 25"/>
          <p:cNvSpPr/>
          <p:nvPr/>
        </p:nvSpPr>
        <p:spPr>
          <a:xfrm>
            <a:off x="4724400" y="28956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7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Decouple</a:t>
            </a:r>
            <a:r>
              <a:rPr lang="en-US" dirty="0" smtClean="0"/>
              <a:t> the “Physical” and “Logical”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Whenever </a:t>
            </a:r>
            <a:r>
              <a:rPr lang="en-US" sz="3100" dirty="0" smtClean="0">
                <a:solidFill>
                  <a:srgbClr val="3399FF"/>
                </a:solidFill>
              </a:rPr>
              <a:t>physical</a:t>
            </a:r>
            <a:r>
              <a:rPr lang="en-US" sz="3100" dirty="0" smtClean="0"/>
              <a:t> changes are the goal, e.g.,</a:t>
            </a:r>
          </a:p>
          <a:p>
            <a:pPr lvl="1"/>
            <a:r>
              <a:rPr lang="en-US" sz="2700" dirty="0" smtClean="0"/>
              <a:t>Replace a hardware component</a:t>
            </a:r>
          </a:p>
          <a:p>
            <a:pPr lvl="1"/>
            <a:r>
              <a:rPr lang="en-US" sz="2700" dirty="0" smtClean="0"/>
              <a:t>Change the physical location of a router</a:t>
            </a:r>
          </a:p>
          <a:p>
            <a:pPr lvl="1">
              <a:buNone/>
            </a:pPr>
            <a:endParaRPr lang="en-US" sz="3100" dirty="0" smtClean="0"/>
          </a:p>
          <a:p>
            <a:r>
              <a:rPr lang="en-US" sz="3100" dirty="0" smtClean="0"/>
              <a:t>A router’s </a:t>
            </a:r>
            <a:r>
              <a:rPr lang="en-US" sz="3100" dirty="0" smtClean="0">
                <a:solidFill>
                  <a:srgbClr val="3399FF"/>
                </a:solidFill>
              </a:rPr>
              <a:t>logical</a:t>
            </a:r>
            <a:r>
              <a:rPr lang="en-US" sz="3100" dirty="0" smtClean="0"/>
              <a:t> configuration stays </a:t>
            </a:r>
            <a:r>
              <a:rPr lang="en-US" sz="3100" dirty="0" smtClean="0">
                <a:solidFill>
                  <a:srgbClr val="3399FF"/>
                </a:solidFill>
              </a:rPr>
              <a:t>intact</a:t>
            </a:r>
          </a:p>
          <a:p>
            <a:pPr lvl="1"/>
            <a:r>
              <a:rPr lang="en-US" sz="2700" dirty="0" smtClean="0"/>
              <a:t>Routing protocol configuration</a:t>
            </a:r>
          </a:p>
          <a:p>
            <a:pPr lvl="1"/>
            <a:r>
              <a:rPr lang="en-US" sz="2700" dirty="0" smtClean="0"/>
              <a:t>Protocol adjacencies (sessions)</a:t>
            </a:r>
          </a:p>
          <a:p>
            <a:endParaRPr lang="en-US" sz="3100" dirty="0" smtClean="0"/>
          </a:p>
          <a:p>
            <a:endParaRPr lang="en-US" sz="3100" dirty="0" smtClean="0"/>
          </a:p>
          <a:p>
            <a:endParaRPr lang="en-US" sz="31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900" b="1" dirty="0" smtClean="0"/>
              <a:t>VROOM: Breaking the Coupling</a:t>
            </a:r>
          </a:p>
        </p:txBody>
      </p:sp>
      <p:sp>
        <p:nvSpPr>
          <p:cNvPr id="7173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6096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Re-map the logical node to another physical node</a:t>
            </a:r>
          </a:p>
        </p:txBody>
      </p:sp>
      <p:pic>
        <p:nvPicPr>
          <p:cNvPr id="7175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Up-Down Arrow 26"/>
          <p:cNvSpPr/>
          <p:nvPr/>
        </p:nvSpPr>
        <p:spPr>
          <a:xfrm rot="18784556">
            <a:off x="5742782" y="3434556"/>
            <a:ext cx="304800" cy="1309687"/>
          </a:xfrm>
          <a:prstGeom prst="upDownArrow">
            <a:avLst>
              <a:gd name="adj1" fmla="val 39098"/>
              <a:gd name="adj2" fmla="val 50000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92" name="Straight Connector 28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3" name="Up-Down Arrow 22"/>
          <p:cNvSpPr/>
          <p:nvPr/>
        </p:nvSpPr>
        <p:spPr>
          <a:xfrm>
            <a:off x="6400800" y="2667000"/>
            <a:ext cx="228600" cy="18288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7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900" b="1" dirty="0" smtClean="0"/>
              <a:t>VROOM: Breaking the Coupling</a:t>
            </a:r>
          </a:p>
        </p:txBody>
      </p:sp>
      <p:sp>
        <p:nvSpPr>
          <p:cNvPr id="7173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6096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Re-map the logical node to another physical node</a:t>
            </a:r>
          </a:p>
        </p:txBody>
      </p:sp>
      <p:pic>
        <p:nvPicPr>
          <p:cNvPr id="7175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Up-Down Arrow 26"/>
          <p:cNvSpPr/>
          <p:nvPr/>
        </p:nvSpPr>
        <p:spPr>
          <a:xfrm rot="18784556">
            <a:off x="5742782" y="3434556"/>
            <a:ext cx="304800" cy="1309687"/>
          </a:xfrm>
          <a:prstGeom prst="upDownArrow">
            <a:avLst>
              <a:gd name="adj1" fmla="val 39098"/>
              <a:gd name="adj2" fmla="val 50000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92" name="Straight Connector 28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3" name="Up-Down Arrow 22"/>
          <p:cNvSpPr/>
          <p:nvPr/>
        </p:nvSpPr>
        <p:spPr>
          <a:xfrm>
            <a:off x="6400800" y="2667000"/>
            <a:ext cx="228600" cy="18288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2000" y="2362200"/>
            <a:ext cx="7620000" cy="220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0000"/>
                </a:solidFill>
              </a:rPr>
              <a:t>VROOM enables this re-mapping of logical to physical through </a:t>
            </a:r>
            <a:r>
              <a:rPr lang="en-US" sz="3000" b="1" dirty="0">
                <a:solidFill>
                  <a:srgbClr val="FF0000"/>
                </a:solidFill>
              </a:rPr>
              <a:t>virtual router </a:t>
            </a:r>
            <a:r>
              <a:rPr lang="en-US" sz="3000" b="1" dirty="0" smtClean="0">
                <a:solidFill>
                  <a:srgbClr val="FF0000"/>
                </a:solidFill>
              </a:rPr>
              <a:t>migration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advTm="61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Example: Planned Maintenance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reconfiguration of VRs, </a:t>
            </a:r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disruption</a:t>
            </a:r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A</a:t>
            </a:r>
          </a:p>
        </p:txBody>
      </p:sp>
      <p:pic>
        <p:nvPicPr>
          <p:cNvPr id="8199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8956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>
            <a:off x="46482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8214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5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821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2286000"/>
            <a:ext cx="1262062" cy="444500"/>
            <a:chOff x="3386138" y="3336925"/>
            <a:chExt cx="1262062" cy="443819"/>
          </a:xfrm>
        </p:grpSpPr>
        <p:sp>
          <p:nvSpPr>
            <p:cNvPr id="8210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16" charset="0"/>
                </a:rPr>
                <a:t>VR-1</a:t>
              </a:r>
            </a:p>
          </p:txBody>
        </p:sp>
        <p:pic>
          <p:nvPicPr>
            <p:cNvPr id="8211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3.33333E-6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76850" grpId="0" animBg="1"/>
      <p:bldP spid="32" grpId="0" animBg="1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Example: Planned Maintenance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reconfiguration of VRs, </a:t>
            </a:r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disruption</a:t>
            </a:r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A</a:t>
            </a:r>
          </a:p>
        </p:txBody>
      </p:sp>
      <p:pic>
        <p:nvPicPr>
          <p:cNvPr id="9223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92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923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9233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16" charset="0"/>
                </a:rPr>
                <a:t>VR-1</a:t>
              </a:r>
            </a:p>
          </p:txBody>
        </p:sp>
        <p:pic>
          <p:nvPicPr>
            <p:cNvPr id="9234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667000"/>
            <a:ext cx="130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advTm="99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 --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738919"/>
            <a:ext cx="3061268" cy="1918079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268" h="1918079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83024" y="1576885"/>
                  <a:pt x="318068" y="1747482"/>
                </a:cubicBezTo>
                <a:cubicBezTo>
                  <a:pt x="553112" y="1918079"/>
                  <a:pt x="1486467" y="1391881"/>
                  <a:pt x="1537267" y="1214081"/>
                </a:cubicBezTo>
                <a:cubicBezTo>
                  <a:pt x="1588067" y="1036281"/>
                  <a:pt x="1484667" y="1095231"/>
                  <a:pt x="622868" y="68068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877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Example: Planned Maintenance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reconfiguration of VRs, </a:t>
            </a:r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disruption</a:t>
            </a:r>
          </a:p>
        </p:txBody>
      </p:sp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A</a:t>
            </a:r>
          </a:p>
        </p:txBody>
      </p:sp>
      <p:pic>
        <p:nvPicPr>
          <p:cNvPr id="1024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B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26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1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260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10258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16" charset="0"/>
                </a:rPr>
                <a:t>VR-1</a:t>
              </a:r>
            </a:p>
          </p:txBody>
        </p:sp>
        <p:pic>
          <p:nvPicPr>
            <p:cNvPr id="10259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956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46482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2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5412E-6 L 0.00243 -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Migrate an entire virtual router instance</a:t>
            </a: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All control plane &amp; data plane processes / states</a:t>
            </a: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057400" y="2286000"/>
            <a:ext cx="4495800" cy="22098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657601" y="3352799"/>
            <a:ext cx="1316900" cy="10080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Switching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Fabric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191000" y="3200400"/>
            <a:ext cx="228600" cy="15727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429000" y="3505200"/>
            <a:ext cx="222723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438400" y="4114801"/>
            <a:ext cx="990599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429000" y="4191000"/>
            <a:ext cx="222723" cy="76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 flipH="1">
            <a:off x="5181600" y="3429000"/>
            <a:ext cx="990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 flipH="1">
            <a:off x="4975226" y="3505200"/>
            <a:ext cx="206374" cy="111089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 flipH="1">
            <a:off x="5181598" y="4114801"/>
            <a:ext cx="990601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 flipH="1">
            <a:off x="4952999" y="4191000"/>
            <a:ext cx="228600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40"/>
          <p:cNvSpPr>
            <a:spLocks/>
          </p:cNvSpPr>
          <p:nvPr/>
        </p:nvSpPr>
        <p:spPr bwMode="auto">
          <a:xfrm>
            <a:off x="2667000" y="3048000"/>
            <a:ext cx="500797" cy="3344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145"/>
              </a:cxn>
              <a:cxn ang="0">
                <a:pos x="508" y="460"/>
              </a:cxn>
            </a:cxnLst>
            <a:rect l="0" t="0" r="r" b="b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828800" y="2438400"/>
            <a:ext cx="119532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data plane</a:t>
            </a:r>
          </a:p>
        </p:txBody>
      </p:sp>
      <p:sp>
        <p:nvSpPr>
          <p:cNvPr id="18" name="Freeform 42"/>
          <p:cNvSpPr>
            <a:spLocks/>
          </p:cNvSpPr>
          <p:nvPr/>
        </p:nvSpPr>
        <p:spPr bwMode="auto">
          <a:xfrm>
            <a:off x="5105400" y="2743200"/>
            <a:ext cx="407227" cy="146198"/>
          </a:xfrm>
          <a:custGeom>
            <a:avLst/>
            <a:gdLst/>
            <a:ahLst/>
            <a:cxnLst>
              <a:cxn ang="0">
                <a:pos x="411" y="0"/>
              </a:cxn>
              <a:cxn ang="0">
                <a:pos x="242" y="169"/>
              </a:cxn>
              <a:cxn ang="0">
                <a:pos x="0" y="193"/>
              </a:cxn>
            </a:cxnLst>
            <a:rect l="0" t="0" r="r" b="b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334000" y="2362200"/>
            <a:ext cx="147603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control plane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3657600" y="2590800"/>
            <a:ext cx="4572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4114800" y="2590800"/>
            <a:ext cx="457200" cy="609600"/>
          </a:xfrm>
          <a:prstGeom prst="rect">
            <a:avLst/>
          </a:prstGeom>
          <a:solidFill>
            <a:srgbClr val="23BF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4572000" y="2590800"/>
            <a:ext cx="442810" cy="609600"/>
          </a:xfrm>
          <a:prstGeom prst="rect">
            <a:avLst/>
          </a:prstGeom>
          <a:solidFill>
            <a:srgbClr val="49D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438400" y="3429000"/>
            <a:ext cx="990600" cy="265814"/>
            <a:chOff x="288" y="2592"/>
            <a:chExt cx="723" cy="240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88" y="2592"/>
              <a:ext cx="723" cy="96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288" y="2688"/>
              <a:ext cx="723" cy="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88" y="2784"/>
              <a:ext cx="723" cy="4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1752600" y="35814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4191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172200" y="4191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172200" y="35052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ransition advTm="2081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Migrate 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928688" lvl="1" indent="-457200"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Data plane: millions of packets/second on a 10Gbps link</a:t>
            </a:r>
          </a:p>
          <a:p>
            <a:pPr marL="928688" lvl="1" indent="-457200"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Control plane: less strict (with routing message </a:t>
            </a:r>
            <a:r>
              <a:rPr lang="en-US" b="0" dirty="0" smtClean="0">
                <a:latin typeface="+mn-lt"/>
                <a:ea typeface="+mn-ea"/>
              </a:rPr>
              <a:t>retrans</a:t>
            </a:r>
            <a:r>
              <a:rPr lang="en-US" dirty="0" smtClean="0"/>
              <a:t>mission</a:t>
            </a:r>
            <a:r>
              <a:rPr lang="en-US" b="0" dirty="0" smtClean="0">
                <a:latin typeface="+mn-lt"/>
                <a:ea typeface="+mn-ea"/>
              </a:rPr>
              <a:t>) </a:t>
            </a:r>
            <a:endParaRPr lang="en-US" b="0" dirty="0">
              <a:latin typeface="+mn-lt"/>
              <a:ea typeface="+mn-ea"/>
            </a:endParaRP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advTm="24726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+mn-lt"/>
                <a:ea typeface="+mn-ea"/>
              </a:rPr>
              <a:t>Migrate </a:t>
            </a:r>
            <a:r>
              <a:rPr lang="en-US" sz="2800" b="0" dirty="0">
                <a:latin typeface="+mn-lt"/>
                <a:ea typeface="+mn-ea"/>
              </a:rPr>
              <a:t>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Link migration</a:t>
            </a:r>
          </a:p>
        </p:txBody>
      </p:sp>
      <p:pic>
        <p:nvPicPr>
          <p:cNvPr id="19461" name="Picture 5" descr="ptn_link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759075"/>
            <a:ext cx="5715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82875"/>
            <a:ext cx="3200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257800"/>
            <a:ext cx="3733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4446588"/>
            <a:ext cx="3352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49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smtClean="0">
                <a:latin typeface="+mn-lt"/>
                <a:ea typeface="+mn-ea"/>
              </a:rPr>
              <a:t>Migrate </a:t>
            </a:r>
            <a:r>
              <a:rPr lang="en-US" sz="2800" b="0" dirty="0">
                <a:latin typeface="+mn-lt"/>
                <a:ea typeface="+mn-ea"/>
              </a:rPr>
              <a:t>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Link migration</a:t>
            </a:r>
          </a:p>
        </p:txBody>
      </p:sp>
      <p:pic>
        <p:nvPicPr>
          <p:cNvPr id="20485" name="Picture 6" descr="ptn_lin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62250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advTm="5492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VROOM Architecture</a:t>
            </a:r>
          </a:p>
        </p:txBody>
      </p:sp>
      <p:pic>
        <p:nvPicPr>
          <p:cNvPr id="21508" name="Picture 4" descr="no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8012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752600" y="3581400"/>
            <a:ext cx="6629400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1828800"/>
            <a:ext cx="1905000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5029200"/>
            <a:ext cx="6705600" cy="381000"/>
          </a:xfrm>
          <a:prstGeom prst="rect">
            <a:avLst/>
          </a:prstGeom>
          <a:solidFill>
            <a:srgbClr val="23BF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Dynamic Interface Binding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429000"/>
            <a:ext cx="6705600" cy="381000"/>
          </a:xfrm>
          <a:prstGeom prst="rect">
            <a:avLst/>
          </a:prstGeom>
          <a:solidFill>
            <a:srgbClr val="FF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Data-Plane Hypervisor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2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Key idea: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the migration of control and data planes</a:t>
            </a:r>
          </a:p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Migrate the control plane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Clone the data plane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Migrate the links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VROOM’s Migration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advTm="26707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lvl="1" eaLnBrk="1" hangingPunct="1"/>
            <a:r>
              <a:rPr lang="en-US" dirty="0" smtClean="0"/>
              <a:t>Binaries, configuration files, etc.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Control-Plane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4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eaLnBrk="1" hangingPunct="1"/>
            <a:r>
              <a:rPr lang="en-US" dirty="0" smtClean="0"/>
              <a:t>Memory</a:t>
            </a:r>
          </a:p>
          <a:p>
            <a:pPr lvl="1"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stage: iterative pre-copy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stage: stall-and-copy (when the control plane is “frozen”)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Control-Plane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 advTm="35989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eaLnBrk="1" hangingPunct="1"/>
            <a:r>
              <a:rPr lang="en-US" dirty="0" smtClean="0"/>
              <a:t>Memory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Control-Plane Migration</a:t>
            </a:r>
          </a:p>
        </p:txBody>
      </p:sp>
      <p:sp>
        <p:nvSpPr>
          <p:cNvPr id="25605" name="Rectangle 29"/>
          <p:cNvSpPr>
            <a:spLocks noChangeArrowheads="1"/>
          </p:cNvSpPr>
          <p:nvPr/>
        </p:nvSpPr>
        <p:spPr bwMode="auto">
          <a:xfrm>
            <a:off x="4267200" y="30480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30"/>
          <p:cNvSpPr>
            <a:spLocks noChangeArrowheads="1"/>
          </p:cNvSpPr>
          <p:nvPr/>
        </p:nvSpPr>
        <p:spPr bwMode="auto">
          <a:xfrm>
            <a:off x="4267200" y="47244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31"/>
          <p:cNvSpPr>
            <a:spLocks noChangeArrowheads="1"/>
          </p:cNvSpPr>
          <p:nvPr/>
        </p:nvSpPr>
        <p:spPr bwMode="auto">
          <a:xfrm>
            <a:off x="2209800" y="35052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5608" name="Rectangle 32"/>
          <p:cNvSpPr>
            <a:spLocks noChangeArrowheads="1"/>
          </p:cNvSpPr>
          <p:nvPr/>
        </p:nvSpPr>
        <p:spPr bwMode="auto">
          <a:xfrm>
            <a:off x="228600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4267200" y="3657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36"/>
          <p:cNvSpPr>
            <a:spLocks noChangeShapeType="1"/>
          </p:cNvSpPr>
          <p:nvPr/>
        </p:nvSpPr>
        <p:spPr bwMode="auto">
          <a:xfrm>
            <a:off x="4267200" y="5257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39"/>
          <p:cNvSpPr>
            <a:spLocks noChangeArrowheads="1"/>
          </p:cNvSpPr>
          <p:nvPr/>
        </p:nvSpPr>
        <p:spPr bwMode="auto">
          <a:xfrm>
            <a:off x="4495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Rectangle 40"/>
          <p:cNvSpPr>
            <a:spLocks noChangeArrowheads="1"/>
          </p:cNvSpPr>
          <p:nvPr/>
        </p:nvSpPr>
        <p:spPr bwMode="auto">
          <a:xfrm>
            <a:off x="4876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Rectangle 41"/>
          <p:cNvSpPr>
            <a:spLocks noChangeArrowheads="1"/>
          </p:cNvSpPr>
          <p:nvPr/>
        </p:nvSpPr>
        <p:spPr bwMode="auto">
          <a:xfrm>
            <a:off x="5257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Rectangle 42"/>
          <p:cNvSpPr>
            <a:spLocks noChangeArrowheads="1"/>
          </p:cNvSpPr>
          <p:nvPr/>
        </p:nvSpPr>
        <p:spPr bwMode="auto">
          <a:xfrm>
            <a:off x="5638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Rectangle 43"/>
          <p:cNvSpPr>
            <a:spLocks noChangeArrowheads="1"/>
          </p:cNvSpPr>
          <p:nvPr/>
        </p:nvSpPr>
        <p:spPr bwMode="auto">
          <a:xfrm>
            <a:off x="4495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Rectangle 44"/>
          <p:cNvSpPr>
            <a:spLocks noChangeArrowheads="1"/>
          </p:cNvSpPr>
          <p:nvPr/>
        </p:nvSpPr>
        <p:spPr bwMode="auto">
          <a:xfrm>
            <a:off x="4876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Rectangle 45"/>
          <p:cNvSpPr>
            <a:spLocks noChangeArrowheads="1"/>
          </p:cNvSpPr>
          <p:nvPr/>
        </p:nvSpPr>
        <p:spPr bwMode="auto">
          <a:xfrm>
            <a:off x="5257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46"/>
          <p:cNvSpPr>
            <a:spLocks noChangeArrowheads="1"/>
          </p:cNvSpPr>
          <p:nvPr/>
        </p:nvSpPr>
        <p:spPr bwMode="auto">
          <a:xfrm>
            <a:off x="5638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Rectangle 51"/>
          <p:cNvSpPr>
            <a:spLocks noChangeArrowheads="1"/>
          </p:cNvSpPr>
          <p:nvPr/>
        </p:nvSpPr>
        <p:spPr bwMode="auto">
          <a:xfrm>
            <a:off x="4724400" y="3733800"/>
            <a:ext cx="8382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724400" y="32004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4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2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11" grpId="0" animBg="1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 -- </a:t>
            </a:r>
            <a:r>
              <a:rPr lang="en-US" dirty="0" err="1" smtClean="0"/>
              <a:t>Blackholes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738919"/>
            <a:ext cx="3061268" cy="2585681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1268" h="2585681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  <a:cubicBezTo>
                  <a:pt x="489613" y="2146679"/>
                  <a:pt x="838768" y="2077681"/>
                  <a:pt x="1156268" y="258568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3048000" y="60960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117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Clone</a:t>
            </a:r>
            <a:r>
              <a:rPr lang="en-US" dirty="0" smtClean="0"/>
              <a:t> the data plane by repopulation</a:t>
            </a:r>
          </a:p>
          <a:p>
            <a:pPr lvl="1" eaLnBrk="1" hangingPunct="1"/>
            <a:r>
              <a:rPr lang="en-US" dirty="0" smtClean="0"/>
              <a:t>Enable migration across different data planes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Data-Plane Cloning</a:t>
            </a:r>
          </a:p>
        </p:txBody>
      </p:sp>
      <p:sp>
        <p:nvSpPr>
          <p:cNvPr id="26629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6632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6633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6636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>
            <a:off x="5029994" y="5334794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4724400" y="5408613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9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Remote Control Plane</a:t>
            </a:r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/>
              <a:t>Physical router A</a:t>
            </a:r>
          </a:p>
        </p:txBody>
      </p:sp>
      <p:sp>
        <p:nvSpPr>
          <p:cNvPr id="27657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7658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7661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27666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sp>
        <p:nvSpPr>
          <p:cNvPr id="27667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686800" cy="2209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Data-plane cloning takes time</a:t>
            </a:r>
          </a:p>
          <a:p>
            <a:pPr lvl="1" eaLnBrk="1" hangingPunct="1"/>
            <a:r>
              <a:rPr lang="en-US" sz="2400" dirty="0" smtClean="0"/>
              <a:t>Installing 250k routes takes over 20 seconds*</a:t>
            </a:r>
          </a:p>
          <a:p>
            <a:pPr eaLnBrk="1" hangingPunct="1"/>
            <a:r>
              <a:rPr lang="en-US" sz="2800" dirty="0" smtClean="0"/>
              <a:t>The control &amp; old data planes need to be kept “online”</a:t>
            </a:r>
          </a:p>
          <a:p>
            <a:pPr eaLnBrk="1" hangingPunct="1"/>
            <a:r>
              <a:rPr lang="en-US" sz="2800" dirty="0" smtClean="0"/>
              <a:t>Solution: redirect routing messages through tunnels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57200" y="6275388"/>
            <a:ext cx="769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*: P. </a:t>
            </a:r>
            <a:r>
              <a:rPr lang="en-US" sz="1600" b="0" dirty="0" err="1"/>
              <a:t>Francios</a:t>
            </a:r>
            <a:r>
              <a:rPr lang="en-US" sz="1600" b="0" dirty="0"/>
              <a:t>, et. al., Achieving sub-second IGP convergence in large IP networks, </a:t>
            </a:r>
          </a:p>
          <a:p>
            <a:r>
              <a:rPr lang="en-US" sz="1600" b="0" dirty="0"/>
              <a:t>ACM SIGCOMM CCR, no. 3, 2005.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 advTm="13994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686800" cy="2209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Data-plane cloning takes time</a:t>
            </a:r>
          </a:p>
          <a:p>
            <a:pPr lvl="1" eaLnBrk="1" hangingPunct="1"/>
            <a:r>
              <a:rPr lang="en-US" sz="2400" dirty="0" smtClean="0"/>
              <a:t>Installing 250k routes takes over 20 seconds*</a:t>
            </a:r>
          </a:p>
          <a:p>
            <a:pPr eaLnBrk="1" hangingPunct="1"/>
            <a:r>
              <a:rPr lang="en-US" sz="2800" dirty="0" smtClean="0"/>
              <a:t>The control &amp; old data planes need to be kept “online”</a:t>
            </a:r>
          </a:p>
          <a:p>
            <a:pPr eaLnBrk="1" hangingPunct="1"/>
            <a:r>
              <a:rPr lang="en-US" sz="2800" dirty="0" smtClean="0"/>
              <a:t>Solution: redirect routing messages through tunnels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Remote Control Plane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457200" y="6275388"/>
            <a:ext cx="769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*: P. </a:t>
            </a:r>
            <a:r>
              <a:rPr lang="en-US" sz="1600" b="0" dirty="0" err="1"/>
              <a:t>Francios</a:t>
            </a:r>
            <a:r>
              <a:rPr lang="en-US" sz="1600" b="0" dirty="0"/>
              <a:t>, et. al., Achieving sub-second IGP convergence in large IP networks, </a:t>
            </a:r>
          </a:p>
          <a:p>
            <a:r>
              <a:rPr lang="en-US" sz="1600" b="0" dirty="0"/>
              <a:t>ACM SIGCOMM CCR, no. 3, 2005.</a:t>
            </a:r>
          </a:p>
        </p:txBody>
      </p:sp>
      <p:sp>
        <p:nvSpPr>
          <p:cNvPr id="28678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8681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8682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8685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28694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V="1">
            <a:off x="4762500" y="4533900"/>
            <a:ext cx="992188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Flowchart: Data 59"/>
          <p:cNvSpPr>
            <a:spLocks noChangeArrowheads="1"/>
          </p:cNvSpPr>
          <p:nvPr/>
        </p:nvSpPr>
        <p:spPr bwMode="auto">
          <a:xfrm>
            <a:off x="2819400" y="4419600"/>
            <a:ext cx="304800" cy="152400"/>
          </a:xfrm>
          <a:prstGeom prst="flowChartInputOutpu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6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6 C 0.01945 0.00186 0.03924 0.00186 0.0691 0.00186 C 0.09896 0.00186 0.1573 0.0125 0.17882 0.00186 C 0.20035 -0.00879 0.1882 -0.04953 0.19809 -0.06088 C 0.20799 -0.07222 0.23143 -0.07152 0.23855 -0.0662 C 0.24584 -0.06088 0.24011 -0.05139 0.24045 -0.02963 C 0.24098 -0.00764 0.24063 0.02848 0.24045 0.06505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At the end of data-plane cloning, both data planes are ready to forward traffic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Double Data Planes</a:t>
            </a:r>
          </a:p>
        </p:txBody>
      </p:sp>
      <p:sp>
        <p:nvSpPr>
          <p:cNvPr id="30725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30730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0739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 advTm="11341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With the double data planes, links can be migrated independently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Asynchronous Link Migration</a:t>
            </a:r>
          </a:p>
        </p:txBody>
      </p:sp>
      <p:sp>
        <p:nvSpPr>
          <p:cNvPr id="31749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auto">
          <a:xfrm>
            <a:off x="1447800" y="3505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A</a:t>
            </a:r>
          </a:p>
        </p:txBody>
      </p:sp>
      <p:sp>
        <p:nvSpPr>
          <p:cNvPr id="31752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31755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1764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0" name="Straight Arrow Connector 39"/>
          <p:cNvCxnSpPr>
            <a:endCxn id="31763" idx="1"/>
          </p:cNvCxnSpPr>
          <p:nvPr/>
        </p:nvCxnSpPr>
        <p:spPr>
          <a:xfrm flipV="1">
            <a:off x="2514600" y="3619500"/>
            <a:ext cx="175895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10200" y="3581400"/>
            <a:ext cx="1524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514600" y="3733800"/>
            <a:ext cx="1752600" cy="5334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5410200" y="3733800"/>
            <a:ext cx="1447800" cy="4572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14600" y="4648200"/>
            <a:ext cx="1752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1764" idx="3"/>
          </p:cNvCxnSpPr>
          <p:nvPr/>
        </p:nvCxnSpPr>
        <p:spPr>
          <a:xfrm flipV="1">
            <a:off x="5416550" y="4572000"/>
            <a:ext cx="144145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5410200" y="4724400"/>
            <a:ext cx="1447800" cy="6858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2514600" y="4800600"/>
            <a:ext cx="1752600" cy="6096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62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29"/>
          <p:cNvSpPr>
            <a:spLocks noChangeArrowheads="1"/>
          </p:cNvSpPr>
          <p:nvPr/>
        </p:nvSpPr>
        <p:spPr bwMode="auto">
          <a:xfrm>
            <a:off x="6858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31773" idx="3"/>
          </p:cNvCxnSpPr>
          <p:nvPr/>
        </p:nvCxnSpPr>
        <p:spPr>
          <a:xfrm flipV="1">
            <a:off x="2514600" y="4038600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758" idx="2"/>
            <a:endCxn id="31774" idx="1"/>
          </p:cNvCxnSpPr>
          <p:nvPr/>
        </p:nvCxnSpPr>
        <p:spPr>
          <a:xfrm rot="16200000" flipH="1">
            <a:off x="5927725" y="3565525"/>
            <a:ext cx="457200" cy="140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31759" idx="2"/>
          </p:cNvCxnSpPr>
          <p:nvPr/>
        </p:nvCxnSpPr>
        <p:spPr>
          <a:xfrm>
            <a:off x="2514600" y="4953000"/>
            <a:ext cx="179705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486400" y="49530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9" name="Rectangle 31"/>
          <p:cNvSpPr>
            <a:spLocks noChangeArrowheads="1"/>
          </p:cNvSpPr>
          <p:nvPr/>
        </p:nvSpPr>
        <p:spPr bwMode="auto">
          <a:xfrm>
            <a:off x="7543800" y="3516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B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Control plane: </a:t>
            </a:r>
            <a:r>
              <a:rPr lang="en-US" dirty="0" err="1" smtClean="0"/>
              <a:t>OpenVZ</a:t>
            </a:r>
            <a:r>
              <a:rPr lang="en-US" dirty="0" smtClean="0"/>
              <a:t> + </a:t>
            </a:r>
            <a:r>
              <a:rPr lang="en-US" dirty="0" err="1" smtClean="0"/>
              <a:t>Quagga</a:t>
            </a:r>
            <a:endParaRPr lang="en-US" dirty="0" smtClean="0"/>
          </a:p>
          <a:p>
            <a:pPr eaLnBrk="1" hangingPunct="1"/>
            <a:r>
              <a:rPr lang="en-US" dirty="0" smtClean="0"/>
              <a:t>Data plane: two prototypes</a:t>
            </a:r>
          </a:p>
          <a:p>
            <a:pPr lvl="1" eaLnBrk="1" hangingPunct="1"/>
            <a:r>
              <a:rPr lang="en-US" dirty="0" smtClean="0"/>
              <a:t>Software-based data plane (SD): Linux kernel</a:t>
            </a:r>
          </a:p>
          <a:p>
            <a:pPr lvl="1" eaLnBrk="1" hangingPunct="1"/>
            <a:r>
              <a:rPr lang="en-US" dirty="0" smtClean="0"/>
              <a:t>Hardware-based data plane (HD): </a:t>
            </a:r>
            <a:r>
              <a:rPr lang="en-US" dirty="0" err="1" smtClean="0"/>
              <a:t>NetFPGA</a:t>
            </a:r>
            <a:endParaRPr lang="en-US" dirty="0" smtClean="0"/>
          </a:p>
          <a:p>
            <a:pPr eaLnBrk="1" hangingPunct="1"/>
            <a:r>
              <a:rPr lang="en-US" dirty="0" smtClean="0"/>
              <a:t>Why two prototypes?</a:t>
            </a:r>
          </a:p>
          <a:p>
            <a:pPr lvl="1" eaLnBrk="1" hangingPunct="1"/>
            <a:r>
              <a:rPr lang="en-US" dirty="0" smtClean="0"/>
              <a:t>To validate the </a:t>
            </a:r>
            <a:r>
              <a:rPr lang="en-US" dirty="0" smtClean="0">
                <a:solidFill>
                  <a:srgbClr val="3399FF"/>
                </a:solidFill>
              </a:rPr>
              <a:t>data-plane hypervisor </a:t>
            </a:r>
            <a:r>
              <a:rPr lang="en-US" dirty="0" smtClean="0"/>
              <a:t>design (e.g., migration between SD and HD)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Prototype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4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/>
              <a:t>Impact on data traffic</a:t>
            </a:r>
          </a:p>
          <a:p>
            <a:pPr lvl="1"/>
            <a:r>
              <a:rPr lang="en-US" sz="2700" dirty="0" smtClean="0"/>
              <a:t>SD: Slight delay increase due to CPU contention</a:t>
            </a:r>
          </a:p>
          <a:p>
            <a:pPr lvl="1"/>
            <a:r>
              <a:rPr lang="en-US" sz="2700" dirty="0" smtClean="0"/>
              <a:t>HD: no delay increase or packet loss</a:t>
            </a:r>
          </a:p>
          <a:p>
            <a:pPr eaLnBrk="1" hangingPunct="1"/>
            <a:r>
              <a:rPr lang="en-US" sz="3100" dirty="0" smtClean="0"/>
              <a:t>Impact on routing protocols</a:t>
            </a:r>
          </a:p>
          <a:p>
            <a:pPr lvl="1"/>
            <a:r>
              <a:rPr lang="en-US" dirty="0" smtClean="0"/>
              <a:t>Average control-plane downtime: </a:t>
            </a:r>
            <a:r>
              <a:rPr lang="en-US" dirty="0" smtClean="0">
                <a:solidFill>
                  <a:srgbClr val="FF0000"/>
                </a:solidFill>
              </a:rPr>
              <a:t>3.56</a:t>
            </a:r>
            <a:r>
              <a:rPr lang="en-US" dirty="0" smtClean="0"/>
              <a:t> seconds (performance lower bound)</a:t>
            </a:r>
          </a:p>
          <a:p>
            <a:pPr lvl="1"/>
            <a:r>
              <a:rPr lang="en-US" dirty="0" smtClean="0"/>
              <a:t>OSPF and BGP adjacencies stay up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VROOM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abstraction</a:t>
            </a:r>
          </a:p>
          <a:p>
            <a:r>
              <a:rPr lang="en-US" dirty="0" smtClean="0"/>
              <a:t>No modifications to router software</a:t>
            </a:r>
            <a:br>
              <a:rPr lang="en-US" dirty="0" smtClean="0"/>
            </a:br>
            <a:r>
              <a:rPr lang="en-US" dirty="0" smtClean="0"/>
              <a:t>(other than virtualization)</a:t>
            </a:r>
          </a:p>
          <a:p>
            <a:r>
              <a:rPr lang="en-US" dirty="0" smtClean="0"/>
              <a:t>No impact on data traffic</a:t>
            </a:r>
          </a:p>
          <a:p>
            <a:r>
              <a:rPr lang="en-US" dirty="0" smtClean="0"/>
              <a:t>No visible impact on routing protocols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 advTm="9548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III: </a:t>
            </a:r>
            <a:br>
              <a:rPr lang="en-US" dirty="0" smtClean="0"/>
            </a:br>
            <a:r>
              <a:rPr lang="en-US" dirty="0" smtClean="0"/>
              <a:t>Seamless Edge Link Migration with Router Grafting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sz="2000" dirty="0" smtClean="0"/>
              <a:t>With Jennifer Rexford, </a:t>
            </a:r>
            <a:r>
              <a:rPr lang="en-US" sz="2000" dirty="0" err="1" smtClean="0"/>
              <a:t>Kobus</a:t>
            </a:r>
            <a:r>
              <a:rPr lang="en-US" sz="2000" dirty="0" smtClean="0"/>
              <a:t>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Merwe</a:t>
            </a:r>
            <a:endParaRPr lang="en-US" sz="2000" dirty="0" smtClean="0"/>
          </a:p>
          <a:p>
            <a:r>
              <a:rPr lang="en-US" sz="2000" dirty="0" smtClean="0"/>
              <a:t>[NSDI 2010]</a:t>
            </a:r>
            <a:endParaRPr lang="en-US" sz="2000" dirty="0"/>
          </a:p>
        </p:txBody>
      </p:sp>
    </p:spTree>
  </p:cSld>
  <p:clrMapOvr>
    <a:masterClrMapping/>
  </p:clrMapOvr>
  <p:transition advTm="7005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3528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3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Single update partially brought down Internet</a:t>
            </a:r>
          </a:p>
          <a:p>
            <a:pPr lvl="1"/>
            <a:r>
              <a:rPr lang="en-US" dirty="0" smtClean="0"/>
              <a:t>8/27/10:	House of Cards</a:t>
            </a:r>
          </a:p>
          <a:p>
            <a:pPr lvl="1"/>
            <a:r>
              <a:rPr lang="en-US" dirty="0" smtClean="0"/>
              <a:t>5/3/09:	</a:t>
            </a:r>
            <a:r>
              <a:rPr lang="en-US" dirty="0" err="1" smtClean="0"/>
              <a:t>AfNOG</a:t>
            </a:r>
            <a:r>
              <a:rPr lang="en-US" dirty="0" smtClean="0"/>
              <a:t> Takes Byte Out of Internet </a:t>
            </a:r>
          </a:p>
          <a:p>
            <a:pPr lvl="1"/>
            <a:r>
              <a:rPr lang="en-US" dirty="0" smtClean="0"/>
              <a:t>2/16/09:	Reckless Driving on the Internet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 --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10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Renesys</a:t>
            </a:r>
            <a:r>
              <a:rPr lang="en-US" dirty="0" smtClean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 flipH="1">
            <a:off x="1600200" y="3738919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3733800" y="5029200"/>
            <a:ext cx="1066800" cy="1105393"/>
          </a:xfrm>
          <a:prstGeom prst="rect">
            <a:avLst/>
          </a:prstGeom>
          <a:noFill/>
        </p:spPr>
      </p:pic>
      <p:sp>
        <p:nvSpPr>
          <p:cNvPr id="30" name="Multiply 29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636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Change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stCxn id="10" idx="3"/>
            <a:endCxn id="16" idx="1"/>
          </p:cNvCxnSpPr>
          <p:nvPr/>
        </p:nvCxnSpPr>
        <p:spPr bwMode="auto">
          <a:xfrm>
            <a:off x="5181600" y="4000500"/>
            <a:ext cx="838200" cy="60960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5448300" y="2933700"/>
            <a:ext cx="11430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172200" y="25908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Move Link</a:t>
            </a:r>
            <a:endParaRPr lang="en-US" sz="2400" b="1" dirty="0"/>
          </a:p>
        </p:txBody>
      </p:sp>
    </p:spTree>
  </p:cSld>
  <p:clrMapOvr>
    <a:masterClrMapping/>
  </p:clrMapOvr>
  <p:transition advTm="24602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(Recall) Change is Painful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29" idx="3"/>
          </p:cNvCxnSpPr>
          <p:nvPr/>
        </p:nvCxnSpPr>
        <p:spPr bwMode="auto">
          <a:xfrm>
            <a:off x="5105400" y="4381500"/>
            <a:ext cx="914400" cy="22860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5448300" y="2933700"/>
            <a:ext cx="11430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172200" y="25908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Move Link</a:t>
            </a:r>
            <a:endParaRPr lang="en-US" sz="2400" b="1" dirty="0"/>
          </a:p>
        </p:txBody>
      </p:sp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the Disruption (today)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6096000"/>
            <a:ext cx="25442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delete neighbor 1.2.3.4</a:t>
            </a:r>
            <a:endParaRPr lang="en-US" dirty="0"/>
          </a:p>
        </p:txBody>
      </p:sp>
      <p:cxnSp>
        <p:nvCxnSpPr>
          <p:cNvPr id="12" name="Shape 27"/>
          <p:cNvCxnSpPr>
            <a:stCxn id="11" idx="0"/>
            <a:endCxn id="29" idx="2"/>
          </p:cNvCxnSpPr>
          <p:nvPr/>
        </p:nvCxnSpPr>
        <p:spPr bwMode="auto">
          <a:xfrm rot="16200000" flipV="1">
            <a:off x="5798622" y="4678878"/>
            <a:ext cx="1790700" cy="1043543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971800" y="6324600"/>
            <a:ext cx="23368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Add neighbor 1.2.3.4</a:t>
            </a:r>
            <a:endParaRPr lang="en-US" dirty="0"/>
          </a:p>
        </p:txBody>
      </p:sp>
      <p:cxnSp>
        <p:nvCxnSpPr>
          <p:cNvPr id="14" name="Shape 27"/>
          <p:cNvCxnSpPr>
            <a:stCxn id="13" idx="0"/>
            <a:endCxn id="7" idx="2"/>
          </p:cNvCxnSpPr>
          <p:nvPr/>
        </p:nvCxnSpPr>
        <p:spPr bwMode="auto">
          <a:xfrm rot="5400000" flipH="1" flipV="1">
            <a:off x="4222767" y="5518168"/>
            <a:ext cx="723900" cy="888965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6477000" y="3898900"/>
            <a:ext cx="18288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791200" y="4356100"/>
            <a:ext cx="914400" cy="228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 rot="20759813">
            <a:off x="5889014" y="4601966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3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Reconfigure old router, remove </a:t>
            </a:r>
            <a:r>
              <a:rPr lang="en-US" sz="2800" dirty="0" smtClean="0"/>
              <a:t>old link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Add new link, configure new router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Establish new BGP session (exchange routes)</a:t>
            </a:r>
            <a:endParaRPr lang="en-US" sz="2800" dirty="0" smtClean="0"/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>
            <a:off x="4724400" y="3962400"/>
            <a:ext cx="9144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0800000" flipV="1">
            <a:off x="5105402" y="4038600"/>
            <a:ext cx="609599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 rot="20759813">
            <a:off x="4144546" y="40103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10800000">
            <a:off x="3810000" y="4724400"/>
            <a:ext cx="6858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5105400" y="4191000"/>
            <a:ext cx="381000" cy="3048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advTm="3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20" grpId="0" animBg="1"/>
      <p:bldP spid="22" grpId="0" animBg="1"/>
      <p:bldP spid="24" grpId="0"/>
      <p:bldP spid="41" grpId="0"/>
      <p:bldP spid="41" grpId="1"/>
      <p:bldP spid="41" grpId="2"/>
      <p:bldP spid="41" grpId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the Disruption (today)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3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Reconfigure old router, remove </a:t>
            </a:r>
            <a:r>
              <a:rPr lang="en-US" sz="2800" dirty="0" smtClean="0"/>
              <a:t>old link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Add new link, configure new router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Establish new BGP session (exchange routes)</a:t>
            </a:r>
            <a:endParaRPr lang="en-US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57200" y="3124200"/>
            <a:ext cx="8458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Downtime (Minutes)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462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Breaking the Link to Router Binding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6477000" y="3898900"/>
            <a:ext cx="18288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Curved Connector 31"/>
          <p:cNvCxnSpPr/>
          <p:nvPr/>
        </p:nvCxnSpPr>
        <p:spPr bwMode="auto">
          <a:xfrm rot="16200000" flipH="1" flipV="1">
            <a:off x="5037068" y="3314700"/>
            <a:ext cx="1066800" cy="1295400"/>
          </a:xfrm>
          <a:prstGeom prst="curvedConnector3">
            <a:avLst>
              <a:gd name="adj1" fmla="val -2142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105400" y="2667000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state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4419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link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34" grpId="1" animBg="1"/>
      <p:bldP spid="3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Breaking the Link to Router Binding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21336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i="1" dirty="0" smtClean="0">
                <a:solidFill>
                  <a:srgbClr val="000000"/>
                </a:solidFill>
              </a:rPr>
              <a:t>Router Grafting </a:t>
            </a:r>
            <a:r>
              <a:rPr lang="en-US" sz="3000" dirty="0" smtClean="0">
                <a:solidFill>
                  <a:srgbClr val="000000"/>
                </a:solidFill>
              </a:rPr>
              <a:t>enables </a:t>
            </a:r>
            <a:r>
              <a:rPr lang="en-US" sz="3000" dirty="0">
                <a:solidFill>
                  <a:srgbClr val="000000"/>
                </a:solidFill>
              </a:rPr>
              <a:t>this </a:t>
            </a:r>
            <a:r>
              <a:rPr lang="en-US" sz="3000" dirty="0" smtClean="0">
                <a:solidFill>
                  <a:srgbClr val="000000"/>
                </a:solidFill>
              </a:rPr>
              <a:t>breaking apart a router (splitting/merging).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86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2597102"/>
            <a:ext cx="6284890" cy="1502535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4890" h="1502535">
                <a:moveTo>
                  <a:pt x="0" y="1502535"/>
                </a:moveTo>
                <a:cubicBezTo>
                  <a:pt x="533400" y="1419895"/>
                  <a:pt x="1066800" y="1337256"/>
                  <a:pt x="1468191" y="1193442"/>
                </a:cubicBezTo>
                <a:cubicBezTo>
                  <a:pt x="1869582" y="1049628"/>
                  <a:pt x="2037008" y="736242"/>
                  <a:pt x="2408349" y="639651"/>
                </a:cubicBezTo>
                <a:cubicBezTo>
                  <a:pt x="2779690" y="543060"/>
                  <a:pt x="3275526" y="708338"/>
                  <a:pt x="3696236" y="613893"/>
                </a:cubicBezTo>
                <a:cubicBezTo>
                  <a:pt x="4116946" y="519448"/>
                  <a:pt x="4627808" y="145960"/>
                  <a:pt x="4932608" y="72980"/>
                </a:cubicBezTo>
                <a:cubicBezTo>
                  <a:pt x="5237408" y="0"/>
                  <a:pt x="5299656" y="19318"/>
                  <a:pt x="5525036" y="176011"/>
                </a:cubicBezTo>
                <a:cubicBezTo>
                  <a:pt x="5750416" y="332704"/>
                  <a:pt x="6284890" y="1013138"/>
                  <a:pt x="6284890" y="1013138"/>
                </a:cubicBezTo>
                <a:lnTo>
                  <a:pt x="6284890" y="1013138"/>
                </a:ln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7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87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3934359"/>
            <a:ext cx="6513490" cy="361682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  <a:gd name="connsiteX0" fmla="*/ 0 w 6284890"/>
              <a:gd name="connsiteY0" fmla="*/ 1502535 h 1650642"/>
              <a:gd name="connsiteX1" fmla="*/ 1468191 w 6284890"/>
              <a:gd name="connsiteY1" fmla="*/ 1193442 h 1650642"/>
              <a:gd name="connsiteX2" fmla="*/ 2408349 w 6284890"/>
              <a:gd name="connsiteY2" fmla="*/ 1554051 h 1650642"/>
              <a:gd name="connsiteX3" fmla="*/ 3696236 w 6284890"/>
              <a:gd name="connsiteY3" fmla="*/ 613893 h 1650642"/>
              <a:gd name="connsiteX4" fmla="*/ 4932608 w 6284890"/>
              <a:gd name="connsiteY4" fmla="*/ 72980 h 1650642"/>
              <a:gd name="connsiteX5" fmla="*/ 5525036 w 6284890"/>
              <a:gd name="connsiteY5" fmla="*/ 176011 h 1650642"/>
              <a:gd name="connsiteX6" fmla="*/ 6284890 w 6284890"/>
              <a:gd name="connsiteY6" fmla="*/ 1013138 h 1650642"/>
              <a:gd name="connsiteX7" fmla="*/ 6284890 w 6284890"/>
              <a:gd name="connsiteY7" fmla="*/ 1013138 h 1650642"/>
              <a:gd name="connsiteX0" fmla="*/ 0 w 6284890"/>
              <a:gd name="connsiteY0" fmla="*/ 1502535 h 1676042"/>
              <a:gd name="connsiteX1" fmla="*/ 1468191 w 6284890"/>
              <a:gd name="connsiteY1" fmla="*/ 1345842 h 1676042"/>
              <a:gd name="connsiteX2" fmla="*/ 2408349 w 6284890"/>
              <a:gd name="connsiteY2" fmla="*/ 1554051 h 1676042"/>
              <a:gd name="connsiteX3" fmla="*/ 3696236 w 6284890"/>
              <a:gd name="connsiteY3" fmla="*/ 613893 h 1676042"/>
              <a:gd name="connsiteX4" fmla="*/ 4932608 w 6284890"/>
              <a:gd name="connsiteY4" fmla="*/ 72980 h 1676042"/>
              <a:gd name="connsiteX5" fmla="*/ 5525036 w 6284890"/>
              <a:gd name="connsiteY5" fmla="*/ 176011 h 1676042"/>
              <a:gd name="connsiteX6" fmla="*/ 6284890 w 6284890"/>
              <a:gd name="connsiteY6" fmla="*/ 1013138 h 1676042"/>
              <a:gd name="connsiteX7" fmla="*/ 6284890 w 6284890"/>
              <a:gd name="connsiteY7" fmla="*/ 1013138 h 1676042"/>
              <a:gd name="connsiteX0" fmla="*/ 0 w 6284890"/>
              <a:gd name="connsiteY0" fmla="*/ 1680335 h 2105338"/>
              <a:gd name="connsiteX1" fmla="*/ 1468191 w 6284890"/>
              <a:gd name="connsiteY1" fmla="*/ 1523642 h 2105338"/>
              <a:gd name="connsiteX2" fmla="*/ 2408349 w 6284890"/>
              <a:gd name="connsiteY2" fmla="*/ 1731851 h 2105338"/>
              <a:gd name="connsiteX3" fmla="*/ 3696236 w 6284890"/>
              <a:gd name="connsiteY3" fmla="*/ 1858493 h 2105338"/>
              <a:gd name="connsiteX4" fmla="*/ 4932608 w 6284890"/>
              <a:gd name="connsiteY4" fmla="*/ 250780 h 2105338"/>
              <a:gd name="connsiteX5" fmla="*/ 5525036 w 6284890"/>
              <a:gd name="connsiteY5" fmla="*/ 353811 h 2105338"/>
              <a:gd name="connsiteX6" fmla="*/ 6284890 w 6284890"/>
              <a:gd name="connsiteY6" fmla="*/ 1190938 h 2105338"/>
              <a:gd name="connsiteX7" fmla="*/ 6284890 w 6284890"/>
              <a:gd name="connsiteY7" fmla="*/ 1190938 h 2105338"/>
              <a:gd name="connsiteX0" fmla="*/ 0 w 6284890"/>
              <a:gd name="connsiteY0" fmla="*/ 1398431 h 1594834"/>
              <a:gd name="connsiteX1" fmla="*/ 1468191 w 6284890"/>
              <a:gd name="connsiteY1" fmla="*/ 1241738 h 1594834"/>
              <a:gd name="connsiteX2" fmla="*/ 2408349 w 6284890"/>
              <a:gd name="connsiteY2" fmla="*/ 1449947 h 1594834"/>
              <a:gd name="connsiteX3" fmla="*/ 3696236 w 6284890"/>
              <a:gd name="connsiteY3" fmla="*/ 1576589 h 1594834"/>
              <a:gd name="connsiteX4" fmla="*/ 5161208 w 6284890"/>
              <a:gd name="connsiteY4" fmla="*/ 1340476 h 1594834"/>
              <a:gd name="connsiteX5" fmla="*/ 5525036 w 6284890"/>
              <a:gd name="connsiteY5" fmla="*/ 71907 h 1594834"/>
              <a:gd name="connsiteX6" fmla="*/ 6284890 w 6284890"/>
              <a:gd name="connsiteY6" fmla="*/ 909034 h 1594834"/>
              <a:gd name="connsiteX7" fmla="*/ 6284890 w 6284890"/>
              <a:gd name="connsiteY7" fmla="*/ 909034 h 1594834"/>
              <a:gd name="connsiteX0" fmla="*/ 0 w 6284890"/>
              <a:gd name="connsiteY0" fmla="*/ 489397 h 685800"/>
              <a:gd name="connsiteX1" fmla="*/ 1468191 w 6284890"/>
              <a:gd name="connsiteY1" fmla="*/ 332704 h 685800"/>
              <a:gd name="connsiteX2" fmla="*/ 2408349 w 6284890"/>
              <a:gd name="connsiteY2" fmla="*/ 540913 h 685800"/>
              <a:gd name="connsiteX3" fmla="*/ 3696236 w 6284890"/>
              <a:gd name="connsiteY3" fmla="*/ 667555 h 685800"/>
              <a:gd name="connsiteX4" fmla="*/ 5161208 w 6284890"/>
              <a:gd name="connsiteY4" fmla="*/ 431442 h 685800"/>
              <a:gd name="connsiteX5" fmla="*/ 5829836 w 6284890"/>
              <a:gd name="connsiteY5" fmla="*/ 458273 h 685800"/>
              <a:gd name="connsiteX6" fmla="*/ 6284890 w 6284890"/>
              <a:gd name="connsiteY6" fmla="*/ 0 h 685800"/>
              <a:gd name="connsiteX7" fmla="*/ 6284890 w 6284890"/>
              <a:gd name="connsiteY7" fmla="*/ 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513490 w 6513490"/>
              <a:gd name="connsiteY7" fmla="*/ 68580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278450 w 6513490"/>
              <a:gd name="connsiteY7" fmla="*/ 542122 h 685800"/>
              <a:gd name="connsiteX8" fmla="*/ 6513490 w 6513490"/>
              <a:gd name="connsiteY8" fmla="*/ 685800 h 685800"/>
              <a:gd name="connsiteX0" fmla="*/ 0 w 6513490"/>
              <a:gd name="connsiteY0" fmla="*/ 165279 h 389989"/>
              <a:gd name="connsiteX1" fmla="*/ 1468191 w 6513490"/>
              <a:gd name="connsiteY1" fmla="*/ 8586 h 389989"/>
              <a:gd name="connsiteX2" fmla="*/ 2408349 w 6513490"/>
              <a:gd name="connsiteY2" fmla="*/ 216795 h 389989"/>
              <a:gd name="connsiteX3" fmla="*/ 3696236 w 6513490"/>
              <a:gd name="connsiteY3" fmla="*/ 343437 h 389989"/>
              <a:gd name="connsiteX4" fmla="*/ 5161208 w 6513490"/>
              <a:gd name="connsiteY4" fmla="*/ 107324 h 389989"/>
              <a:gd name="connsiteX5" fmla="*/ 5829836 w 6513490"/>
              <a:gd name="connsiteY5" fmla="*/ 134155 h 389989"/>
              <a:gd name="connsiteX6" fmla="*/ 6056290 w 6513490"/>
              <a:gd name="connsiteY6" fmla="*/ 209282 h 389989"/>
              <a:gd name="connsiteX7" fmla="*/ 6278450 w 6513490"/>
              <a:gd name="connsiteY7" fmla="*/ 218004 h 389989"/>
              <a:gd name="connsiteX8" fmla="*/ 6513490 w 6513490"/>
              <a:gd name="connsiteY8" fmla="*/ 361682 h 389989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056290 w 6513490"/>
              <a:gd name="connsiteY6" fmla="*/ 209282 h 361682"/>
              <a:gd name="connsiteX7" fmla="*/ 6513490 w 6513490"/>
              <a:gd name="connsiteY7" fmla="*/ 361682 h 361682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513490 w 6513490"/>
              <a:gd name="connsiteY6" fmla="*/ 361682 h 3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490" h="361682">
                <a:moveTo>
                  <a:pt x="0" y="165279"/>
                </a:moveTo>
                <a:cubicBezTo>
                  <a:pt x="533400" y="82639"/>
                  <a:pt x="1066800" y="0"/>
                  <a:pt x="1468191" y="8586"/>
                </a:cubicBezTo>
                <a:cubicBezTo>
                  <a:pt x="1869582" y="17172"/>
                  <a:pt x="2037008" y="160987"/>
                  <a:pt x="2408349" y="216795"/>
                </a:cubicBezTo>
                <a:cubicBezTo>
                  <a:pt x="2779690" y="272603"/>
                  <a:pt x="3237426" y="361682"/>
                  <a:pt x="3696236" y="343437"/>
                </a:cubicBezTo>
                <a:cubicBezTo>
                  <a:pt x="4155046" y="325192"/>
                  <a:pt x="4805608" y="142204"/>
                  <a:pt x="5161208" y="107324"/>
                </a:cubicBezTo>
                <a:cubicBezTo>
                  <a:pt x="5516808" y="72444"/>
                  <a:pt x="5604456" y="91762"/>
                  <a:pt x="5829836" y="134155"/>
                </a:cubicBezTo>
                <a:cubicBezTo>
                  <a:pt x="6055216" y="176548"/>
                  <a:pt x="6371062" y="314281"/>
                  <a:pt x="6513490" y="361682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" y="4876800"/>
            <a:ext cx="82296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The topology changes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(Need to re-run decision processes)</a:t>
            </a:r>
          </a:p>
        </p:txBody>
      </p:sp>
    </p:spTree>
    <p:custDataLst>
      <p:tags r:id="rId1"/>
    </p:custDataLst>
  </p:cSld>
  <p:clrMapOvr>
    <a:masterClrMapping/>
  </p:clrMapOvr>
  <p:transition advTm="25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Protocol Layers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 advTm="2326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990600" y="4343400"/>
            <a:ext cx="6858000" cy="2514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the Problem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Tireless effort of network operators</a:t>
            </a:r>
          </a:p>
          <a:p>
            <a:pPr lvl="1"/>
            <a:r>
              <a:rPr lang="en-US" dirty="0" smtClean="0"/>
              <a:t>Majority of the cost of a network is management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[yankee02]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50466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 bwMode="auto">
          <a:xfrm>
            <a:off x="0" y="2971800"/>
            <a:ext cx="2286000" cy="31242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352799" y="2628053"/>
            <a:ext cx="5791201" cy="37647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40" name="Straight Connector 39"/>
          <p:cNvCxnSpPr>
            <a:endCxn id="41" idx="3"/>
          </p:cNvCxnSpPr>
          <p:nvPr/>
        </p:nvCxnSpPr>
        <p:spPr>
          <a:xfrm rot="10800000">
            <a:off x="1676400" y="4381500"/>
            <a:ext cx="2286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81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stCxn id="43" idx="1"/>
          </p:cNvCxnSpPr>
          <p:nvPr/>
        </p:nvCxnSpPr>
        <p:spPr>
          <a:xfrm rot="10800000" flipV="1">
            <a:off x="5943600" y="4000500"/>
            <a:ext cx="12192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3810001" y="4038600"/>
            <a:ext cx="2209801" cy="381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 bwMode="auto">
          <a:xfrm>
            <a:off x="6324600" y="40957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4191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1" y="5486400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77861" y="5877580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</p:spTree>
  </p:cSld>
  <p:clrMapOvr>
    <a:masterClrMapping/>
  </p:clrMapOvr>
  <p:transition advTm="1532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r>
              <a:rPr lang="en-US" dirty="0" smtClean="0"/>
              <a:t>Links are not physical wires</a:t>
            </a:r>
          </a:p>
          <a:p>
            <a:pPr lvl="1"/>
            <a:r>
              <a:rPr lang="en-US" dirty="0" smtClean="0"/>
              <a:t>Switchover in nanoseconds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6" name="Cloud 25"/>
          <p:cNvSpPr/>
          <p:nvPr/>
        </p:nvSpPr>
        <p:spPr bwMode="auto">
          <a:xfrm>
            <a:off x="0" y="2971800"/>
            <a:ext cx="2286000" cy="31242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352799" y="2628053"/>
            <a:ext cx="5791201" cy="37647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3657601" y="3733800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191000"/>
            <a:ext cx="479425" cy="385763"/>
          </a:xfrm>
          <a:prstGeom prst="rect">
            <a:avLst/>
          </a:prstGeom>
          <a:noFill/>
        </p:spPr>
      </p:pic>
      <p:pic>
        <p:nvPicPr>
          <p:cNvPr id="6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3962400"/>
            <a:ext cx="479425" cy="385763"/>
          </a:xfrm>
          <a:prstGeom prst="rect">
            <a:avLst/>
          </a:prstGeom>
          <a:noFill/>
        </p:spPr>
      </p:pic>
      <p:pic>
        <p:nvPicPr>
          <p:cNvPr id="8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872037"/>
            <a:ext cx="479425" cy="385763"/>
          </a:xfrm>
          <a:prstGeom prst="rect">
            <a:avLst/>
          </a:prstGeom>
          <a:noFill/>
        </p:spPr>
      </p:pic>
      <p:pic>
        <p:nvPicPr>
          <p:cNvPr id="9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872037"/>
            <a:ext cx="479425" cy="385763"/>
          </a:xfrm>
          <a:prstGeom prst="rect">
            <a:avLst/>
          </a:prstGeom>
          <a:noFill/>
        </p:spPr>
      </p:pic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 flipV="1">
            <a:off x="4365626" y="4155282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5127627" y="4079082"/>
            <a:ext cx="260348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191000" y="4571999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>
          <a:xfrm>
            <a:off x="5051426" y="5064919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1"/>
            <a:endCxn id="29" idx="3"/>
          </p:cNvCxnSpPr>
          <p:nvPr/>
        </p:nvCxnSpPr>
        <p:spPr>
          <a:xfrm rot="10800000">
            <a:off x="1676401" y="4381500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648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81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32" idx="1"/>
            <a:endCxn id="7" idx="3"/>
          </p:cNvCxnSpPr>
          <p:nvPr/>
        </p:nvCxnSpPr>
        <p:spPr>
          <a:xfrm rot="10800000" flipV="1">
            <a:off x="5867400" y="4000500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1"/>
            <a:endCxn id="9" idx="3"/>
          </p:cNvCxnSpPr>
          <p:nvPr/>
        </p:nvCxnSpPr>
        <p:spPr>
          <a:xfrm rot="10800000" flipV="1">
            <a:off x="5737228" y="5029199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4191000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7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886200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0957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3272135"/>
            <a:ext cx="2460930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Optical Switches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177861" y="5877580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1" y="5486400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</p:spTree>
  </p:cSld>
  <p:clrMapOvr>
    <a:masterClrMapping/>
  </p:clrMapOvr>
  <p:transition advTm="26115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35052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 advTm="2527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is an identifier in BGP</a:t>
            </a:r>
          </a:p>
          <a:p>
            <a:r>
              <a:rPr lang="en-US" dirty="0" smtClean="0"/>
              <a:t>Changing it would require neighbor to reconfigure</a:t>
            </a:r>
          </a:p>
          <a:p>
            <a:pPr lvl="1"/>
            <a:r>
              <a:rPr lang="en-US" dirty="0" smtClean="0"/>
              <a:t>Not transparent</a:t>
            </a:r>
          </a:p>
          <a:p>
            <a:pPr lvl="1"/>
            <a:r>
              <a:rPr lang="en-US" dirty="0" smtClean="0"/>
              <a:t>Also has impact on TCP (later)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IP Address</a:t>
            </a:r>
            <a:endParaRPr lang="en-US" dirty="0"/>
          </a:p>
        </p:txBody>
      </p:sp>
      <p:sp>
        <p:nvSpPr>
          <p:cNvPr id="27" name="Cloud 26"/>
          <p:cNvSpPr/>
          <p:nvPr/>
        </p:nvSpPr>
        <p:spPr bwMode="auto">
          <a:xfrm>
            <a:off x="0" y="3389293"/>
            <a:ext cx="2286000" cy="28194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352799" y="3008292"/>
            <a:ext cx="5791201" cy="34971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3657601" y="3846493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30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303693"/>
            <a:ext cx="479425" cy="385763"/>
          </a:xfrm>
          <a:prstGeom prst="rect">
            <a:avLst/>
          </a:prstGeom>
          <a:noFill/>
        </p:spPr>
      </p:pic>
      <p:pic>
        <p:nvPicPr>
          <p:cNvPr id="31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075093"/>
            <a:ext cx="479425" cy="385763"/>
          </a:xfrm>
          <a:prstGeom prst="rect">
            <a:avLst/>
          </a:prstGeom>
          <a:noFill/>
        </p:spPr>
      </p:pic>
      <p:pic>
        <p:nvPicPr>
          <p:cNvPr id="32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984730"/>
            <a:ext cx="479425" cy="385763"/>
          </a:xfrm>
          <a:prstGeom prst="rect">
            <a:avLst/>
          </a:prstGeom>
          <a:noFill/>
        </p:spPr>
      </p:pic>
      <p:pic>
        <p:nvPicPr>
          <p:cNvPr id="33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984730"/>
            <a:ext cx="479425" cy="385763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>
            <a:stCxn id="30" idx="3"/>
            <a:endCxn id="31" idx="1"/>
          </p:cNvCxnSpPr>
          <p:nvPr/>
        </p:nvCxnSpPr>
        <p:spPr>
          <a:xfrm flipV="1">
            <a:off x="4365626" y="4267975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3"/>
            <a:endCxn id="45" idx="1"/>
          </p:cNvCxnSpPr>
          <p:nvPr/>
        </p:nvCxnSpPr>
        <p:spPr>
          <a:xfrm flipV="1">
            <a:off x="5127627" y="4191775"/>
            <a:ext cx="260348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191000" y="4684692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3"/>
            <a:endCxn id="33" idx="1"/>
          </p:cNvCxnSpPr>
          <p:nvPr/>
        </p:nvCxnSpPr>
        <p:spPr>
          <a:xfrm>
            <a:off x="5051426" y="5177612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75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6089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94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stCxn id="41" idx="1"/>
            <a:endCxn id="45" idx="3"/>
          </p:cNvCxnSpPr>
          <p:nvPr/>
        </p:nvCxnSpPr>
        <p:spPr>
          <a:xfrm rot="10800000" flipV="1">
            <a:off x="5867400" y="4113193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33" idx="3"/>
          </p:cNvCxnSpPr>
          <p:nvPr/>
        </p:nvCxnSpPr>
        <p:spPr>
          <a:xfrm rot="10800000" flipV="1">
            <a:off x="5737228" y="5141892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15000" y="4303693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4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998893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208443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77861" y="5990273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1" y="5599093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415129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324600" y="37702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  <p:cxnSp>
        <p:nvCxnSpPr>
          <p:cNvPr id="38" name="Straight Connector 37"/>
          <p:cNvCxnSpPr>
            <a:stCxn id="30" idx="1"/>
            <a:endCxn id="39" idx="3"/>
          </p:cNvCxnSpPr>
          <p:nvPr/>
        </p:nvCxnSpPr>
        <p:spPr>
          <a:xfrm rot="10800000">
            <a:off x="1676401" y="4494193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3711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not used for global </a:t>
            </a:r>
            <a:r>
              <a:rPr lang="en-US" dirty="0" err="1" smtClean="0"/>
              <a:t>reachability</a:t>
            </a:r>
            <a:endParaRPr lang="en-US" dirty="0" smtClean="0"/>
          </a:p>
          <a:p>
            <a:pPr lvl="1"/>
            <a:r>
              <a:rPr lang="en-US" dirty="0" smtClean="0"/>
              <a:t>Can move with BGP session</a:t>
            </a:r>
          </a:p>
          <a:p>
            <a:pPr lvl="1"/>
            <a:r>
              <a:rPr lang="en-US" dirty="0" smtClean="0"/>
              <a:t>Neighbor doesn’t have to reconfigure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Re-assign IP Address</a:t>
            </a:r>
            <a:endParaRPr lang="en-US" dirty="0"/>
          </a:p>
        </p:txBody>
      </p:sp>
      <p:sp>
        <p:nvSpPr>
          <p:cNvPr id="28" name="Cloud 27"/>
          <p:cNvSpPr/>
          <p:nvPr/>
        </p:nvSpPr>
        <p:spPr bwMode="auto">
          <a:xfrm>
            <a:off x="0" y="3389293"/>
            <a:ext cx="2286000" cy="28194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352799" y="3008292"/>
            <a:ext cx="5791201" cy="34971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3657601" y="3846493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31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303693"/>
            <a:ext cx="479425" cy="385763"/>
          </a:xfrm>
          <a:prstGeom prst="rect">
            <a:avLst/>
          </a:prstGeom>
          <a:noFill/>
        </p:spPr>
      </p:pic>
      <p:pic>
        <p:nvPicPr>
          <p:cNvPr id="32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075093"/>
            <a:ext cx="479425" cy="385763"/>
          </a:xfrm>
          <a:prstGeom prst="rect">
            <a:avLst/>
          </a:prstGeom>
          <a:noFill/>
        </p:spPr>
      </p:pic>
      <p:pic>
        <p:nvPicPr>
          <p:cNvPr id="33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984730"/>
            <a:ext cx="479425" cy="385763"/>
          </a:xfrm>
          <a:prstGeom prst="rect">
            <a:avLst/>
          </a:prstGeom>
          <a:noFill/>
        </p:spPr>
      </p:pic>
      <p:pic>
        <p:nvPicPr>
          <p:cNvPr id="34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984730"/>
            <a:ext cx="479425" cy="385763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>
            <a:stCxn id="31" idx="3"/>
            <a:endCxn id="32" idx="1"/>
          </p:cNvCxnSpPr>
          <p:nvPr/>
        </p:nvCxnSpPr>
        <p:spPr>
          <a:xfrm flipV="1">
            <a:off x="4365626" y="4267975"/>
            <a:ext cx="282576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3"/>
            <a:endCxn id="45" idx="1"/>
          </p:cNvCxnSpPr>
          <p:nvPr/>
        </p:nvCxnSpPr>
        <p:spPr>
          <a:xfrm flipV="1">
            <a:off x="5127627" y="4191775"/>
            <a:ext cx="260348" cy="762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191000" y="4684692"/>
            <a:ext cx="457202" cy="30480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34" idx="1"/>
          </p:cNvCxnSpPr>
          <p:nvPr/>
        </p:nvCxnSpPr>
        <p:spPr>
          <a:xfrm>
            <a:off x="5051426" y="5177612"/>
            <a:ext cx="206376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75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6089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94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stCxn id="41" idx="1"/>
            <a:endCxn id="45" idx="3"/>
          </p:cNvCxnSpPr>
          <p:nvPr/>
        </p:nvCxnSpPr>
        <p:spPr>
          <a:xfrm rot="10800000" flipV="1">
            <a:off x="5867400" y="4113193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34" idx="3"/>
          </p:cNvCxnSpPr>
          <p:nvPr/>
        </p:nvCxnSpPr>
        <p:spPr>
          <a:xfrm rot="10800000" flipV="1">
            <a:off x="5737228" y="5141892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15000" y="4303693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4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998893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208443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7861" y="5990273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1" y="5599093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676400" y="415129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248400" y="51418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  <p:cxnSp>
        <p:nvCxnSpPr>
          <p:cNvPr id="51" name="Straight Connector 50"/>
          <p:cNvCxnSpPr>
            <a:stCxn id="31" idx="1"/>
            <a:endCxn id="39" idx="3"/>
          </p:cNvCxnSpPr>
          <p:nvPr/>
        </p:nvCxnSpPr>
        <p:spPr>
          <a:xfrm rot="10800000">
            <a:off x="1676401" y="4494193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1372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8194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smtClean="0"/>
              <a:t>TCP sessions are long running in BGP</a:t>
            </a:r>
          </a:p>
          <a:p>
            <a:pPr lvl="1"/>
            <a:r>
              <a:rPr lang="en-US" dirty="0" smtClean="0"/>
              <a:t>Killing it implicitly signals the router is down</a:t>
            </a:r>
          </a:p>
          <a:p>
            <a:r>
              <a:rPr lang="en-US" dirty="0" smtClean="0"/>
              <a:t>BGP graceful restart and TCP migrate are possible workarounds</a:t>
            </a:r>
          </a:p>
          <a:p>
            <a:pPr lvl="1"/>
            <a:r>
              <a:rPr lang="en-US" dirty="0" smtClean="0"/>
              <a:t>Requires the neighbor router to support it</a:t>
            </a:r>
          </a:p>
          <a:p>
            <a:pPr lvl="1"/>
            <a:r>
              <a:rPr lang="en-US" dirty="0" smtClean="0"/>
              <a:t>Not available on all routers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 advTm="33041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TCP Transparently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Capitalize on IP address not changing</a:t>
            </a:r>
          </a:p>
          <a:p>
            <a:pPr lvl="1"/>
            <a:r>
              <a:rPr lang="en-US" dirty="0" smtClean="0"/>
              <a:t>To keep it completely transparent</a:t>
            </a:r>
          </a:p>
          <a:p>
            <a:r>
              <a:rPr lang="en-US" dirty="0" smtClean="0"/>
              <a:t>Transfer the TCP session state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r>
              <a:rPr lang="en-US" dirty="0" smtClean="0"/>
              <a:t>Packet input/output queue (packets not read/</a:t>
            </a:r>
            <a:r>
              <a:rPr lang="en-US" dirty="0" err="1" smtClean="0"/>
              <a:t>ack’d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50292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5029200"/>
            <a:ext cx="1600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3962400"/>
            <a:ext cx="3124200" cy="762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4038600"/>
            <a:ext cx="1600200" cy="685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5181600"/>
            <a:ext cx="304800" cy="38100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6019800"/>
            <a:ext cx="304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60198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60198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67200" y="5334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19600" y="48768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TCP(data, </a:t>
            </a:r>
            <a:r>
              <a:rPr lang="en-US" dirty="0" err="1" smtClean="0"/>
              <a:t>seq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4267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send()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267200" y="5715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85461" y="53017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267200" y="64008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485461" y="598753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TCP(data’, </a:t>
            </a:r>
            <a:r>
              <a:rPr lang="en-US" dirty="0" err="1" smtClean="0"/>
              <a:t>seq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267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recv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7" name="Elbow Connector 26"/>
          <p:cNvCxnSpPr>
            <a:stCxn id="12" idx="1"/>
            <a:endCxn id="25" idx="2"/>
          </p:cNvCxnSpPr>
          <p:nvPr/>
        </p:nvCxnSpPr>
        <p:spPr bwMode="auto">
          <a:xfrm rot="10800000">
            <a:off x="1301686" y="4636532"/>
            <a:ext cx="1593914" cy="1573768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hape 29"/>
          <p:cNvCxnSpPr>
            <a:stCxn id="19" idx="2"/>
            <a:endCxn id="9" idx="1"/>
          </p:cNvCxnSpPr>
          <p:nvPr/>
        </p:nvCxnSpPr>
        <p:spPr bwMode="auto">
          <a:xfrm rot="16200000" flipH="1">
            <a:off x="2280289" y="4756789"/>
            <a:ext cx="735568" cy="495054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1000" y="4114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62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</p:spTree>
  </p:cSld>
  <p:clrMapOvr>
    <a:masterClrMapping/>
  </p:clrMapOvr>
  <p:transition advTm="37363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209800"/>
            <a:ext cx="68580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What (not) to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Want data packets to be delivered</a:t>
            </a:r>
          </a:p>
          <a:p>
            <a:pPr lvl="1"/>
            <a:r>
              <a:rPr lang="en-US" dirty="0" smtClean="0"/>
              <a:t>Want routing adjacencies to remain up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Routing information</a:t>
            </a:r>
          </a:p>
          <a:p>
            <a:r>
              <a:rPr lang="en-US" dirty="0" smtClean="0"/>
              <a:t>Do not need (but can have)</a:t>
            </a:r>
          </a:p>
          <a:p>
            <a:pPr lvl="1"/>
            <a:r>
              <a:rPr lang="en-US" dirty="0" smtClean="0"/>
              <a:t>State machine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Timers</a:t>
            </a:r>
          </a:p>
          <a:p>
            <a:r>
              <a:rPr lang="en-US" dirty="0" smtClean="0"/>
              <a:t>Keeps code modifications to a minimum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ransition advTm="5073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6|11.9|1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2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5|4.7|3.2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3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9.9|8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9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"/>
</p:tagLst>
</file>

<file path=ppt/theme/theme1.xml><?xml version="1.0" encoding="utf-8"?>
<a:theme xmlns:a="http://schemas.openxmlformats.org/drawingml/2006/main" name="jrex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54672</TotalTime>
  <Words>3435</Words>
  <Application>Microsoft Office PowerPoint</Application>
  <PresentationFormat>On-screen Show (4:3)</PresentationFormat>
  <Paragraphs>1208</Paragraphs>
  <Slides>116</Slides>
  <Notes>116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  <vt:variant>
        <vt:lpstr>Custom Shows</vt:lpstr>
      </vt:variant>
      <vt:variant>
        <vt:i4>1</vt:i4>
      </vt:variant>
    </vt:vector>
  </HeadingPairs>
  <TitlesOfParts>
    <vt:vector size="118" baseType="lpstr">
      <vt:lpstr>jrex</vt:lpstr>
      <vt:lpstr>Refactoring Router Software  to Minimize Disruption</vt:lpstr>
      <vt:lpstr>User’s Perspective of The Internet</vt:lpstr>
      <vt:lpstr>The Actual Internet</vt:lpstr>
      <vt:lpstr>Change Happens</vt:lpstr>
      <vt:lpstr>Change is Painful</vt:lpstr>
      <vt:lpstr>Change is Painful -- Loops</vt:lpstr>
      <vt:lpstr>Change is Painful -- Blackholes</vt:lpstr>
      <vt:lpstr>Change is Painful -- Bugs</vt:lpstr>
      <vt:lpstr>Degree of the Problem Today</vt:lpstr>
      <vt:lpstr>Degree of the Problem Today</vt:lpstr>
      <vt:lpstr>The problem will get worse</vt:lpstr>
      <vt:lpstr>The problem will get worse</vt:lpstr>
      <vt:lpstr>The problem will get worse</vt:lpstr>
      <vt:lpstr>The problem will get worse</vt:lpstr>
      <vt:lpstr>Minimizing the Disruption</vt:lpstr>
      <vt:lpstr>Refactoring Router Software to Minimize Disruption</vt:lpstr>
      <vt:lpstr>Change without…</vt:lpstr>
      <vt:lpstr>Change without…</vt:lpstr>
      <vt:lpstr>Change without…</vt:lpstr>
      <vt:lpstr>Change without…</vt:lpstr>
      <vt:lpstr>Refactor Router Software?</vt:lpstr>
      <vt:lpstr>Hiding Router Bugs</vt:lpstr>
      <vt:lpstr>Decouple Physical and Logical</vt:lpstr>
      <vt:lpstr>Unbind Links from Routers</vt:lpstr>
      <vt:lpstr>Outline of Contributions</vt:lpstr>
      <vt:lpstr>Part I:  Hiding Router Software Bugs with the Bug Tolerant Router</vt:lpstr>
      <vt:lpstr>Outline of Contributions</vt:lpstr>
      <vt:lpstr>Dealing with Router Bugs</vt:lpstr>
      <vt:lpstr>Dealing with Router Bugs</vt:lpstr>
      <vt:lpstr>Avoiding Bugs via Diversity</vt:lpstr>
      <vt:lpstr>Approach is a Good Fit for Routing</vt:lpstr>
      <vt:lpstr>Approach is Necessary for Routing</vt:lpstr>
      <vt:lpstr>Achieving Diversity</vt:lpstr>
      <vt:lpstr>Achieving Diversity</vt:lpstr>
      <vt:lpstr>Effectiveness of Data Diversity</vt:lpstr>
      <vt:lpstr>Effectiveness of Software Diversity</vt:lpstr>
      <vt:lpstr>BTR Architecture Challenge #1</vt:lpstr>
      <vt:lpstr>Architecture</vt:lpstr>
      <vt:lpstr>Replicate Incoming Routing Messages</vt:lpstr>
      <vt:lpstr>Vote on Forwarding Table Updates</vt:lpstr>
      <vt:lpstr>Vote on Control-Plane Messages</vt:lpstr>
      <vt:lpstr>Hide Replica Failure</vt:lpstr>
      <vt:lpstr>BTR Architecture Challenge #2</vt:lpstr>
      <vt:lpstr>Simple Voting Mechanisms </vt:lpstr>
      <vt:lpstr>Evaluation with Prototype</vt:lpstr>
      <vt:lpstr>Which algorithm is best?</vt:lpstr>
      <vt:lpstr>What is the processing overhead?</vt:lpstr>
      <vt:lpstr>Bug tolerant router Summary</vt:lpstr>
      <vt:lpstr>Part II:  Decoupling the Logical from Physical  with VROOM</vt:lpstr>
      <vt:lpstr>Outline of Contributions</vt:lpstr>
      <vt:lpstr>(Recall) Change Happens</vt:lpstr>
      <vt:lpstr>(Recall) Change is Painful</vt:lpstr>
      <vt:lpstr>The Two Notions of “Router”</vt:lpstr>
      <vt:lpstr>The Tight Coupling of Physical &amp; Logical</vt:lpstr>
      <vt:lpstr>Decouple the “Physical” and “Logical”</vt:lpstr>
      <vt:lpstr>VROOM: Breaking the Coupling</vt:lpstr>
      <vt:lpstr>VROOM: Breaking the Coupling</vt:lpstr>
      <vt:lpstr>Example: Planned Maintenance</vt:lpstr>
      <vt:lpstr>Example: Planned Maintenance</vt:lpstr>
      <vt:lpstr>Example: Planned Maintenance</vt:lpstr>
      <vt:lpstr>Virtual Router Migration: the Challenges</vt:lpstr>
      <vt:lpstr>Virtual Router Migration: the Challenges</vt:lpstr>
      <vt:lpstr>Virtual Router Migration: the Challenges</vt:lpstr>
      <vt:lpstr>Virtual Router Migration: the Challenges</vt:lpstr>
      <vt:lpstr>VROOM Architecture</vt:lpstr>
      <vt:lpstr>VROOM’s Migration Process</vt:lpstr>
      <vt:lpstr>Control-Plane Migration</vt:lpstr>
      <vt:lpstr>Control-Plane Migration</vt:lpstr>
      <vt:lpstr>Control-Plane Migration</vt:lpstr>
      <vt:lpstr>Data-Plane Cloning</vt:lpstr>
      <vt:lpstr>Remote Control Plane</vt:lpstr>
      <vt:lpstr>Remote Control Plane</vt:lpstr>
      <vt:lpstr>Double Data Planes</vt:lpstr>
      <vt:lpstr>Asynchronous Link Migration</vt:lpstr>
      <vt:lpstr>Prototype Implementation</vt:lpstr>
      <vt:lpstr>Evaluation</vt:lpstr>
      <vt:lpstr>VROOM Summary</vt:lpstr>
      <vt:lpstr>Part III:  Seamless Edge Link Migration with Router Grafting</vt:lpstr>
      <vt:lpstr>Outline of Contributions</vt:lpstr>
      <vt:lpstr>(Recall) Change Happens</vt:lpstr>
      <vt:lpstr>(Recall) Change is Painful</vt:lpstr>
      <vt:lpstr>Understanding the Disruption (today)</vt:lpstr>
      <vt:lpstr>Understanding the Disruption (today)</vt:lpstr>
      <vt:lpstr>Breaking the Link to Router Binding</vt:lpstr>
      <vt:lpstr>Breaking the Link to Router Binding</vt:lpstr>
      <vt:lpstr>Not Just State Transfer</vt:lpstr>
      <vt:lpstr>Not Just State Transfer</vt:lpstr>
      <vt:lpstr>Challenge: Protocol Layers</vt:lpstr>
      <vt:lpstr>Physical Link</vt:lpstr>
      <vt:lpstr>Physical Link</vt:lpstr>
      <vt:lpstr>Physical Link</vt:lpstr>
      <vt:lpstr>IP</vt:lpstr>
      <vt:lpstr>Changing IP Address</vt:lpstr>
      <vt:lpstr>Re-assign IP Address</vt:lpstr>
      <vt:lpstr>TCP</vt:lpstr>
      <vt:lpstr>Dealing with TCP</vt:lpstr>
      <vt:lpstr>Migrating TCP Transparently</vt:lpstr>
      <vt:lpstr>BGP</vt:lpstr>
      <vt:lpstr>BGP: What (not) to Migrate</vt:lpstr>
      <vt:lpstr>Routing Information</vt:lpstr>
      <vt:lpstr>Migration in The Background</vt:lpstr>
      <vt:lpstr>Prototype</vt:lpstr>
      <vt:lpstr>Evaluation</vt:lpstr>
      <vt:lpstr>Impact on Migrating Routers</vt:lpstr>
      <vt:lpstr>Disruption to Network Operation</vt:lpstr>
      <vt:lpstr>Traffic Engineering (traditional)</vt:lpstr>
      <vt:lpstr>Traffic Engineering w/ Grafting</vt:lpstr>
      <vt:lpstr>Traffic Engineering Evaluation</vt:lpstr>
      <vt:lpstr>Router Grafting Summary</vt:lpstr>
      <vt:lpstr>Part IV:  A Unified Architecture</vt:lpstr>
      <vt:lpstr>Grafting</vt:lpstr>
      <vt:lpstr>Grafting + BTR</vt:lpstr>
      <vt:lpstr>Grafting + BTR + VROOM</vt:lpstr>
      <vt:lpstr>Summary of Contributions</vt:lpstr>
      <vt:lpstr>Final Thoughts</vt:lpstr>
      <vt:lpstr>Questions</vt:lpstr>
      <vt:lpstr>Custom Show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Refactoring Router Software to Minimize Disruption</dc:title>
  <dc:creator>Eric Keller</dc:creator>
  <cp:lastModifiedBy>Eric Keller</cp:lastModifiedBy>
  <cp:revision>1182</cp:revision>
  <dcterms:created xsi:type="dcterms:W3CDTF">2010-03-30T20:01:39Z</dcterms:created>
  <dcterms:modified xsi:type="dcterms:W3CDTF">2011-08-29T21:25:55Z</dcterms:modified>
</cp:coreProperties>
</file>